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media/image1.jpeg" ContentType="image/jpeg"/>
  <Override PartName="/ppt/media/image2.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chemeClr val="accent1"/>
        </a:fontRef>
        <a:schemeClr val="accent1"/>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rgbClr val="CACBCC"/>
          </a:solidFill>
        </a:fill>
      </a:tcStyle>
    </a:wholeTbl>
    <a:band2H>
      <a:tcTxStyle b="def" i="def"/>
      <a:tcStyle>
        <a:tcBdr/>
        <a:fill>
          <a:solidFill>
            <a:srgbClr val="E6E7E7"/>
          </a:solidFill>
        </a:fill>
      </a:tcStyle>
    </a:band2H>
    <a:firstCol>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1"/>
          </a:solidFill>
        </a:fill>
      </a:tcStyle>
    </a:firstCol>
    <a:la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381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1"/>
          </a:solidFill>
        </a:fill>
      </a:tcStyle>
    </a:lastRow>
    <a:fir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381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1"/>
          </a:solidFill>
        </a:fill>
      </a:tcStyle>
    </a:firstRow>
  </a:tblStyle>
  <a:tblStyle styleId="{C7B018BB-80A7-4F77-B60F-C8B233D01FF8}" styleName="">
    <a:tblBg/>
    <a:wholeTbl>
      <a:tcTxStyle b="off" i="off">
        <a:fontRef idx="minor">
          <a:schemeClr val="accent1"/>
        </a:fontRef>
        <a:schemeClr val="accent1"/>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rgbClr val="D0D0D0"/>
          </a:solidFill>
        </a:fill>
      </a:tcStyle>
    </a:wholeTbl>
    <a:band2H>
      <a:tcTxStyle b="def" i="def"/>
      <a:tcStyle>
        <a:tcBdr/>
        <a:fill>
          <a:solidFill>
            <a:srgbClr val="E9E9E9"/>
          </a:solidFill>
        </a:fill>
      </a:tcStyle>
    </a:band2H>
    <a:firstCol>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3"/>
          </a:solidFill>
        </a:fill>
      </a:tcStyle>
    </a:firstCol>
    <a:la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381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3"/>
          </a:solidFill>
        </a:fill>
      </a:tcStyle>
    </a:lastRow>
    <a:fir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381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3"/>
          </a:solidFill>
        </a:fill>
      </a:tcStyle>
    </a:firstRow>
  </a:tblStyle>
  <a:tblStyle styleId="{EEE7283C-3CF3-47DC-8721-378D4A62B228}" styleName="">
    <a:tblBg/>
    <a:wholeTbl>
      <a:tcTxStyle b="off" i="off">
        <a:fontRef idx="minor">
          <a:schemeClr val="accent1"/>
        </a:fontRef>
        <a:schemeClr val="accent1"/>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6"/>
          </a:solidFill>
        </a:fill>
      </a:tcStyle>
    </a:firstCol>
    <a:la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381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6"/>
          </a:solidFill>
        </a:fill>
      </a:tcStyle>
    </a:lastRow>
    <a:fir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381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6"/>
          </a:solidFill>
        </a:fill>
      </a:tcStyle>
    </a:firstRow>
  </a:tblStyle>
  <a:tblStyle styleId="{CF821DB8-F4EB-4A41-A1BA-3FCAFE7338EE}" styleName="">
    <a:tblBg/>
    <a:wholeTbl>
      <a:tcTxStyle b="off" i="off">
        <a:fontRef idx="minor">
          <a:schemeClr val="accent1"/>
        </a:fontRef>
        <a:schemeClr val="accent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7E7"/>
          </a:solidFill>
        </a:fill>
      </a:tcStyle>
    </a:wholeTbl>
    <a:band2H>
      <a:tcTxStyle b="def" i="def"/>
      <a:tcStyle>
        <a:tcBdr/>
        <a:fill>
          <a:solidFill>
            <a:srgbClr val="332C20"/>
          </a:solidFill>
        </a:fill>
      </a:tcStyle>
    </a:band2H>
    <a:firstCol>
      <a:tcTxStyle b="on" i="off">
        <a:fontRef idx="minor">
          <a:srgbClr val="332C20"/>
        </a:fontRef>
        <a:srgbClr val="332C2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chemeClr val="accent1"/>
        </a:fontRef>
        <a:schemeClr val="accent1"/>
      </a:tcTxStyle>
      <a:tcStyle>
        <a:tcBdr>
          <a:left>
            <a:ln w="12700" cap="flat">
              <a:noFill/>
              <a:miter lim="400000"/>
            </a:ln>
          </a:left>
          <a:right>
            <a:ln w="12700" cap="flat">
              <a:noFill/>
              <a:miter lim="400000"/>
            </a:ln>
          </a:right>
          <a:top>
            <a:ln w="50800" cap="flat">
              <a:solidFill>
                <a:schemeClr val="accent1"/>
              </a:solidFill>
              <a:prstDash val="solid"/>
              <a:round/>
            </a:ln>
          </a:top>
          <a:bottom>
            <a:ln w="25400" cap="flat">
              <a:solidFill>
                <a:schemeClr val="accent1"/>
              </a:solidFill>
              <a:prstDash val="solid"/>
              <a:round/>
            </a:ln>
          </a:bottom>
          <a:insideH>
            <a:ln w="12700" cap="flat">
              <a:noFill/>
              <a:miter lim="400000"/>
            </a:ln>
          </a:insideH>
          <a:insideV>
            <a:ln w="12700" cap="flat">
              <a:noFill/>
              <a:miter lim="400000"/>
            </a:ln>
          </a:insideV>
        </a:tcBdr>
        <a:fill>
          <a:solidFill>
            <a:srgbClr val="332C20"/>
          </a:solidFill>
        </a:fill>
      </a:tcStyle>
    </a:lastRow>
    <a:firstRow>
      <a:tcTxStyle b="on" i="off">
        <a:fontRef idx="minor">
          <a:srgbClr val="332C20"/>
        </a:fontRef>
        <a:srgbClr val="332C20"/>
      </a:tcTxStyle>
      <a:tcStyle>
        <a:tcBdr>
          <a:left>
            <a:ln w="12700" cap="flat">
              <a:noFill/>
              <a:miter lim="400000"/>
            </a:ln>
          </a:left>
          <a:right>
            <a:ln w="12700" cap="flat">
              <a:noFill/>
              <a:miter lim="400000"/>
            </a:ln>
          </a:right>
          <a:top>
            <a:ln w="25400" cap="flat">
              <a:solidFill>
                <a:schemeClr val="accent1"/>
              </a:solidFill>
              <a:prstDash val="solid"/>
              <a:round/>
            </a:ln>
          </a:top>
          <a:bottom>
            <a:ln w="25400" cap="flat">
              <a:solidFill>
                <a:schemeClr val="accent1"/>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chemeClr val="accent1"/>
        </a:fontRef>
        <a:schemeClr val="accent1"/>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rgbClr val="CACBCC"/>
          </a:solidFill>
        </a:fill>
      </a:tcStyle>
    </a:wholeTbl>
    <a:band2H>
      <a:tcTxStyle b="def" i="def"/>
      <a:tcStyle>
        <a:tcBdr/>
        <a:fill>
          <a:solidFill>
            <a:srgbClr val="E6E7E7"/>
          </a:solidFill>
        </a:fill>
      </a:tcStyle>
    </a:band2H>
    <a:firstCol>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1"/>
          </a:solidFill>
        </a:fill>
      </a:tcStyle>
    </a:firstCol>
    <a:la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381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1"/>
          </a:solidFill>
        </a:fill>
      </a:tcStyle>
    </a:lastRow>
    <a:fir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381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1"/>
          </a:solidFill>
        </a:fill>
      </a:tcStyle>
    </a:firstRow>
  </a:tblStyle>
  <a:tblStyle styleId="{2708684C-4D16-4618-839F-0558EEFCDFE6}" styleName="">
    <a:tblBg/>
    <a:wholeTbl>
      <a:tcTxStyle b="off" i="off">
        <a:fontRef idx="min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1">
              <a:alpha val="20000"/>
            </a:schemeClr>
          </a:solidFill>
        </a:fill>
      </a:tcStyle>
    </a:wholeTbl>
    <a:band2H>
      <a:tcTxStyle b="def" i="def"/>
      <a:tcStyle>
        <a:tcBdr/>
        <a:fill>
          <a:solidFill>
            <a:srgbClr val="FFFFFF"/>
          </a:solidFill>
        </a:fill>
      </a:tcStyle>
    </a:band2H>
    <a:firstCol>
      <a:tcTxStyle b="on" i="off">
        <a:fontRef idx="min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1">
              <a:alpha val="20000"/>
            </a:schemeClr>
          </a:solidFill>
        </a:fill>
      </a:tcStyle>
    </a:firstCol>
    <a:lastRow>
      <a:tcTxStyle b="on" i="off">
        <a:fontRef idx="min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508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noFill/>
        </a:fill>
      </a:tcStyle>
    </a:lastRow>
    <a:firstRow>
      <a:tcTxStyle b="on" i="off">
        <a:fontRef idx="min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254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86" name="Shape 86"/>
          <p:cNvSpPr/>
          <p:nvPr>
            <p:ph type="sldImg"/>
          </p:nvPr>
        </p:nvSpPr>
        <p:spPr>
          <a:xfrm>
            <a:off x="1143000" y="685800"/>
            <a:ext cx="4572000" cy="3429000"/>
          </a:xfrm>
          <a:prstGeom prst="rect">
            <a:avLst/>
          </a:prstGeom>
        </p:spPr>
        <p:txBody>
          <a:bodyPr/>
          <a:lstStyle/>
          <a:p>
            <a:pPr/>
          </a:p>
        </p:txBody>
      </p:sp>
      <p:sp>
        <p:nvSpPr>
          <p:cNvPr id="87" name="Shape 8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defRPr sz="1200">
        <a:solidFill>
          <a:schemeClr val="accent1"/>
        </a:solidFill>
        <a:latin typeface="+mn-lt"/>
        <a:ea typeface="+mn-ea"/>
        <a:cs typeface="+mn-cs"/>
        <a:sym typeface="Trebuchet MS"/>
      </a:defRPr>
    </a:lvl1pPr>
    <a:lvl2pPr indent="228600" defTabSz="457200" latinLnBrk="0">
      <a:defRPr sz="1200">
        <a:solidFill>
          <a:schemeClr val="accent1"/>
        </a:solidFill>
        <a:latin typeface="+mn-lt"/>
        <a:ea typeface="+mn-ea"/>
        <a:cs typeface="+mn-cs"/>
        <a:sym typeface="Trebuchet MS"/>
      </a:defRPr>
    </a:lvl2pPr>
    <a:lvl3pPr indent="457200" defTabSz="457200" latinLnBrk="0">
      <a:defRPr sz="1200">
        <a:solidFill>
          <a:schemeClr val="accent1"/>
        </a:solidFill>
        <a:latin typeface="+mn-lt"/>
        <a:ea typeface="+mn-ea"/>
        <a:cs typeface="+mn-cs"/>
        <a:sym typeface="Trebuchet MS"/>
      </a:defRPr>
    </a:lvl3pPr>
    <a:lvl4pPr indent="685800" defTabSz="457200" latinLnBrk="0">
      <a:defRPr sz="1200">
        <a:solidFill>
          <a:schemeClr val="accent1"/>
        </a:solidFill>
        <a:latin typeface="+mn-lt"/>
        <a:ea typeface="+mn-ea"/>
        <a:cs typeface="+mn-cs"/>
        <a:sym typeface="Trebuchet MS"/>
      </a:defRPr>
    </a:lvl4pPr>
    <a:lvl5pPr indent="914400" defTabSz="457200" latinLnBrk="0">
      <a:defRPr sz="1200">
        <a:solidFill>
          <a:schemeClr val="accent1"/>
        </a:solidFill>
        <a:latin typeface="+mn-lt"/>
        <a:ea typeface="+mn-ea"/>
        <a:cs typeface="+mn-cs"/>
        <a:sym typeface="Trebuchet MS"/>
      </a:defRPr>
    </a:lvl5pPr>
    <a:lvl6pPr indent="1143000" defTabSz="457200" latinLnBrk="0">
      <a:defRPr sz="1200">
        <a:solidFill>
          <a:schemeClr val="accent1"/>
        </a:solidFill>
        <a:latin typeface="+mn-lt"/>
        <a:ea typeface="+mn-ea"/>
        <a:cs typeface="+mn-cs"/>
        <a:sym typeface="Trebuchet MS"/>
      </a:defRPr>
    </a:lvl6pPr>
    <a:lvl7pPr indent="1371600" defTabSz="457200" latinLnBrk="0">
      <a:defRPr sz="1200">
        <a:solidFill>
          <a:schemeClr val="accent1"/>
        </a:solidFill>
        <a:latin typeface="+mn-lt"/>
        <a:ea typeface="+mn-ea"/>
        <a:cs typeface="+mn-cs"/>
        <a:sym typeface="Trebuchet MS"/>
      </a:defRPr>
    </a:lvl7pPr>
    <a:lvl8pPr indent="1600200" defTabSz="457200" latinLnBrk="0">
      <a:defRPr sz="1200">
        <a:solidFill>
          <a:schemeClr val="accent1"/>
        </a:solidFill>
        <a:latin typeface="+mn-lt"/>
        <a:ea typeface="+mn-ea"/>
        <a:cs typeface="+mn-cs"/>
        <a:sym typeface="Trebuchet MS"/>
      </a:defRPr>
    </a:lvl8pPr>
    <a:lvl9pPr indent="1828800" defTabSz="457200" latinLnBrk="0">
      <a:defRPr sz="1200">
        <a:solidFill>
          <a:schemeClr val="accent1"/>
        </a:solidFill>
        <a:latin typeface="+mn-lt"/>
        <a:ea typeface="+mn-ea"/>
        <a:cs typeface="+mn-cs"/>
        <a:sym typeface="Trebuchet MS"/>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 name="Shape 96"/>
          <p:cNvSpPr/>
          <p:nvPr>
            <p:ph type="sldImg"/>
          </p:nvPr>
        </p:nvSpPr>
        <p:spPr>
          <a:prstGeom prst="rect">
            <a:avLst/>
          </a:prstGeom>
        </p:spPr>
        <p:txBody>
          <a:bodyPr/>
          <a:lstStyle/>
          <a:p>
            <a:pPr/>
          </a:p>
        </p:txBody>
      </p:sp>
      <p:sp>
        <p:nvSpPr>
          <p:cNvPr id="97" name="Shape 97"/>
          <p:cNvSpPr/>
          <p:nvPr>
            <p:ph type="body" sz="quarter" idx="1"/>
          </p:nvPr>
        </p:nvSpPr>
        <p:spPr>
          <a:prstGeom prst="rect">
            <a:avLst/>
          </a:prstGeom>
        </p:spPr>
        <p:txBody>
          <a:bodyPr/>
          <a:lstStyle>
            <a:lvl1pPr>
              <a:defRPr sz="1700"/>
            </a:lvl1pPr>
          </a:lstStyle>
          <a:p>
            <a:pPr/>
            <a:r>
              <a:t>In this lecture, we will be talking about probabilistic ranking models, which is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1" name="Shape 541"/>
          <p:cNvSpPr/>
          <p:nvPr>
            <p:ph type="sldImg"/>
          </p:nvPr>
        </p:nvSpPr>
        <p:spPr>
          <a:prstGeom prst="rect">
            <a:avLst/>
          </a:prstGeom>
        </p:spPr>
        <p:txBody>
          <a:bodyPr/>
          <a:lstStyle/>
          <a:p>
            <a:pPr/>
          </a:p>
        </p:txBody>
      </p:sp>
      <p:sp>
        <p:nvSpPr>
          <p:cNvPr id="542" name="Shape 542"/>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4" name="Shape 614"/>
          <p:cNvSpPr/>
          <p:nvPr>
            <p:ph type="sldImg"/>
          </p:nvPr>
        </p:nvSpPr>
        <p:spPr>
          <a:prstGeom prst="rect">
            <a:avLst/>
          </a:prstGeom>
        </p:spPr>
        <p:txBody>
          <a:bodyPr/>
          <a:lstStyle/>
          <a:p>
            <a:pPr/>
          </a:p>
        </p:txBody>
      </p:sp>
      <p:sp>
        <p:nvSpPr>
          <p:cNvPr id="615" name="Shape 615"/>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6" name="Shape 626"/>
          <p:cNvSpPr/>
          <p:nvPr>
            <p:ph type="sldImg"/>
          </p:nvPr>
        </p:nvSpPr>
        <p:spPr>
          <a:prstGeom prst="rect">
            <a:avLst/>
          </a:prstGeom>
        </p:spPr>
        <p:txBody>
          <a:bodyPr/>
          <a:lstStyle/>
          <a:p>
            <a:pPr/>
          </a:p>
        </p:txBody>
      </p:sp>
      <p:sp>
        <p:nvSpPr>
          <p:cNvPr id="627" name="Shape 627"/>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8" name="Shape 648"/>
          <p:cNvSpPr/>
          <p:nvPr>
            <p:ph type="sldImg"/>
          </p:nvPr>
        </p:nvSpPr>
        <p:spPr>
          <a:prstGeom prst="rect">
            <a:avLst/>
          </a:prstGeom>
        </p:spPr>
        <p:txBody>
          <a:bodyPr/>
          <a:lstStyle/>
          <a:p>
            <a:pPr/>
          </a:p>
        </p:txBody>
      </p:sp>
      <p:sp>
        <p:nvSpPr>
          <p:cNvPr id="649" name="Shape 649"/>
          <p:cNvSpPr/>
          <p:nvPr>
            <p:ph type="body" sz="quarter" idx="1"/>
          </p:nvPr>
        </p:nvSpPr>
        <p:spPr>
          <a:prstGeom prst="rect">
            <a:avLst/>
          </a:prstGeom>
        </p:spPr>
        <p:txBody>
          <a:bodyPr/>
          <a:lstStyle>
            <a:lvl1pPr>
              <a:defRPr sz="1600"/>
            </a:lvl1pPr>
          </a:lstStyle>
          <a:p>
            <a:pPr/>
            <a:r>
              <a:t>A SECOND method for training an RNN is text classification. For example, we can train the network for the sentiment analysis task. In this case, we are not using y1, y2, y3. Instead, for each sentence, we only use one of the output softmax, which is the last one y_4. We also adjust the size of this U such that the output yhat is a vector of size 3 instead of V. For each, sentence we compute *one* cross entropy loss.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9" name="Shape 689"/>
          <p:cNvSpPr/>
          <p:nvPr>
            <p:ph type="sldImg"/>
          </p:nvPr>
        </p:nvSpPr>
        <p:spPr>
          <a:prstGeom prst="rect">
            <a:avLst/>
          </a:prstGeom>
        </p:spPr>
        <p:txBody>
          <a:bodyPr/>
          <a:lstStyle/>
          <a:p>
            <a:pPr/>
          </a:p>
        </p:txBody>
      </p:sp>
      <p:sp>
        <p:nvSpPr>
          <p:cNvPr id="690" name="Shape 690"/>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0" name="Shape 730"/>
          <p:cNvSpPr/>
          <p:nvPr>
            <p:ph type="sldImg"/>
          </p:nvPr>
        </p:nvSpPr>
        <p:spPr>
          <a:prstGeom prst="rect">
            <a:avLst/>
          </a:prstGeom>
        </p:spPr>
        <p:txBody>
          <a:bodyPr/>
          <a:lstStyle/>
          <a:p>
            <a:pPr/>
          </a:p>
        </p:txBody>
      </p:sp>
      <p:sp>
        <p:nvSpPr>
          <p:cNvPr id="731" name="Shape 731"/>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2" name="Shape 772"/>
          <p:cNvSpPr/>
          <p:nvPr>
            <p:ph type="sldImg"/>
          </p:nvPr>
        </p:nvSpPr>
        <p:spPr>
          <a:prstGeom prst="rect">
            <a:avLst/>
          </a:prstGeom>
        </p:spPr>
        <p:txBody>
          <a:bodyPr/>
          <a:lstStyle/>
          <a:p>
            <a:pPr/>
          </a:p>
        </p:txBody>
      </p:sp>
      <p:sp>
        <p:nvSpPr>
          <p:cNvPr id="773" name="Shape 773"/>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1" name="Shape 791"/>
          <p:cNvSpPr/>
          <p:nvPr>
            <p:ph type="sldImg"/>
          </p:nvPr>
        </p:nvSpPr>
        <p:spPr>
          <a:prstGeom prst="rect">
            <a:avLst/>
          </a:prstGeom>
        </p:spPr>
        <p:txBody>
          <a:bodyPr/>
          <a:lstStyle/>
          <a:p>
            <a:pPr/>
          </a:p>
        </p:txBody>
      </p:sp>
      <p:sp>
        <p:nvSpPr>
          <p:cNvPr id="792" name="Shape 792"/>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7" name="Shape 817"/>
          <p:cNvSpPr/>
          <p:nvPr>
            <p:ph type="sldImg"/>
          </p:nvPr>
        </p:nvSpPr>
        <p:spPr>
          <a:prstGeom prst="rect">
            <a:avLst/>
          </a:prstGeom>
        </p:spPr>
        <p:txBody>
          <a:bodyPr/>
          <a:lstStyle/>
          <a:p>
            <a:pPr/>
          </a:p>
        </p:txBody>
      </p:sp>
      <p:sp>
        <p:nvSpPr>
          <p:cNvPr id="818" name="Shape 818"/>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7" name="Shape 847"/>
          <p:cNvSpPr/>
          <p:nvPr>
            <p:ph type="sldImg"/>
          </p:nvPr>
        </p:nvSpPr>
        <p:spPr>
          <a:prstGeom prst="rect">
            <a:avLst/>
          </a:prstGeom>
        </p:spPr>
        <p:txBody>
          <a:bodyPr/>
          <a:lstStyle/>
          <a:p>
            <a:pPr/>
          </a:p>
        </p:txBody>
      </p:sp>
      <p:sp>
        <p:nvSpPr>
          <p:cNvPr id="848" name="Shape 848"/>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Shape 102"/>
          <p:cNvSpPr/>
          <p:nvPr>
            <p:ph type="sldImg"/>
          </p:nvPr>
        </p:nvSpPr>
        <p:spPr>
          <a:prstGeom prst="rect">
            <a:avLst/>
          </a:prstGeom>
        </p:spPr>
        <p:txBody>
          <a:bodyPr/>
          <a:lstStyle/>
          <a:p>
            <a:pPr/>
          </a:p>
        </p:txBody>
      </p:sp>
      <p:sp>
        <p:nvSpPr>
          <p:cNvPr id="103" name="Shape 103"/>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7" name="Shape 877"/>
          <p:cNvSpPr/>
          <p:nvPr>
            <p:ph type="sldImg"/>
          </p:nvPr>
        </p:nvSpPr>
        <p:spPr>
          <a:prstGeom prst="rect">
            <a:avLst/>
          </a:prstGeom>
        </p:spPr>
        <p:txBody>
          <a:bodyPr/>
          <a:lstStyle/>
          <a:p>
            <a:pPr/>
          </a:p>
        </p:txBody>
      </p:sp>
      <p:sp>
        <p:nvSpPr>
          <p:cNvPr id="878" name="Shape 878"/>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3" name="Shape 883"/>
          <p:cNvSpPr/>
          <p:nvPr>
            <p:ph type="sldImg"/>
          </p:nvPr>
        </p:nvSpPr>
        <p:spPr>
          <a:prstGeom prst="rect">
            <a:avLst/>
          </a:prstGeom>
        </p:spPr>
        <p:txBody>
          <a:bodyPr/>
          <a:lstStyle/>
          <a:p>
            <a:pPr/>
          </a:p>
        </p:txBody>
      </p:sp>
      <p:sp>
        <p:nvSpPr>
          <p:cNvPr id="884" name="Shape 884"/>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0" name="Shape 890"/>
          <p:cNvSpPr/>
          <p:nvPr>
            <p:ph type="sldImg"/>
          </p:nvPr>
        </p:nvSpPr>
        <p:spPr>
          <a:prstGeom prst="rect">
            <a:avLst/>
          </a:prstGeom>
        </p:spPr>
        <p:txBody>
          <a:bodyPr/>
          <a:lstStyle/>
          <a:p>
            <a:pPr/>
          </a:p>
        </p:txBody>
      </p:sp>
      <p:sp>
        <p:nvSpPr>
          <p:cNvPr id="891" name="Shape 891"/>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6" name="Shape 896"/>
          <p:cNvSpPr/>
          <p:nvPr>
            <p:ph type="sldImg"/>
          </p:nvPr>
        </p:nvSpPr>
        <p:spPr>
          <a:prstGeom prst="rect">
            <a:avLst/>
          </a:prstGeom>
        </p:spPr>
        <p:txBody>
          <a:bodyPr/>
          <a:lstStyle/>
          <a:p>
            <a:pPr/>
          </a:p>
        </p:txBody>
      </p:sp>
      <p:sp>
        <p:nvSpPr>
          <p:cNvPr id="897" name="Shape 897"/>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2" name="Shape 902"/>
          <p:cNvSpPr/>
          <p:nvPr>
            <p:ph type="sldImg"/>
          </p:nvPr>
        </p:nvSpPr>
        <p:spPr>
          <a:prstGeom prst="rect">
            <a:avLst/>
          </a:prstGeom>
        </p:spPr>
        <p:txBody>
          <a:bodyPr/>
          <a:lstStyle/>
          <a:p>
            <a:pPr/>
          </a:p>
        </p:txBody>
      </p:sp>
      <p:sp>
        <p:nvSpPr>
          <p:cNvPr id="903" name="Shape 903"/>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9" name="Shape 919"/>
          <p:cNvSpPr/>
          <p:nvPr>
            <p:ph type="sldImg"/>
          </p:nvPr>
        </p:nvSpPr>
        <p:spPr>
          <a:prstGeom prst="rect">
            <a:avLst/>
          </a:prstGeom>
        </p:spPr>
        <p:txBody>
          <a:bodyPr/>
          <a:lstStyle/>
          <a:p>
            <a:pPr/>
          </a:p>
        </p:txBody>
      </p:sp>
      <p:sp>
        <p:nvSpPr>
          <p:cNvPr id="920" name="Shape 920"/>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9" name="Shape 929"/>
          <p:cNvSpPr/>
          <p:nvPr>
            <p:ph type="sldImg"/>
          </p:nvPr>
        </p:nvSpPr>
        <p:spPr>
          <a:prstGeom prst="rect">
            <a:avLst/>
          </a:prstGeom>
        </p:spPr>
        <p:txBody>
          <a:bodyPr/>
          <a:lstStyle/>
          <a:p>
            <a:pPr/>
          </a:p>
        </p:txBody>
      </p:sp>
      <p:sp>
        <p:nvSpPr>
          <p:cNvPr id="930" name="Shape 930"/>
          <p:cNvSpPr/>
          <p:nvPr>
            <p:ph type="body" sz="quarter" idx="1"/>
          </p:nvPr>
        </p:nvSpPr>
        <p:spPr>
          <a:prstGeom prst="rect">
            <a:avLst/>
          </a:prstGeom>
        </p:spPr>
        <p:txBody>
          <a:bodyPr/>
          <a:lstStyle>
            <a:lvl1pPr>
              <a:defRPr sz="1700"/>
            </a:lvl1pPr>
          </a:lstStyle>
          <a:p>
            <a:pPr/>
            <a:r>
              <a:t>In this lecture, we will be talking about probabilistic ranking models, which is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9" name="Shape 939"/>
          <p:cNvSpPr/>
          <p:nvPr>
            <p:ph type="sldImg"/>
          </p:nvPr>
        </p:nvSpPr>
        <p:spPr>
          <a:prstGeom prst="rect">
            <a:avLst/>
          </a:prstGeom>
        </p:spPr>
        <p:txBody>
          <a:bodyPr/>
          <a:lstStyle/>
          <a:p>
            <a:pPr/>
          </a:p>
        </p:txBody>
      </p:sp>
      <p:sp>
        <p:nvSpPr>
          <p:cNvPr id="940" name="Shape 940"/>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8" name="Shape 988"/>
          <p:cNvSpPr/>
          <p:nvPr>
            <p:ph type="sldImg"/>
          </p:nvPr>
        </p:nvSpPr>
        <p:spPr>
          <a:prstGeom prst="rect">
            <a:avLst/>
          </a:prstGeom>
        </p:spPr>
        <p:txBody>
          <a:bodyPr/>
          <a:lstStyle/>
          <a:p>
            <a:pPr/>
          </a:p>
        </p:txBody>
      </p:sp>
      <p:sp>
        <p:nvSpPr>
          <p:cNvPr id="989" name="Shape 989"/>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8" name="Shape 1048"/>
          <p:cNvSpPr/>
          <p:nvPr>
            <p:ph type="sldImg"/>
          </p:nvPr>
        </p:nvSpPr>
        <p:spPr>
          <a:prstGeom prst="rect">
            <a:avLst/>
          </a:prstGeom>
        </p:spPr>
        <p:txBody>
          <a:bodyPr/>
          <a:lstStyle/>
          <a:p>
            <a:pPr/>
          </a:p>
        </p:txBody>
      </p:sp>
      <p:sp>
        <p:nvSpPr>
          <p:cNvPr id="1049" name="Shape 1049"/>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Shape 127"/>
          <p:cNvSpPr/>
          <p:nvPr>
            <p:ph type="sldImg"/>
          </p:nvPr>
        </p:nvSpPr>
        <p:spPr>
          <a:prstGeom prst="rect">
            <a:avLst/>
          </a:prstGeom>
        </p:spPr>
        <p:txBody>
          <a:bodyPr/>
          <a:lstStyle/>
          <a:p>
            <a:pPr/>
          </a:p>
        </p:txBody>
      </p:sp>
      <p:sp>
        <p:nvSpPr>
          <p:cNvPr id="128" name="Shape 128"/>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5" name="Shape 1085"/>
          <p:cNvSpPr/>
          <p:nvPr>
            <p:ph type="sldImg"/>
          </p:nvPr>
        </p:nvSpPr>
        <p:spPr>
          <a:prstGeom prst="rect">
            <a:avLst/>
          </a:prstGeom>
        </p:spPr>
        <p:txBody>
          <a:bodyPr/>
          <a:lstStyle/>
          <a:p>
            <a:pPr/>
          </a:p>
        </p:txBody>
      </p:sp>
      <p:sp>
        <p:nvSpPr>
          <p:cNvPr id="1086" name="Shape 1086"/>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4" name="Shape 1134"/>
          <p:cNvSpPr/>
          <p:nvPr>
            <p:ph type="sldImg"/>
          </p:nvPr>
        </p:nvSpPr>
        <p:spPr>
          <a:prstGeom prst="rect">
            <a:avLst/>
          </a:prstGeom>
        </p:spPr>
        <p:txBody>
          <a:bodyPr/>
          <a:lstStyle/>
          <a:p>
            <a:pPr/>
          </a:p>
        </p:txBody>
      </p:sp>
      <p:sp>
        <p:nvSpPr>
          <p:cNvPr id="1135" name="Shape 1135"/>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4" name="Shape 1204"/>
          <p:cNvSpPr/>
          <p:nvPr>
            <p:ph type="sldImg"/>
          </p:nvPr>
        </p:nvSpPr>
        <p:spPr>
          <a:prstGeom prst="rect">
            <a:avLst/>
          </a:prstGeom>
        </p:spPr>
        <p:txBody>
          <a:bodyPr/>
          <a:lstStyle/>
          <a:p>
            <a:pPr/>
          </a:p>
        </p:txBody>
      </p:sp>
      <p:sp>
        <p:nvSpPr>
          <p:cNvPr id="1205" name="Shape 1205"/>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0" name="Shape 1240"/>
          <p:cNvSpPr/>
          <p:nvPr>
            <p:ph type="sldImg"/>
          </p:nvPr>
        </p:nvSpPr>
        <p:spPr>
          <a:prstGeom prst="rect">
            <a:avLst/>
          </a:prstGeom>
        </p:spPr>
        <p:txBody>
          <a:bodyPr/>
          <a:lstStyle/>
          <a:p>
            <a:pPr/>
          </a:p>
        </p:txBody>
      </p:sp>
      <p:sp>
        <p:nvSpPr>
          <p:cNvPr id="1241" name="Shape 1241"/>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3" name="Shape 1293"/>
          <p:cNvSpPr/>
          <p:nvPr>
            <p:ph type="sldImg"/>
          </p:nvPr>
        </p:nvSpPr>
        <p:spPr>
          <a:prstGeom prst="rect">
            <a:avLst/>
          </a:prstGeom>
        </p:spPr>
        <p:txBody>
          <a:bodyPr/>
          <a:lstStyle/>
          <a:p>
            <a:pPr/>
          </a:p>
        </p:txBody>
      </p:sp>
      <p:sp>
        <p:nvSpPr>
          <p:cNvPr id="1294" name="Shape 1294"/>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5" name="Shape 1345"/>
          <p:cNvSpPr/>
          <p:nvPr>
            <p:ph type="sldImg"/>
          </p:nvPr>
        </p:nvSpPr>
        <p:spPr>
          <a:prstGeom prst="rect">
            <a:avLst/>
          </a:prstGeom>
        </p:spPr>
        <p:txBody>
          <a:bodyPr/>
          <a:lstStyle/>
          <a:p>
            <a:pPr/>
          </a:p>
        </p:txBody>
      </p:sp>
      <p:sp>
        <p:nvSpPr>
          <p:cNvPr id="1346" name="Shape 1346"/>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3" name="Shape 1363"/>
          <p:cNvSpPr/>
          <p:nvPr>
            <p:ph type="sldImg"/>
          </p:nvPr>
        </p:nvSpPr>
        <p:spPr>
          <a:prstGeom prst="rect">
            <a:avLst/>
          </a:prstGeom>
        </p:spPr>
        <p:txBody>
          <a:bodyPr/>
          <a:lstStyle/>
          <a:p>
            <a:pPr/>
          </a:p>
        </p:txBody>
      </p:sp>
      <p:sp>
        <p:nvSpPr>
          <p:cNvPr id="1364" name="Shape 1364"/>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8" name="Shape 1408"/>
          <p:cNvSpPr/>
          <p:nvPr>
            <p:ph type="sldImg"/>
          </p:nvPr>
        </p:nvSpPr>
        <p:spPr>
          <a:prstGeom prst="rect">
            <a:avLst/>
          </a:prstGeom>
        </p:spPr>
        <p:txBody>
          <a:bodyPr/>
          <a:lstStyle/>
          <a:p>
            <a:pPr/>
          </a:p>
        </p:txBody>
      </p:sp>
      <p:sp>
        <p:nvSpPr>
          <p:cNvPr id="1409" name="Shape 1409"/>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4" name="Shape 1414"/>
          <p:cNvSpPr/>
          <p:nvPr>
            <p:ph type="sldImg"/>
          </p:nvPr>
        </p:nvSpPr>
        <p:spPr>
          <a:prstGeom prst="rect">
            <a:avLst/>
          </a:prstGeom>
        </p:spPr>
        <p:txBody>
          <a:bodyPr/>
          <a:lstStyle/>
          <a:p>
            <a:pPr/>
          </a:p>
        </p:txBody>
      </p:sp>
      <p:sp>
        <p:nvSpPr>
          <p:cNvPr id="1415" name="Shape 1415"/>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0" name="Shape 1500"/>
          <p:cNvSpPr/>
          <p:nvPr>
            <p:ph type="sldImg"/>
          </p:nvPr>
        </p:nvSpPr>
        <p:spPr>
          <a:prstGeom prst="rect">
            <a:avLst/>
          </a:prstGeom>
        </p:spPr>
        <p:txBody>
          <a:bodyPr/>
          <a:lstStyle/>
          <a:p>
            <a:pPr/>
          </a:p>
        </p:txBody>
      </p:sp>
      <p:sp>
        <p:nvSpPr>
          <p:cNvPr id="1501" name="Shape 1501"/>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Shape 217"/>
          <p:cNvSpPr/>
          <p:nvPr>
            <p:ph type="sldImg"/>
          </p:nvPr>
        </p:nvSpPr>
        <p:spPr>
          <a:prstGeom prst="rect">
            <a:avLst/>
          </a:prstGeom>
        </p:spPr>
        <p:txBody>
          <a:bodyPr/>
          <a:lstStyle/>
          <a:p>
            <a:pPr/>
          </a:p>
        </p:txBody>
      </p:sp>
      <p:sp>
        <p:nvSpPr>
          <p:cNvPr id="218" name="Shape 218"/>
          <p:cNvSpPr/>
          <p:nvPr>
            <p:ph type="body" sz="quarter" idx="1"/>
          </p:nvPr>
        </p:nvSpPr>
        <p:spPr>
          <a:prstGeom prst="rect">
            <a:avLst/>
          </a:prstGeom>
        </p:spPr>
        <p:txBody>
          <a:bodyPr/>
          <a:lstStyle/>
          <a:p>
            <a:pPr>
              <a:defRPr sz="1600"/>
            </a:pPr>
            <a:r>
              <a:t>So The first method for training an RNN is language modeling. </a:t>
            </a:r>
          </a:p>
          <a:p>
            <a:pPr>
              <a:defRPr sz="1600"/>
            </a:pPr>
          </a:p>
          <a:p>
            <a:pPr>
              <a:defRPr sz="1600"/>
            </a:pPr>
            <a:r>
              <a:t>Language modeling means we are training the model such that it tries to predict the next word. For example, we can use the cross entropy loss, where y_{t,w} are the ground truth and log_{hat{y_{t,w}}} are the predictions</a:t>
            </a:r>
          </a:p>
          <a:p>
            <a:pPr>
              <a:defRPr sz="1600"/>
            </a:pPr>
          </a:p>
          <a:p>
            <a:pPr>
              <a:defRPr sz="1600"/>
            </a:pPr>
            <a:r>
              <a:t>So each y_{t,w} is the ground truth, which is a one hot vector, and these are the values of log_{hat{y_{t,w}}} which are the predictions for the probability of each word. So the cross entropy loss would be equal to this summation, for mary...</a:t>
            </a:r>
          </a:p>
          <a:p>
            <a:pPr>
              <a:defRPr sz="1600"/>
            </a:pPr>
          </a:p>
          <a:p>
            <a:pPr>
              <a:defRPr sz="1600"/>
            </a:pPr>
            <a:r>
              <a:t>And the goal of the training is to train the weights W here so that this sum is minimized</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5" name="Shape 1505"/>
          <p:cNvSpPr/>
          <p:nvPr>
            <p:ph type="sldImg"/>
          </p:nvPr>
        </p:nvSpPr>
        <p:spPr>
          <a:prstGeom prst="rect">
            <a:avLst/>
          </a:prstGeom>
        </p:spPr>
        <p:txBody>
          <a:bodyPr/>
          <a:lstStyle/>
          <a:p>
            <a:pPr/>
          </a:p>
        </p:txBody>
      </p:sp>
      <p:sp>
        <p:nvSpPr>
          <p:cNvPr id="1506" name="Shape 1506"/>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4" name="Shape 1514"/>
          <p:cNvSpPr/>
          <p:nvPr>
            <p:ph type="sldImg"/>
          </p:nvPr>
        </p:nvSpPr>
        <p:spPr>
          <a:prstGeom prst="rect">
            <a:avLst/>
          </a:prstGeom>
        </p:spPr>
        <p:txBody>
          <a:bodyPr/>
          <a:lstStyle/>
          <a:p>
            <a:pPr/>
          </a:p>
        </p:txBody>
      </p:sp>
      <p:sp>
        <p:nvSpPr>
          <p:cNvPr id="1515" name="Shape 1515"/>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1" name="Shape 1521"/>
          <p:cNvSpPr/>
          <p:nvPr>
            <p:ph type="sldImg"/>
          </p:nvPr>
        </p:nvSpPr>
        <p:spPr>
          <a:prstGeom prst="rect">
            <a:avLst/>
          </a:prstGeom>
        </p:spPr>
        <p:txBody>
          <a:bodyPr/>
          <a:lstStyle/>
          <a:p>
            <a:pPr/>
          </a:p>
        </p:txBody>
      </p:sp>
      <p:sp>
        <p:nvSpPr>
          <p:cNvPr id="1522" name="Shape 1522"/>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7" name="Shape 1527"/>
          <p:cNvSpPr/>
          <p:nvPr>
            <p:ph type="sldImg"/>
          </p:nvPr>
        </p:nvSpPr>
        <p:spPr>
          <a:prstGeom prst="rect">
            <a:avLst/>
          </a:prstGeom>
        </p:spPr>
        <p:txBody>
          <a:bodyPr/>
          <a:lstStyle/>
          <a:p>
            <a:pPr/>
          </a:p>
        </p:txBody>
      </p:sp>
      <p:sp>
        <p:nvSpPr>
          <p:cNvPr id="1528" name="Shape 1528"/>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5" name="Shape 1535"/>
          <p:cNvSpPr/>
          <p:nvPr>
            <p:ph type="sldImg"/>
          </p:nvPr>
        </p:nvSpPr>
        <p:spPr>
          <a:prstGeom prst="rect">
            <a:avLst/>
          </a:prstGeom>
        </p:spPr>
        <p:txBody>
          <a:bodyPr/>
          <a:lstStyle/>
          <a:p>
            <a:pPr/>
          </a:p>
        </p:txBody>
      </p:sp>
      <p:sp>
        <p:nvSpPr>
          <p:cNvPr id="1536" name="Shape 1536"/>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3" name="Shape 1543"/>
          <p:cNvSpPr/>
          <p:nvPr>
            <p:ph type="sldImg"/>
          </p:nvPr>
        </p:nvSpPr>
        <p:spPr>
          <a:prstGeom prst="rect">
            <a:avLst/>
          </a:prstGeom>
        </p:spPr>
        <p:txBody>
          <a:bodyPr/>
          <a:lstStyle/>
          <a:p>
            <a:pPr/>
          </a:p>
        </p:txBody>
      </p:sp>
      <p:sp>
        <p:nvSpPr>
          <p:cNvPr id="1544" name="Shape 1544"/>
          <p:cNvSpPr/>
          <p:nvPr>
            <p:ph type="body" sz="quarter" idx="1"/>
          </p:nvPr>
        </p:nvSpPr>
        <p:spPr>
          <a:prstGeom prst="rect">
            <a:avLst/>
          </a:prstGeom>
        </p:spPr>
        <p:txBody>
          <a:bodyPr/>
          <a:lstStyle/>
          <a:p>
            <a:pPr/>
            <a:r>
              <a:t>https://stats.stackexchange.com/questions/421935/what-exactly-are-keys-queries-and-values-in-attention-mechanisms</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0" name="Shape 1550"/>
          <p:cNvSpPr/>
          <p:nvPr>
            <p:ph type="sldImg"/>
          </p:nvPr>
        </p:nvSpPr>
        <p:spPr>
          <a:prstGeom prst="rect">
            <a:avLst/>
          </a:prstGeom>
        </p:spPr>
        <p:txBody>
          <a:bodyPr/>
          <a:lstStyle/>
          <a:p>
            <a:pPr/>
          </a:p>
        </p:txBody>
      </p:sp>
      <p:sp>
        <p:nvSpPr>
          <p:cNvPr id="1551" name="Shape 1551"/>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0" name="Shape 1580"/>
          <p:cNvSpPr/>
          <p:nvPr>
            <p:ph type="sldImg"/>
          </p:nvPr>
        </p:nvSpPr>
        <p:spPr>
          <a:prstGeom prst="rect">
            <a:avLst/>
          </a:prstGeom>
        </p:spPr>
        <p:txBody>
          <a:bodyPr/>
          <a:lstStyle/>
          <a:p>
            <a:pPr/>
          </a:p>
        </p:txBody>
      </p:sp>
      <p:sp>
        <p:nvSpPr>
          <p:cNvPr id="1581" name="Shape 1581"/>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5" name="Shape 1585"/>
          <p:cNvSpPr/>
          <p:nvPr>
            <p:ph type="sldImg"/>
          </p:nvPr>
        </p:nvSpPr>
        <p:spPr>
          <a:prstGeom prst="rect">
            <a:avLst/>
          </a:prstGeom>
        </p:spPr>
        <p:txBody>
          <a:bodyPr/>
          <a:lstStyle/>
          <a:p>
            <a:pPr/>
          </a:p>
        </p:txBody>
      </p:sp>
      <p:sp>
        <p:nvSpPr>
          <p:cNvPr id="1586" name="Shape 1586"/>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2" name="Shape 1592"/>
          <p:cNvSpPr/>
          <p:nvPr>
            <p:ph type="sldImg"/>
          </p:nvPr>
        </p:nvSpPr>
        <p:spPr>
          <a:prstGeom prst="rect">
            <a:avLst/>
          </a:prstGeom>
        </p:spPr>
        <p:txBody>
          <a:bodyPr/>
          <a:lstStyle/>
          <a:p>
            <a:pPr/>
          </a:p>
        </p:txBody>
      </p:sp>
      <p:sp>
        <p:nvSpPr>
          <p:cNvPr id="1593" name="Shape 1593"/>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Shape 285"/>
          <p:cNvSpPr/>
          <p:nvPr>
            <p:ph type="sldImg"/>
          </p:nvPr>
        </p:nvSpPr>
        <p:spPr>
          <a:prstGeom prst="rect">
            <a:avLst/>
          </a:prstGeom>
        </p:spPr>
        <p:txBody>
          <a:bodyPr/>
          <a:lstStyle/>
          <a:p>
            <a:pPr/>
          </a:p>
        </p:txBody>
      </p:sp>
      <p:sp>
        <p:nvSpPr>
          <p:cNvPr id="286" name="Shape 286"/>
          <p:cNvSpPr/>
          <p:nvPr>
            <p:ph type="body" sz="quarter" idx="1"/>
          </p:nvPr>
        </p:nvSpPr>
        <p:spPr>
          <a:prstGeom prst="rect">
            <a:avLst/>
          </a:prstGeom>
        </p:spPr>
        <p:txBody>
          <a:bodyPr/>
          <a:lstStyle>
            <a:lvl1pPr>
              <a:defRPr sz="1600"/>
            </a:lvl1pPr>
          </a:lstStyle>
          <a:p>
            <a:pPr/>
            <a:r>
              <a:t>A SECOND method for training an RNN is text classification. For example, we can train the network for the sentiment analysis task. In this case, we are not using y1, y2, y3. Instead, for each sentence, we only use one of the output softmax, which is the last one y_4. We also adjust the size of this U such that the output yhat is a vector of size 3 instead of V. For each, sentence we compute *one* cross entropy loss. </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8" name="Shape 1598"/>
          <p:cNvSpPr/>
          <p:nvPr>
            <p:ph type="sldImg"/>
          </p:nvPr>
        </p:nvSpPr>
        <p:spPr>
          <a:prstGeom prst="rect">
            <a:avLst/>
          </a:prstGeom>
        </p:spPr>
        <p:txBody>
          <a:bodyPr/>
          <a:lstStyle/>
          <a:p>
            <a:pPr/>
          </a:p>
        </p:txBody>
      </p:sp>
      <p:sp>
        <p:nvSpPr>
          <p:cNvPr id="1599" name="Shape 1599"/>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Shape 292"/>
          <p:cNvSpPr/>
          <p:nvPr>
            <p:ph type="sldImg"/>
          </p:nvPr>
        </p:nvSpPr>
        <p:spPr>
          <a:prstGeom prst="rect">
            <a:avLst/>
          </a:prstGeom>
        </p:spPr>
        <p:txBody>
          <a:bodyPr/>
          <a:lstStyle/>
          <a:p>
            <a:pPr/>
          </a:p>
        </p:txBody>
      </p:sp>
      <p:sp>
        <p:nvSpPr>
          <p:cNvPr id="293" name="Shape 293"/>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Shape 388"/>
          <p:cNvSpPr/>
          <p:nvPr>
            <p:ph type="sldImg"/>
          </p:nvPr>
        </p:nvSpPr>
        <p:spPr>
          <a:prstGeom prst="rect">
            <a:avLst/>
          </a:prstGeom>
        </p:spPr>
        <p:txBody>
          <a:bodyPr/>
          <a:lstStyle/>
          <a:p>
            <a:pPr/>
          </a:p>
        </p:txBody>
      </p:sp>
      <p:sp>
        <p:nvSpPr>
          <p:cNvPr id="389" name="Shape 389"/>
          <p:cNvSpPr/>
          <p:nvPr>
            <p:ph type="body" sz="quarter" idx="1"/>
          </p:nvPr>
        </p:nvSpPr>
        <p:spPr>
          <a:prstGeom prst="rect">
            <a:avLst/>
          </a:prstGeom>
        </p:spPr>
        <p:txBody>
          <a:bodyPr/>
          <a:lstStyle>
            <a:lvl1pPr>
              <a:defRPr sz="1600"/>
            </a:lvl1pPr>
          </a:lstStyle>
          <a:p>
            <a:pPr/>
            <a:r>
              <a:t>A SECOND method for training an RNN is text classification. For example, we can train the network for the sentiment analysis task. In this case, we are not using y1, y2, y3. Instead, for each sentence, we only use one of the output softmax, which is the last one y_4. We also adjust the size of this U such that the output yhat is a vector of size 3 instead of V. For each, sentence we compute *one* cross entropy loss.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1" name="Shape 431"/>
          <p:cNvSpPr/>
          <p:nvPr>
            <p:ph type="sldImg"/>
          </p:nvPr>
        </p:nvSpPr>
        <p:spPr>
          <a:prstGeom prst="rect">
            <a:avLst/>
          </a:prstGeom>
        </p:spPr>
        <p:txBody>
          <a:bodyPr/>
          <a:lstStyle/>
          <a:p>
            <a:pPr/>
          </a:p>
        </p:txBody>
      </p:sp>
      <p:sp>
        <p:nvSpPr>
          <p:cNvPr id="432" name="Shape 432"/>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2" name="Shape 482"/>
          <p:cNvSpPr/>
          <p:nvPr>
            <p:ph type="sldImg"/>
          </p:nvPr>
        </p:nvSpPr>
        <p:spPr>
          <a:prstGeom prst="rect">
            <a:avLst/>
          </a:prstGeom>
        </p:spPr>
        <p:txBody>
          <a:bodyPr/>
          <a:lstStyle/>
          <a:p>
            <a:pPr/>
          </a:p>
        </p:txBody>
      </p:sp>
      <p:sp>
        <p:nvSpPr>
          <p:cNvPr id="483" name="Shape 483"/>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1" name="Picture 1" descr="Picture 1"/>
          <p:cNvPicPr>
            <a:picLocks noChangeAspect="1"/>
          </p:cNvPicPr>
          <p:nvPr/>
        </p:nvPicPr>
        <p:blipFill>
          <a:blip r:embed="rId3">
            <a:extLst/>
          </a:blip>
          <a:stretch>
            <a:fillRect/>
          </a:stretch>
        </p:blipFill>
        <p:spPr>
          <a:xfrm>
            <a:off x="471339" y="5965187"/>
            <a:ext cx="2370620" cy="411482"/>
          </a:xfrm>
          <a:prstGeom prst="rect">
            <a:avLst/>
          </a:prstGeom>
          <a:ln w="12700">
            <a:miter lim="400000"/>
          </a:ln>
        </p:spPr>
      </p:pic>
      <p:sp>
        <p:nvSpPr>
          <p:cNvPr id="12" name="Slide Number"/>
          <p:cNvSpPr txBox="1"/>
          <p:nvPr>
            <p:ph type="sldNum" sz="quarter" idx="2"/>
          </p:nvPr>
        </p:nvSpPr>
        <p:spPr>
          <a:xfrm>
            <a:off x="8473620" y="6221731"/>
            <a:ext cx="263980" cy="269239"/>
          </a:xfrm>
          <a:prstGeom prst="rect">
            <a:avLst/>
          </a:prstGeom>
        </p:spPr>
        <p:txBody>
          <a:bodyPr lIns="45718" tIns="45718" rIns="45718" bIns="45718"/>
          <a:lstStyle>
            <a:lvl1pPr defTabSz="457200">
              <a:defRPr>
                <a:solidFill>
                  <a:schemeClr val="accent1"/>
                </a:solidFill>
                <a:latin typeface="+mn-lt"/>
                <a:ea typeface="+mn-ea"/>
                <a:cs typeface="+mn-cs"/>
                <a:sym typeface="Trebuchet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Slide 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 name="Title Text"/>
          <p:cNvSpPr txBox="1"/>
          <p:nvPr>
            <p:ph type="title"/>
          </p:nvPr>
        </p:nvSpPr>
        <p:spPr>
          <a:xfrm>
            <a:off x="609600" y="92074"/>
            <a:ext cx="10972800" cy="1508126"/>
          </a:xfrm>
          <a:prstGeom prst="rect">
            <a:avLst/>
          </a:prstGeom>
        </p:spPr>
        <p:txBody>
          <a:bodyPr lIns="45718" tIns="45718" rIns="45718" bIns="45718"/>
          <a:lstStyle>
            <a:lvl1pPr defTabSz="457200">
              <a:defRPr sz="4400">
                <a:solidFill>
                  <a:schemeClr val="accent1"/>
                </a:solidFill>
                <a:latin typeface="Garamond"/>
                <a:ea typeface="Garamond"/>
                <a:cs typeface="Garamond"/>
                <a:sym typeface="Garamond"/>
              </a:defRPr>
            </a:lvl1pPr>
          </a:lstStyle>
          <a:p>
            <a:pPr/>
            <a:r>
              <a:t>Title Text</a:t>
            </a:r>
          </a:p>
        </p:txBody>
      </p:sp>
      <p:sp>
        <p:nvSpPr>
          <p:cNvPr id="20" name="Body Level One…"/>
          <p:cNvSpPr txBox="1"/>
          <p:nvPr>
            <p:ph type="body" idx="1"/>
          </p:nvPr>
        </p:nvSpPr>
        <p:spPr>
          <a:xfrm>
            <a:off x="609600" y="1600200"/>
            <a:ext cx="10837090" cy="3563755"/>
          </a:xfrm>
          <a:prstGeom prst="rect">
            <a:avLst/>
          </a:prstGeom>
        </p:spPr>
        <p:txBody>
          <a:bodyPr lIns="45718" tIns="45718" rIns="45718" bIns="45718"/>
          <a:lstStyle>
            <a:lvl1pPr marL="342900" indent="-342900" defTabSz="457200">
              <a:spcBef>
                <a:spcPts val="700"/>
              </a:spcBef>
              <a:defRPr sz="3200">
                <a:solidFill>
                  <a:schemeClr val="accent1"/>
                </a:solidFill>
                <a:latin typeface="+mn-lt"/>
                <a:ea typeface="+mn-ea"/>
                <a:cs typeface="+mn-cs"/>
                <a:sym typeface="Trebuchet MS"/>
              </a:defRPr>
            </a:lvl1pPr>
            <a:lvl2pPr marL="783771" indent="-326571" defTabSz="457200">
              <a:spcBef>
                <a:spcPts val="700"/>
              </a:spcBef>
              <a:defRPr sz="3200">
                <a:solidFill>
                  <a:schemeClr val="accent1"/>
                </a:solidFill>
                <a:latin typeface="+mn-lt"/>
                <a:ea typeface="+mn-ea"/>
                <a:cs typeface="+mn-cs"/>
                <a:sym typeface="Trebuchet MS"/>
              </a:defRPr>
            </a:lvl2pPr>
            <a:lvl3pPr marL="1219200" indent="-304800" defTabSz="457200">
              <a:spcBef>
                <a:spcPts val="700"/>
              </a:spcBef>
              <a:defRPr sz="3200">
                <a:solidFill>
                  <a:schemeClr val="accent1"/>
                </a:solidFill>
                <a:latin typeface="+mn-lt"/>
                <a:ea typeface="+mn-ea"/>
                <a:cs typeface="+mn-cs"/>
                <a:sym typeface="Trebuchet MS"/>
              </a:defRPr>
            </a:lvl3pPr>
            <a:lvl4pPr marL="1737360" indent="-365760" defTabSz="457200">
              <a:spcBef>
                <a:spcPts val="700"/>
              </a:spcBef>
              <a:defRPr sz="3200">
                <a:solidFill>
                  <a:schemeClr val="accent1"/>
                </a:solidFill>
                <a:latin typeface="+mn-lt"/>
                <a:ea typeface="+mn-ea"/>
                <a:cs typeface="+mn-cs"/>
                <a:sym typeface="Trebuchet MS"/>
              </a:defRPr>
            </a:lvl4pPr>
            <a:lvl5pPr marL="2194560" indent="-365760" defTabSz="457200">
              <a:spcBef>
                <a:spcPts val="700"/>
              </a:spcBef>
              <a:defRPr sz="3200">
                <a:solidFill>
                  <a:schemeClr val="accent1"/>
                </a:solidFill>
                <a:latin typeface="+mn-lt"/>
                <a:ea typeface="+mn-ea"/>
                <a:cs typeface="+mn-cs"/>
                <a:sym typeface="Trebuchet MS"/>
              </a:defRPr>
            </a:lvl5pPr>
          </a:lstStyle>
          <a:p>
            <a:pPr/>
            <a:r>
              <a:t>Body Level One</a:t>
            </a:r>
          </a:p>
          <a:p>
            <a:pPr lvl="1"/>
            <a:r>
              <a:t>Body Level Two</a:t>
            </a:r>
          </a:p>
          <a:p>
            <a:pPr lvl="2"/>
            <a:r>
              <a:t>Body Level Three</a:t>
            </a:r>
          </a:p>
          <a:p>
            <a:pPr lvl="3"/>
            <a:r>
              <a:t>Body Level Four</a:t>
            </a:r>
          </a:p>
          <a:p>
            <a:pPr lvl="4"/>
            <a:r>
              <a:t>Body Level Five</a:t>
            </a:r>
          </a:p>
        </p:txBody>
      </p:sp>
      <p:sp>
        <p:nvSpPr>
          <p:cNvPr id="21" name="Slide Number"/>
          <p:cNvSpPr txBox="1"/>
          <p:nvPr>
            <p:ph type="sldNum" sz="quarter" idx="2"/>
          </p:nvPr>
        </p:nvSpPr>
        <p:spPr>
          <a:xfrm>
            <a:off x="11356715" y="6081717"/>
            <a:ext cx="372029" cy="358139"/>
          </a:xfrm>
          <a:prstGeom prst="rect">
            <a:avLst/>
          </a:prstGeom>
        </p:spPr>
        <p:txBody>
          <a:bodyPr lIns="45718" tIns="45718" rIns="45718" bIns="45718"/>
          <a:lstStyle>
            <a:lvl1pPr defTabSz="457200">
              <a:defRPr b="1" sz="1800">
                <a:solidFill>
                  <a:srgbClr val="FFFFFF"/>
                </a:solidFill>
                <a:latin typeface="+mn-lt"/>
                <a:ea typeface="+mn-ea"/>
                <a:cs typeface="+mn-cs"/>
                <a:sym typeface="Trebuchet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28" name="Slide Number"/>
          <p:cNvSpPr txBox="1"/>
          <p:nvPr>
            <p:ph type="sldNum" sz="quarter" idx="2"/>
          </p:nvPr>
        </p:nvSpPr>
        <p:spPr>
          <a:xfrm>
            <a:off x="10787345" y="6049983"/>
            <a:ext cx="366662" cy="355227"/>
          </a:xfrm>
          <a:prstGeom prst="rect">
            <a:avLst/>
          </a:prstGeom>
        </p:spPr>
        <p:txBody>
          <a:bodyPr lIns="35717" tIns="35717" rIns="35717" bIns="35717" anchor="t"/>
          <a:lstStyle>
            <a:lvl1pPr algn="ctr" defTabSz="410764">
              <a:defRPr b="1" sz="20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35" name="Title Text"/>
          <p:cNvSpPr txBox="1"/>
          <p:nvPr>
            <p:ph type="title"/>
          </p:nvPr>
        </p:nvSpPr>
        <p:spPr>
          <a:xfrm>
            <a:off x="2193725" y="178592"/>
            <a:ext cx="7804549" cy="1518050"/>
          </a:xfrm>
          <a:prstGeom prst="rect">
            <a:avLst/>
          </a:prstGeom>
        </p:spPr>
        <p:txBody>
          <a:bodyPr lIns="35717" tIns="35717" rIns="35717" bIns="35717"/>
          <a:lstStyle>
            <a:lvl1pPr defTabSz="410764">
              <a:defRPr sz="5200">
                <a:latin typeface="Helvetica Neue Medium"/>
                <a:ea typeface="Helvetica Neue Medium"/>
                <a:cs typeface="Helvetica Neue Medium"/>
                <a:sym typeface="Helvetica Neue Medium"/>
              </a:defRPr>
            </a:lvl1pPr>
          </a:lstStyle>
          <a:p>
            <a:pPr/>
            <a:r>
              <a:t>Title Text</a:t>
            </a:r>
          </a:p>
        </p:txBody>
      </p:sp>
      <p:sp>
        <p:nvSpPr>
          <p:cNvPr id="36" name="Slide Number"/>
          <p:cNvSpPr txBox="1"/>
          <p:nvPr>
            <p:ph type="sldNum" sz="quarter" idx="2"/>
          </p:nvPr>
        </p:nvSpPr>
        <p:spPr>
          <a:xfrm>
            <a:off x="5987999" y="6536531"/>
            <a:ext cx="211239" cy="207821"/>
          </a:xfrm>
          <a:prstGeom prst="rect">
            <a:avLst/>
          </a:prstGeom>
        </p:spPr>
        <p:txBody>
          <a:bodyPr lIns="35717" tIns="35717" rIns="35717" bIns="35717" anchor="t"/>
          <a:lstStyle>
            <a:lvl1pPr algn="ctr" defTabSz="410764">
              <a:defRPr sz="900">
                <a:solidFill>
                  <a:srgbClr val="000000"/>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43" name="/ 55"/>
          <p:cNvSpPr txBox="1"/>
          <p:nvPr/>
        </p:nvSpPr>
        <p:spPr>
          <a:xfrm>
            <a:off x="11086227" y="6033839"/>
            <a:ext cx="527803" cy="37523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000">
                <a:latin typeface="Arial"/>
                <a:ea typeface="Arial"/>
                <a:cs typeface="Arial"/>
                <a:sym typeface="Arial"/>
              </a:defRPr>
            </a:lvl1pPr>
          </a:lstStyle>
          <a:p>
            <a:pPr/>
            <a:r>
              <a:t>/ 55</a:t>
            </a:r>
          </a:p>
        </p:txBody>
      </p:sp>
      <p:sp>
        <p:nvSpPr>
          <p:cNvPr id="44" name="Slide Number"/>
          <p:cNvSpPr txBox="1"/>
          <p:nvPr>
            <p:ph type="sldNum" sz="quarter" idx="2"/>
          </p:nvPr>
        </p:nvSpPr>
        <p:spPr>
          <a:xfrm>
            <a:off x="10787345" y="6049983"/>
            <a:ext cx="366662" cy="355227"/>
          </a:xfrm>
          <a:prstGeom prst="rect">
            <a:avLst/>
          </a:prstGeom>
        </p:spPr>
        <p:txBody>
          <a:bodyPr lIns="35717" tIns="35717" rIns="35717" bIns="35717" anchor="t"/>
          <a:lstStyle>
            <a:lvl1pPr algn="ctr" defTabSz="410764">
              <a:defRPr b="1" sz="20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51" name="Title Text"/>
          <p:cNvSpPr txBox="1"/>
          <p:nvPr>
            <p:ph type="title"/>
          </p:nvPr>
        </p:nvSpPr>
        <p:spPr>
          <a:prstGeom prst="rect">
            <a:avLst/>
          </a:prstGeom>
        </p:spPr>
        <p:txBody>
          <a:bodyPr/>
          <a:lstStyle/>
          <a:p>
            <a:pPr/>
            <a:r>
              <a:t>Title Text</a:t>
            </a:r>
          </a:p>
        </p:txBody>
      </p:sp>
      <p:sp>
        <p:nvSpPr>
          <p:cNvPr id="5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Text, and Content">
    <p:spTree>
      <p:nvGrpSpPr>
        <p:cNvPr id="1" name=""/>
        <p:cNvGrpSpPr/>
        <p:nvPr/>
      </p:nvGrpSpPr>
      <p:grpSpPr>
        <a:xfrm>
          <a:off x="0" y="0"/>
          <a:ext cx="0" cy="0"/>
          <a:chOff x="0" y="0"/>
          <a:chExt cx="0" cy="0"/>
        </a:xfrm>
      </p:grpSpPr>
      <p:sp>
        <p:nvSpPr>
          <p:cNvPr id="60" name="Title Text"/>
          <p:cNvSpPr txBox="1"/>
          <p:nvPr>
            <p:ph type="title"/>
          </p:nvPr>
        </p:nvSpPr>
        <p:spPr>
          <a:xfrm>
            <a:off x="914399" y="609599"/>
            <a:ext cx="10363201" cy="1143001"/>
          </a:xfrm>
          <a:prstGeom prst="rect">
            <a:avLst/>
          </a:prstGeom>
        </p:spPr>
        <p:txBody>
          <a:bodyPr/>
          <a:lstStyle/>
          <a:p>
            <a:pPr/>
            <a:r>
              <a:t>Title Text</a:t>
            </a:r>
          </a:p>
        </p:txBody>
      </p:sp>
      <p:sp>
        <p:nvSpPr>
          <p:cNvPr id="61" name="Body Level One…"/>
          <p:cNvSpPr txBox="1"/>
          <p:nvPr>
            <p:ph type="body" sz="half" idx="1"/>
          </p:nvPr>
        </p:nvSpPr>
        <p:spPr>
          <a:xfrm>
            <a:off x="914399" y="1981200"/>
            <a:ext cx="5080001" cy="41148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69" name="Title Text"/>
          <p:cNvSpPr txBox="1"/>
          <p:nvPr>
            <p:ph type="title"/>
          </p:nvPr>
        </p:nvSpPr>
        <p:spPr>
          <a:xfrm>
            <a:off x="-38101" y="-1"/>
            <a:ext cx="12192001" cy="990601"/>
          </a:xfrm>
          <a:prstGeom prst="rect">
            <a:avLst/>
          </a:prstGeom>
        </p:spPr>
        <p:txBody>
          <a:bodyPr/>
          <a:lstStyle>
            <a:lvl1pPr>
              <a:defRPr sz="4400"/>
            </a:lvl1pPr>
          </a:lstStyle>
          <a:p>
            <a:pPr/>
            <a:r>
              <a:t>Title Text</a:t>
            </a:r>
          </a:p>
        </p:txBody>
      </p:sp>
      <p:sp>
        <p:nvSpPr>
          <p:cNvPr id="70" name="Body Level One…"/>
          <p:cNvSpPr txBox="1"/>
          <p:nvPr>
            <p:ph type="body" idx="1"/>
          </p:nvPr>
        </p:nvSpPr>
        <p:spPr>
          <a:xfrm>
            <a:off x="203199" y="1142999"/>
            <a:ext cx="11785601" cy="5029201"/>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1" name="Slide Number"/>
          <p:cNvSpPr txBox="1"/>
          <p:nvPr>
            <p:ph type="sldNum" sz="quarter" idx="2"/>
          </p:nvPr>
        </p:nvSpPr>
        <p:spPr>
          <a:xfrm>
            <a:off x="11924024" y="6546617"/>
            <a:ext cx="267976" cy="257658"/>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78" name="Title Text"/>
          <p:cNvSpPr txBox="1"/>
          <p:nvPr>
            <p:ph type="title"/>
          </p:nvPr>
        </p:nvSpPr>
        <p:spPr>
          <a:xfrm>
            <a:off x="838200" y="365125"/>
            <a:ext cx="10515600" cy="1325563"/>
          </a:xfrm>
          <a:prstGeom prst="rect">
            <a:avLst/>
          </a:prstGeom>
        </p:spPr>
        <p:txBody>
          <a:bodyPr lIns="45719" tIns="45719" rIns="45719" bIns="45719"/>
          <a:lstStyle>
            <a:lvl1pPr algn="l" defTabSz="914400">
              <a:lnSpc>
                <a:spcPct val="90000"/>
              </a:lnSpc>
              <a:defRPr sz="4400"/>
            </a:lvl1pPr>
          </a:lstStyle>
          <a:p>
            <a:pPr/>
            <a:r>
              <a:t>Title Text</a:t>
            </a:r>
          </a:p>
        </p:txBody>
      </p:sp>
      <p:sp>
        <p:nvSpPr>
          <p:cNvPr id="79" name="Body Level One…"/>
          <p:cNvSpPr txBox="1"/>
          <p:nvPr>
            <p:ph type="body" idx="1"/>
          </p:nvPr>
        </p:nvSpPr>
        <p:spPr>
          <a:xfrm>
            <a:off x="838200" y="1825625"/>
            <a:ext cx="10515600" cy="4351338"/>
          </a:xfrm>
          <a:prstGeom prst="rect">
            <a:avLst/>
          </a:prstGeom>
        </p:spPr>
        <p:txBody>
          <a:bodyPr lIns="45719" tIns="45719" rIns="45719" bIns="45719"/>
          <a:lstStyle>
            <a:lvl1pPr marL="228600" indent="-228600" defTabSz="914400">
              <a:lnSpc>
                <a:spcPct val="90000"/>
              </a:lnSpc>
              <a:spcBef>
                <a:spcPts val="1000"/>
              </a:spcBef>
              <a:defRPr sz="2800"/>
            </a:lvl1pPr>
            <a:lvl2pPr marL="723900" indent="-266700" defTabSz="914400">
              <a:lnSpc>
                <a:spcPct val="90000"/>
              </a:lnSpc>
              <a:spcBef>
                <a:spcPts val="1000"/>
              </a:spcBef>
              <a:buChar char="•"/>
              <a:defRPr sz="2800"/>
            </a:lvl2pPr>
            <a:lvl3pPr marL="1234439" indent="-320039" defTabSz="914400">
              <a:lnSpc>
                <a:spcPct val="90000"/>
              </a:lnSpc>
              <a:spcBef>
                <a:spcPts val="1000"/>
              </a:spcBef>
              <a:defRPr sz="2800"/>
            </a:lvl3pPr>
            <a:lvl4pPr marL="1727200" indent="-355600" defTabSz="914400">
              <a:lnSpc>
                <a:spcPct val="90000"/>
              </a:lnSpc>
              <a:spcBef>
                <a:spcPts val="1000"/>
              </a:spcBef>
              <a:buChar char="•"/>
              <a:defRPr sz="2800"/>
            </a:lvl4pPr>
            <a:lvl5pPr marL="2184400" indent="-355600" defTabSz="914400">
              <a:lnSpc>
                <a:spcPct val="90000"/>
              </a:lnSpc>
              <a:spcBef>
                <a:spcPts val="1000"/>
              </a:spcBef>
              <a:buChar char="•"/>
              <a:defRPr sz="2800"/>
            </a:lvl5pPr>
          </a:lstStyle>
          <a:p>
            <a:pPr/>
            <a:r>
              <a:t>Body Level One</a:t>
            </a:r>
          </a:p>
          <a:p>
            <a:pPr lvl="1"/>
            <a:r>
              <a:t>Body Level Two</a:t>
            </a:r>
          </a:p>
          <a:p>
            <a:pPr lvl="2"/>
            <a:r>
              <a:t>Body Level Three</a:t>
            </a:r>
          </a:p>
          <a:p>
            <a:pPr lvl="3"/>
            <a:r>
              <a:t>Body Level Four</a:t>
            </a:r>
          </a:p>
          <a:p>
            <a:pPr lvl="4"/>
            <a:r>
              <a:t>Body Level Five</a:t>
            </a:r>
          </a:p>
        </p:txBody>
      </p:sp>
      <p:sp>
        <p:nvSpPr>
          <p:cNvPr id="80" name="Slide Number"/>
          <p:cNvSpPr txBox="1"/>
          <p:nvPr>
            <p:ph type="sldNum" sz="quarter" idx="2"/>
          </p:nvPr>
        </p:nvSpPr>
        <p:spPr>
          <a:xfrm>
            <a:off x="11095176" y="6414760"/>
            <a:ext cx="258624" cy="248305"/>
          </a:xfrm>
          <a:prstGeom prst="rect">
            <a:avLst/>
          </a:prstGeom>
        </p:spPr>
        <p:txBody>
          <a:bodyPr lIns="45719" tIns="45719" rIns="45719" bIns="45719"/>
          <a:lstStyle>
            <a:lvl1pPr defTabSz="914400"/>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09599" y="42082"/>
            <a:ext cx="10972801" cy="1143001"/>
          </a:xfrm>
          <a:prstGeom prst="rect">
            <a:avLst/>
          </a:prstGeom>
          <a:ln w="12700">
            <a:miter lim="400000"/>
          </a:ln>
          <a:extLst>
            <a:ext uri="{C572A759-6A51-4108-AA02-DFA0A04FC94B}">
              <ma14:wrappingTextBoxFlag xmlns:ma14="http://schemas.microsoft.com/office/mac/drawingml/2011/main" val="1"/>
            </a:ext>
          </a:extLst>
        </p:spPr>
        <p:txBody>
          <a:bodyPr lIns="50396" tIns="50396" rIns="50396" bIns="50396" anchor="ctr">
            <a:normAutofit fontScale="100000" lnSpcReduction="0"/>
          </a:bodyPr>
          <a:lstStyle/>
          <a:p>
            <a:pPr/>
            <a:r>
              <a:t>Title Text</a:t>
            </a:r>
          </a:p>
        </p:txBody>
      </p:sp>
      <p:sp>
        <p:nvSpPr>
          <p:cNvPr id="3" name="Body Level One…"/>
          <p:cNvSpPr txBox="1"/>
          <p:nvPr>
            <p:ph type="body" idx="1"/>
          </p:nvPr>
        </p:nvSpPr>
        <p:spPr>
          <a:xfrm>
            <a:off x="609599" y="1544637"/>
            <a:ext cx="10972801" cy="4525963"/>
          </a:xfrm>
          <a:prstGeom prst="rect">
            <a:avLst/>
          </a:prstGeom>
          <a:ln w="12700">
            <a:miter lim="400000"/>
          </a:ln>
          <a:extLst>
            <a:ext uri="{C572A759-6A51-4108-AA02-DFA0A04FC94B}">
              <ma14:wrappingTextBoxFlag xmlns:ma14="http://schemas.microsoft.com/office/mac/drawingml/2011/main" val="1"/>
            </a:ext>
          </a:extLst>
        </p:spPr>
        <p:txBody>
          <a:bodyPr lIns="50396" tIns="50396" rIns="50396" bIns="50396">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314424" y="6410091"/>
            <a:ext cx="267976" cy="257657"/>
          </a:xfrm>
          <a:prstGeom prst="rect">
            <a:avLst/>
          </a:prstGeom>
          <a:ln w="12700">
            <a:miter lim="400000"/>
          </a:ln>
        </p:spPr>
        <p:txBody>
          <a:bodyPr wrap="none" lIns="50396" tIns="50396" rIns="50396" bIns="50396" anchor="ctr">
            <a:spAutoFit/>
          </a:bodyPr>
          <a:lstStyle>
            <a:lvl1pPr algn="r" defTabSz="1007912">
              <a:defRPr sz="1200">
                <a:solidFill>
                  <a:schemeClr val="accent4"/>
                </a:solidFill>
                <a:latin typeface="Calibri"/>
                <a:ea typeface="Calibri"/>
                <a:cs typeface="Calibri"/>
                <a:sym typeface="Calibri"/>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ctr" defTabSz="1007912" latinLnBrk="0">
        <a:lnSpc>
          <a:spcPct val="100000"/>
        </a:lnSpc>
        <a:spcBef>
          <a:spcPts val="0"/>
        </a:spcBef>
        <a:spcAft>
          <a:spcPts val="0"/>
        </a:spcAft>
        <a:buClrTx/>
        <a:buSzTx/>
        <a:buFontTx/>
        <a:buNone/>
        <a:tabLst/>
        <a:defRPr b="0" baseline="0" cap="none" i="0" spc="0" strike="noStrike" sz="4800" u="none">
          <a:solidFill>
            <a:srgbClr val="000000"/>
          </a:solidFill>
          <a:uFillTx/>
          <a:latin typeface="Calibri"/>
          <a:ea typeface="Calibri"/>
          <a:cs typeface="Calibri"/>
          <a:sym typeface="Calibri"/>
        </a:defRPr>
      </a:lvl1pPr>
      <a:lvl2pPr marL="0" marR="0" indent="0" algn="ctr" defTabSz="1007912" latinLnBrk="0">
        <a:lnSpc>
          <a:spcPct val="100000"/>
        </a:lnSpc>
        <a:spcBef>
          <a:spcPts val="0"/>
        </a:spcBef>
        <a:spcAft>
          <a:spcPts val="0"/>
        </a:spcAft>
        <a:buClrTx/>
        <a:buSzTx/>
        <a:buFontTx/>
        <a:buNone/>
        <a:tabLst/>
        <a:defRPr b="0" baseline="0" cap="none" i="0" spc="0" strike="noStrike" sz="4800" u="none">
          <a:solidFill>
            <a:srgbClr val="000000"/>
          </a:solidFill>
          <a:uFillTx/>
          <a:latin typeface="Calibri"/>
          <a:ea typeface="Calibri"/>
          <a:cs typeface="Calibri"/>
          <a:sym typeface="Calibri"/>
        </a:defRPr>
      </a:lvl2pPr>
      <a:lvl3pPr marL="0" marR="0" indent="0" algn="ctr" defTabSz="1007912" latinLnBrk="0">
        <a:lnSpc>
          <a:spcPct val="100000"/>
        </a:lnSpc>
        <a:spcBef>
          <a:spcPts val="0"/>
        </a:spcBef>
        <a:spcAft>
          <a:spcPts val="0"/>
        </a:spcAft>
        <a:buClrTx/>
        <a:buSzTx/>
        <a:buFontTx/>
        <a:buNone/>
        <a:tabLst/>
        <a:defRPr b="0" baseline="0" cap="none" i="0" spc="0" strike="noStrike" sz="4800" u="none">
          <a:solidFill>
            <a:srgbClr val="000000"/>
          </a:solidFill>
          <a:uFillTx/>
          <a:latin typeface="Calibri"/>
          <a:ea typeface="Calibri"/>
          <a:cs typeface="Calibri"/>
          <a:sym typeface="Calibri"/>
        </a:defRPr>
      </a:lvl3pPr>
      <a:lvl4pPr marL="0" marR="0" indent="0" algn="ctr" defTabSz="1007912" latinLnBrk="0">
        <a:lnSpc>
          <a:spcPct val="100000"/>
        </a:lnSpc>
        <a:spcBef>
          <a:spcPts val="0"/>
        </a:spcBef>
        <a:spcAft>
          <a:spcPts val="0"/>
        </a:spcAft>
        <a:buClrTx/>
        <a:buSzTx/>
        <a:buFontTx/>
        <a:buNone/>
        <a:tabLst/>
        <a:defRPr b="0" baseline="0" cap="none" i="0" spc="0" strike="noStrike" sz="4800" u="none">
          <a:solidFill>
            <a:srgbClr val="000000"/>
          </a:solidFill>
          <a:uFillTx/>
          <a:latin typeface="Calibri"/>
          <a:ea typeface="Calibri"/>
          <a:cs typeface="Calibri"/>
          <a:sym typeface="Calibri"/>
        </a:defRPr>
      </a:lvl4pPr>
      <a:lvl5pPr marL="0" marR="0" indent="0" algn="ctr" defTabSz="1007912" latinLnBrk="0">
        <a:lnSpc>
          <a:spcPct val="100000"/>
        </a:lnSpc>
        <a:spcBef>
          <a:spcPts val="0"/>
        </a:spcBef>
        <a:spcAft>
          <a:spcPts val="0"/>
        </a:spcAft>
        <a:buClrTx/>
        <a:buSzTx/>
        <a:buFontTx/>
        <a:buNone/>
        <a:tabLst/>
        <a:defRPr b="0" baseline="0" cap="none" i="0" spc="0" strike="noStrike" sz="4800" u="none">
          <a:solidFill>
            <a:srgbClr val="000000"/>
          </a:solidFill>
          <a:uFillTx/>
          <a:latin typeface="Calibri"/>
          <a:ea typeface="Calibri"/>
          <a:cs typeface="Calibri"/>
          <a:sym typeface="Calibri"/>
        </a:defRPr>
      </a:lvl5pPr>
      <a:lvl6pPr marL="0" marR="0" indent="0" algn="ctr" defTabSz="1007912" latinLnBrk="0">
        <a:lnSpc>
          <a:spcPct val="100000"/>
        </a:lnSpc>
        <a:spcBef>
          <a:spcPts val="0"/>
        </a:spcBef>
        <a:spcAft>
          <a:spcPts val="0"/>
        </a:spcAft>
        <a:buClrTx/>
        <a:buSzTx/>
        <a:buFontTx/>
        <a:buNone/>
        <a:tabLst/>
        <a:defRPr b="0" baseline="0" cap="none" i="0" spc="0" strike="noStrike" sz="4800" u="none">
          <a:solidFill>
            <a:srgbClr val="000000"/>
          </a:solidFill>
          <a:uFillTx/>
          <a:latin typeface="Calibri"/>
          <a:ea typeface="Calibri"/>
          <a:cs typeface="Calibri"/>
          <a:sym typeface="Calibri"/>
        </a:defRPr>
      </a:lvl6pPr>
      <a:lvl7pPr marL="0" marR="0" indent="0" algn="ctr" defTabSz="1007912" latinLnBrk="0">
        <a:lnSpc>
          <a:spcPct val="100000"/>
        </a:lnSpc>
        <a:spcBef>
          <a:spcPts val="0"/>
        </a:spcBef>
        <a:spcAft>
          <a:spcPts val="0"/>
        </a:spcAft>
        <a:buClrTx/>
        <a:buSzTx/>
        <a:buFontTx/>
        <a:buNone/>
        <a:tabLst/>
        <a:defRPr b="0" baseline="0" cap="none" i="0" spc="0" strike="noStrike" sz="4800" u="none">
          <a:solidFill>
            <a:srgbClr val="000000"/>
          </a:solidFill>
          <a:uFillTx/>
          <a:latin typeface="Calibri"/>
          <a:ea typeface="Calibri"/>
          <a:cs typeface="Calibri"/>
          <a:sym typeface="Calibri"/>
        </a:defRPr>
      </a:lvl7pPr>
      <a:lvl8pPr marL="0" marR="0" indent="0" algn="ctr" defTabSz="1007912" latinLnBrk="0">
        <a:lnSpc>
          <a:spcPct val="100000"/>
        </a:lnSpc>
        <a:spcBef>
          <a:spcPts val="0"/>
        </a:spcBef>
        <a:spcAft>
          <a:spcPts val="0"/>
        </a:spcAft>
        <a:buClrTx/>
        <a:buSzTx/>
        <a:buFontTx/>
        <a:buNone/>
        <a:tabLst/>
        <a:defRPr b="0" baseline="0" cap="none" i="0" spc="0" strike="noStrike" sz="4800" u="none">
          <a:solidFill>
            <a:srgbClr val="000000"/>
          </a:solidFill>
          <a:uFillTx/>
          <a:latin typeface="Calibri"/>
          <a:ea typeface="Calibri"/>
          <a:cs typeface="Calibri"/>
          <a:sym typeface="Calibri"/>
        </a:defRPr>
      </a:lvl8pPr>
      <a:lvl9pPr marL="0" marR="0" indent="0" algn="ctr" defTabSz="1007912" latinLnBrk="0">
        <a:lnSpc>
          <a:spcPct val="100000"/>
        </a:lnSpc>
        <a:spcBef>
          <a:spcPts val="0"/>
        </a:spcBef>
        <a:spcAft>
          <a:spcPts val="0"/>
        </a:spcAft>
        <a:buClrTx/>
        <a:buSzTx/>
        <a:buFontTx/>
        <a:buNone/>
        <a:tabLst/>
        <a:defRPr b="0" baseline="0" cap="none" i="0" spc="0" strike="noStrike" sz="4800" u="none">
          <a:solidFill>
            <a:srgbClr val="000000"/>
          </a:solidFill>
          <a:uFillTx/>
          <a:latin typeface="Calibri"/>
          <a:ea typeface="Calibri"/>
          <a:cs typeface="Calibri"/>
          <a:sym typeface="Calibri"/>
        </a:defRPr>
      </a:lvl9pPr>
    </p:titleStyle>
    <p:bodyStyle>
      <a:lvl1pPr marL="370698" marR="0" indent="-370698" algn="l" defTabSz="1007912" latinLnBrk="0">
        <a:lnSpc>
          <a:spcPct val="100000"/>
        </a:lnSpc>
        <a:spcBef>
          <a:spcPts val="800"/>
        </a:spcBef>
        <a:spcAft>
          <a:spcPts val="0"/>
        </a:spcAft>
        <a:buClrTx/>
        <a:buSzPct val="100000"/>
        <a:buFont typeface="Arial"/>
        <a:buChar char="•"/>
        <a:tabLst/>
        <a:defRPr b="0" baseline="0" cap="none" i="0" spc="0" strike="noStrike" sz="3400" u="none">
          <a:solidFill>
            <a:srgbClr val="000000"/>
          </a:solidFill>
          <a:uFillTx/>
          <a:latin typeface="Calibri"/>
          <a:ea typeface="Calibri"/>
          <a:cs typeface="Calibri"/>
          <a:sym typeface="Calibri"/>
        </a:defRPr>
      </a:lvl1pPr>
      <a:lvl2pPr marL="727176" marR="0" indent="-349209" algn="l" defTabSz="1007912" latinLnBrk="0">
        <a:lnSpc>
          <a:spcPct val="100000"/>
        </a:lnSpc>
        <a:spcBef>
          <a:spcPts val="800"/>
        </a:spcBef>
        <a:spcAft>
          <a:spcPts val="0"/>
        </a:spcAft>
        <a:buClrTx/>
        <a:buSzPct val="100000"/>
        <a:buFont typeface="Arial"/>
        <a:buChar char="–"/>
        <a:tabLst/>
        <a:defRPr b="0" baseline="0" cap="none" i="0" spc="0" strike="noStrike" sz="3400" u="none">
          <a:solidFill>
            <a:srgbClr val="000000"/>
          </a:solidFill>
          <a:uFillTx/>
          <a:latin typeface="Calibri"/>
          <a:ea typeface="Calibri"/>
          <a:cs typeface="Calibri"/>
          <a:sym typeface="Calibri"/>
        </a:defRPr>
      </a:lvl2pPr>
      <a:lvl3pPr marL="1077206" marR="0" indent="-321272" algn="l" defTabSz="1007912" latinLnBrk="0">
        <a:lnSpc>
          <a:spcPct val="100000"/>
        </a:lnSpc>
        <a:spcBef>
          <a:spcPts val="800"/>
        </a:spcBef>
        <a:spcAft>
          <a:spcPts val="0"/>
        </a:spcAft>
        <a:buClrTx/>
        <a:buSzPct val="100000"/>
        <a:buFont typeface="Arial"/>
        <a:buChar char="•"/>
        <a:tabLst/>
        <a:defRPr b="0" baseline="0" cap="none" i="0" spc="0" strike="noStrike" sz="3400" u="none">
          <a:solidFill>
            <a:srgbClr val="000000"/>
          </a:solidFill>
          <a:uFillTx/>
          <a:latin typeface="Calibri"/>
          <a:ea typeface="Calibri"/>
          <a:cs typeface="Calibri"/>
          <a:sym typeface="Calibri"/>
        </a:defRPr>
      </a:lvl3pPr>
      <a:lvl4pPr marL="1511869" marR="0" indent="-377968" algn="l" defTabSz="1007912" latinLnBrk="0">
        <a:lnSpc>
          <a:spcPct val="100000"/>
        </a:lnSpc>
        <a:spcBef>
          <a:spcPts val="800"/>
        </a:spcBef>
        <a:spcAft>
          <a:spcPts val="0"/>
        </a:spcAft>
        <a:buClrTx/>
        <a:buSzPct val="100000"/>
        <a:buFont typeface="Arial"/>
        <a:buChar char="–"/>
        <a:tabLst/>
        <a:defRPr b="0" baseline="0" cap="none" i="0" spc="0" strike="noStrike" sz="3400" u="none">
          <a:solidFill>
            <a:srgbClr val="000000"/>
          </a:solidFill>
          <a:uFillTx/>
          <a:latin typeface="Calibri"/>
          <a:ea typeface="Calibri"/>
          <a:cs typeface="Calibri"/>
          <a:sym typeface="Calibri"/>
        </a:defRPr>
      </a:lvl4pPr>
      <a:lvl5pPr marL="1889836" marR="0" indent="-377968" algn="l" defTabSz="1007912" latinLnBrk="0">
        <a:lnSpc>
          <a:spcPct val="100000"/>
        </a:lnSpc>
        <a:spcBef>
          <a:spcPts val="800"/>
        </a:spcBef>
        <a:spcAft>
          <a:spcPts val="0"/>
        </a:spcAft>
        <a:buClrTx/>
        <a:buSzPct val="100000"/>
        <a:buFont typeface="Arial"/>
        <a:buChar char="»"/>
        <a:tabLst/>
        <a:defRPr b="0" baseline="0" cap="none" i="0" spc="0" strike="noStrike" sz="3400" u="none">
          <a:solidFill>
            <a:srgbClr val="000000"/>
          </a:solidFill>
          <a:uFillTx/>
          <a:latin typeface="Calibri"/>
          <a:ea typeface="Calibri"/>
          <a:cs typeface="Calibri"/>
          <a:sym typeface="Calibri"/>
        </a:defRPr>
      </a:lvl5pPr>
      <a:lvl6pPr marL="2267804" marR="0" indent="-377968" algn="l" defTabSz="1007912" latinLnBrk="0">
        <a:lnSpc>
          <a:spcPct val="100000"/>
        </a:lnSpc>
        <a:spcBef>
          <a:spcPts val="800"/>
        </a:spcBef>
        <a:spcAft>
          <a:spcPts val="0"/>
        </a:spcAft>
        <a:buClrTx/>
        <a:buSzPct val="100000"/>
        <a:buFont typeface="Arial"/>
        <a:buChar char="•"/>
        <a:tabLst/>
        <a:defRPr b="0" baseline="0" cap="none" i="0" spc="0" strike="noStrike" sz="3400" u="none">
          <a:solidFill>
            <a:srgbClr val="000000"/>
          </a:solidFill>
          <a:uFillTx/>
          <a:latin typeface="Calibri"/>
          <a:ea typeface="Calibri"/>
          <a:cs typeface="Calibri"/>
          <a:sym typeface="Calibri"/>
        </a:defRPr>
      </a:lvl6pPr>
      <a:lvl7pPr marL="2645771" marR="0" indent="-377968" algn="l" defTabSz="1007912" latinLnBrk="0">
        <a:lnSpc>
          <a:spcPct val="100000"/>
        </a:lnSpc>
        <a:spcBef>
          <a:spcPts val="800"/>
        </a:spcBef>
        <a:spcAft>
          <a:spcPts val="0"/>
        </a:spcAft>
        <a:buClrTx/>
        <a:buSzPct val="100000"/>
        <a:buFont typeface="Arial"/>
        <a:buChar char="•"/>
        <a:tabLst/>
        <a:defRPr b="0" baseline="0" cap="none" i="0" spc="0" strike="noStrike" sz="3400" u="none">
          <a:solidFill>
            <a:srgbClr val="000000"/>
          </a:solidFill>
          <a:uFillTx/>
          <a:latin typeface="Calibri"/>
          <a:ea typeface="Calibri"/>
          <a:cs typeface="Calibri"/>
          <a:sym typeface="Calibri"/>
        </a:defRPr>
      </a:lvl7pPr>
      <a:lvl8pPr marL="3023737" marR="0" indent="-377968" algn="l" defTabSz="1007912" latinLnBrk="0">
        <a:lnSpc>
          <a:spcPct val="100000"/>
        </a:lnSpc>
        <a:spcBef>
          <a:spcPts val="800"/>
        </a:spcBef>
        <a:spcAft>
          <a:spcPts val="0"/>
        </a:spcAft>
        <a:buClrTx/>
        <a:buSzPct val="100000"/>
        <a:buFont typeface="Arial"/>
        <a:buChar char="•"/>
        <a:tabLst/>
        <a:defRPr b="0" baseline="0" cap="none" i="0" spc="0" strike="noStrike" sz="3400" u="none">
          <a:solidFill>
            <a:srgbClr val="000000"/>
          </a:solidFill>
          <a:uFillTx/>
          <a:latin typeface="Calibri"/>
          <a:ea typeface="Calibri"/>
          <a:cs typeface="Calibri"/>
          <a:sym typeface="Calibri"/>
        </a:defRPr>
      </a:lvl8pPr>
      <a:lvl9pPr marL="3401705" marR="0" indent="-377968" algn="l" defTabSz="1007912" latinLnBrk="0">
        <a:lnSpc>
          <a:spcPct val="100000"/>
        </a:lnSpc>
        <a:spcBef>
          <a:spcPts val="800"/>
        </a:spcBef>
        <a:spcAft>
          <a:spcPts val="0"/>
        </a:spcAft>
        <a:buClrTx/>
        <a:buSzPct val="100000"/>
        <a:buFont typeface="Arial"/>
        <a:buChar char="•"/>
        <a:tabLst/>
        <a:defRPr b="0" baseline="0" cap="none" i="0" spc="0" strike="noStrike" sz="3400" u="none">
          <a:solidFill>
            <a:srgbClr val="000000"/>
          </a:solidFill>
          <a:uFillTx/>
          <a:latin typeface="Calibri"/>
          <a:ea typeface="Calibri"/>
          <a:cs typeface="Calibri"/>
          <a:sym typeface="Calibri"/>
        </a:defRPr>
      </a:lvl9pPr>
    </p:bodyStyle>
    <p:otherStyle>
      <a:lvl1pPr marL="0" marR="0" indent="0" algn="r" defTabSz="1007912"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377966" algn="r" defTabSz="1007912"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755933" algn="r" defTabSz="1007912"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1133902" algn="r" defTabSz="1007912"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1511868" algn="r" defTabSz="1007912"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1889836" algn="r" defTabSz="1007912"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2267803" algn="r" defTabSz="1007912"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2645771" algn="r" defTabSz="1007912"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3023737" algn="r" defTabSz="1007912"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tif"/></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4.png"/><Relationship Id="rId8" Type="http://schemas.openxmlformats.org/officeDocument/2006/relationships/image" Target="../media/image5.png"/><Relationship Id="rId9" Type="http://schemas.openxmlformats.org/officeDocument/2006/relationships/image" Target="../media/image6.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4.png"/><Relationship Id="rId8" Type="http://schemas.openxmlformats.org/officeDocument/2006/relationships/image" Target="../media/image5.png"/><Relationship Id="rId9" Type="http://schemas.openxmlformats.org/officeDocument/2006/relationships/image" Target="../media/image6.png"/><Relationship Id="rId10" Type="http://schemas.openxmlformats.org/officeDocument/2006/relationships/image" Target="../media/image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7.png"/><Relationship Id="rId4" Type="http://schemas.openxmlformats.org/officeDocument/2006/relationships/image" Target="../media/image12.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8.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9.png"/><Relationship Id="rId4" Type="http://schemas.openxmlformats.org/officeDocument/2006/relationships/image" Target="../media/image40.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5.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6" Type="http://schemas.openxmlformats.org/officeDocument/2006/relationships/image" Target="../media/image49.png"/><Relationship Id="rId7" Type="http://schemas.openxmlformats.org/officeDocument/2006/relationships/image" Target="../media/image50.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tif"/></Relationships>

</file>

<file path=ppt/slides/_rels/slide2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2.png"/><Relationship Id="rId4" Type="http://schemas.openxmlformats.org/officeDocument/2006/relationships/hyperlink" Target="https://arxiv.org/search/cs?searchtype=author&amp;query=Bahdanau%2C+D" TargetMode="External"/><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4.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2.png"/><Relationship Id="rId4" Type="http://schemas.openxmlformats.org/officeDocument/2006/relationships/image" Target="../media/image51.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52.png"/><Relationship Id="rId9" Type="http://schemas.openxmlformats.org/officeDocument/2006/relationships/image" Target="../media/image53.png"/><Relationship Id="rId10" Type="http://schemas.openxmlformats.org/officeDocument/2006/relationships/image" Target="../media/image54.png"/><Relationship Id="rId11" Type="http://schemas.openxmlformats.org/officeDocument/2006/relationships/image" Target="../media/image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55.png"/><Relationship Id="rId7" Type="http://schemas.openxmlformats.org/officeDocument/2006/relationships/image" Target="../media/image52.png"/><Relationship Id="rId8" Type="http://schemas.openxmlformats.org/officeDocument/2006/relationships/image" Target="../media/image53.png"/><Relationship Id="rId9" Type="http://schemas.openxmlformats.org/officeDocument/2006/relationships/image" Target="../media/image54.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2.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2.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4.png"/><Relationship Id="rId8" Type="http://schemas.openxmlformats.org/officeDocument/2006/relationships/image" Target="../media/image60.png"/><Relationship Id="rId9" Type="http://schemas.openxmlformats.org/officeDocument/2006/relationships/hyperlink" Target="https://arxiv.org/search/cs?searchtype=author&amp;query=Bahdanau%2C+D" TargetMode="External"/><Relationship Id="rId10" Type="http://schemas.openxmlformats.org/officeDocument/2006/relationships/image" Target="../media/image61.png"/><Relationship Id="rId11" Type="http://schemas.openxmlformats.org/officeDocument/2006/relationships/image" Target="../media/image62.png"/><Relationship Id="rId12" Type="http://schemas.openxmlformats.org/officeDocument/2006/relationships/image" Target="../media/image63.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hyperlink" Target="https://arxiv.org/search/cs?searchtype=author&amp;query=Bahdanau%2C+D" TargetMode="External"/><Relationship Id="rId7" Type="http://schemas.openxmlformats.org/officeDocument/2006/relationships/image" Target="../media/image64.png"/><Relationship Id="rId8" Type="http://schemas.openxmlformats.org/officeDocument/2006/relationships/image" Target="../media/image61.png"/><Relationship Id="rId9" Type="http://schemas.openxmlformats.org/officeDocument/2006/relationships/image" Target="../media/image62.png"/><Relationship Id="rId10" Type="http://schemas.openxmlformats.org/officeDocument/2006/relationships/image" Target="../media/image63.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2.png"/><Relationship Id="rId4" Type="http://schemas.openxmlformats.org/officeDocument/2006/relationships/image" Target="../media/image60.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hyperlink" Target="https://arxiv.org/search/cs?searchtype=author&amp;query=Bahdanau%2C+D" TargetMode="External"/></Relationships>

</file>

<file path=ppt/slides/_rels/slide3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2.png"/><Relationship Id="rId4" Type="http://schemas.openxmlformats.org/officeDocument/2006/relationships/image" Target="../media/image65.png"/><Relationship Id="rId5" Type="http://schemas.openxmlformats.org/officeDocument/2006/relationships/image" Target="../media/image67.png"/><Relationship Id="rId6" Type="http://schemas.openxmlformats.org/officeDocument/2006/relationships/image" Target="../media/image66.png"/><Relationship Id="rId7" Type="http://schemas.openxmlformats.org/officeDocument/2006/relationships/hyperlink" Target="https://arxiv.org/search/cs?searchtype=author&amp;query=Bahdanau%2C+D" TargetMode="External"/></Relationships>

</file>

<file path=ppt/slides/_rels/slide3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64.png"/><Relationship Id="rId4" Type="http://schemas.openxmlformats.org/officeDocument/2006/relationships/image" Target="../media/image68.png"/><Relationship Id="rId5" Type="http://schemas.openxmlformats.org/officeDocument/2006/relationships/image" Target="../media/image69.png"/><Relationship Id="rId6" Type="http://schemas.openxmlformats.org/officeDocument/2006/relationships/image" Target="../media/image70.png"/><Relationship Id="rId7" Type="http://schemas.openxmlformats.org/officeDocument/2006/relationships/image" Target="../media/image58.png"/><Relationship Id="rId8" Type="http://schemas.openxmlformats.org/officeDocument/2006/relationships/image" Target="../media/image59.png"/><Relationship Id="rId9" Type="http://schemas.openxmlformats.org/officeDocument/2006/relationships/image" Target="../media/image55.png"/><Relationship Id="rId10" Type="http://schemas.openxmlformats.org/officeDocument/2006/relationships/image" Target="../media/image51.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71.png"/><Relationship Id="rId4" Type="http://schemas.openxmlformats.org/officeDocument/2006/relationships/image" Target="../media/image12.png"/><Relationship Id="rId5" Type="http://schemas.openxmlformats.org/officeDocument/2006/relationships/image" Target="../media/image56.png"/><Relationship Id="rId6" Type="http://schemas.openxmlformats.org/officeDocument/2006/relationships/image" Target="../media/image57.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72.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4.png"/><Relationship Id="rId9" Type="http://schemas.openxmlformats.org/officeDocument/2006/relationships/image" Target="../media/image5.png"/><Relationship Id="rId10" Type="http://schemas.openxmlformats.org/officeDocument/2006/relationships/image" Target="../media/image6.png"/><Relationship Id="rId11" Type="http://schemas.openxmlformats.org/officeDocument/2006/relationships/image" Target="../media/image7.png"/><Relationship Id="rId12" Type="http://schemas.openxmlformats.org/officeDocument/2006/relationships/image" Target="../media/image8.png"/><Relationship Id="rId13" Type="http://schemas.openxmlformats.org/officeDocument/2006/relationships/image" Target="../media/image9.png"/><Relationship Id="rId14" Type="http://schemas.openxmlformats.org/officeDocument/2006/relationships/image" Target="../media/image10.png"/><Relationship Id="rId15" Type="http://schemas.openxmlformats.org/officeDocument/2006/relationships/image" Target="../media/image11.png"/><Relationship Id="rId16" Type="http://schemas.openxmlformats.org/officeDocument/2006/relationships/image" Target="../media/image12.png"/><Relationship Id="rId17" Type="http://schemas.openxmlformats.org/officeDocument/2006/relationships/image" Target="../media/image78.png"/><Relationship Id="rId18" Type="http://schemas.openxmlformats.org/officeDocument/2006/relationships/image" Target="../media/image79.png"/><Relationship Id="rId19" Type="http://schemas.openxmlformats.org/officeDocument/2006/relationships/image" Target="../media/image80.png"/><Relationship Id="rId20" Type="http://schemas.openxmlformats.org/officeDocument/2006/relationships/image" Target="../media/image81.png"/><Relationship Id="rId21" Type="http://schemas.openxmlformats.org/officeDocument/2006/relationships/image" Target="../media/image8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0" Type="http://schemas.openxmlformats.org/officeDocument/2006/relationships/image" Target="../media/image11.png"/><Relationship Id="rId11" Type="http://schemas.openxmlformats.org/officeDocument/2006/relationships/image" Target="../media/image12.png"/><Relationship Id="rId12" Type="http://schemas.openxmlformats.org/officeDocument/2006/relationships/image" Target="../media/image13.png"/><Relationship Id="rId13" Type="http://schemas.openxmlformats.org/officeDocument/2006/relationships/image" Target="../media/image14.png"/><Relationship Id="rId14" Type="http://schemas.openxmlformats.org/officeDocument/2006/relationships/image" Target="../media/image15.png"/><Relationship Id="rId15" Type="http://schemas.openxmlformats.org/officeDocument/2006/relationships/image" Target="../media/image16.png"/><Relationship Id="rId16" Type="http://schemas.openxmlformats.org/officeDocument/2006/relationships/image" Target="../media/image17.png"/><Relationship Id="rId17" Type="http://schemas.openxmlformats.org/officeDocument/2006/relationships/image" Target="../media/image18.png"/><Relationship Id="rId18" Type="http://schemas.openxmlformats.org/officeDocument/2006/relationships/image" Target="../media/image19.png"/><Relationship Id="rId19" Type="http://schemas.openxmlformats.org/officeDocument/2006/relationships/image" Target="../media/image20.png"/><Relationship Id="rId20" Type="http://schemas.openxmlformats.org/officeDocument/2006/relationships/image" Target="../media/image21.png"/><Relationship Id="rId21" Type="http://schemas.openxmlformats.org/officeDocument/2006/relationships/image" Target="../media/image22.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tif"/><Relationship Id="rId4" Type="http://schemas.openxmlformats.org/officeDocument/2006/relationships/image" Target="../media/image83.png"/><Relationship Id="rId5" Type="http://schemas.openxmlformats.org/officeDocument/2006/relationships/image" Target="../media/image3.tif"/><Relationship Id="rId6" Type="http://schemas.openxmlformats.org/officeDocument/2006/relationships/image" Target="../media/image4.tif"/></Relationships>

</file>

<file path=ppt/slides/_rels/slide4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tif"/><Relationship Id="rId4" Type="http://schemas.openxmlformats.org/officeDocument/2006/relationships/image" Target="../media/image6.tif"/></Relationships>

</file>

<file path=ppt/slides/_rels/slide4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tif"/></Relationships>

</file>

<file path=ppt/slides/_rels/slide4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7.tif"/></Relationships>

</file>

<file path=ppt/slides/_rels/slide4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gif"/></Relationships>

</file>

<file path=ppt/slides/_rels/slide4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2.gif"/></Relationships>

</file>

<file path=ppt/slides/_rels/slide4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84.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85.png"/><Relationship Id="rId4" Type="http://schemas.openxmlformats.org/officeDocument/2006/relationships/image" Target="../media/image86.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5.png"/><Relationship Id="rId10" Type="http://schemas.openxmlformats.org/officeDocument/2006/relationships/image" Target="../media/image23.png"/><Relationship Id="rId11" Type="http://schemas.openxmlformats.org/officeDocument/2006/relationships/image" Target="../media/image24.png"/><Relationship Id="rId12" Type="http://schemas.openxmlformats.org/officeDocument/2006/relationships/image" Target="../media/image25.png"/><Relationship Id="rId13" Type="http://schemas.openxmlformats.org/officeDocument/2006/relationships/image" Target="../media/image26.png"/><Relationship Id="rId14" Type="http://schemas.openxmlformats.org/officeDocument/2006/relationships/image" Target="../media/image27.png"/><Relationship Id="rId15" Type="http://schemas.openxmlformats.org/officeDocument/2006/relationships/image" Target="../media/image13.png"/><Relationship Id="rId16" Type="http://schemas.openxmlformats.org/officeDocument/2006/relationships/image" Target="../media/image28.png"/><Relationship Id="rId17" Type="http://schemas.openxmlformats.org/officeDocument/2006/relationships/image" Target="../media/image29.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8.tif"/></Relationships>

</file>

<file path=ppt/slides/_rels/slide5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tif"/></Relationships>

</file>

<file path=ppt/slides/_rels/slide52.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tif"/></Relationships>

</file>

<file path=ppt/slides/_rels/slide53.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0.tif"/></Relationships>

</file>

<file path=ppt/slides/_rels/slide54.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1.tif"/></Relationships>

</file>

<file path=ppt/slides/_rels/slide55.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12.tif"/></Relationships>

</file>

<file path=ppt/slides/_rels/slide56.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7.png"/><Relationship Id="rId3" Type="http://schemas.openxmlformats.org/officeDocument/2006/relationships/image" Target="../media/image88.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9.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0.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0.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2.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93.png"/><Relationship Id="rId3" Type="http://schemas.openxmlformats.org/officeDocument/2006/relationships/image" Target="../media/image9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23.png"/><Relationship Id="rId10" Type="http://schemas.openxmlformats.org/officeDocument/2006/relationships/image" Target="../media/image24.png"/><Relationship Id="rId11" Type="http://schemas.openxmlformats.org/officeDocument/2006/relationships/image" Target="../media/image25.png"/><Relationship Id="rId12" Type="http://schemas.openxmlformats.org/officeDocument/2006/relationships/image" Target="../media/image13.png"/><Relationship Id="rId13" Type="http://schemas.openxmlformats.org/officeDocument/2006/relationships/image" Target="../media/image31.png"/><Relationship Id="rId14" Type="http://schemas.openxmlformats.org/officeDocument/2006/relationships/image" Target="../media/image32.png"/><Relationship Id="rId15" Type="http://schemas.openxmlformats.org/officeDocument/2006/relationships/image" Target="../media/image3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4.png"/><Relationship Id="rId8"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 name="Slide Number"/>
          <p:cNvSpPr txBox="1"/>
          <p:nvPr>
            <p:ph type="sldNum" sz="quarter" idx="4294967295"/>
          </p:nvPr>
        </p:nvSpPr>
        <p:spPr>
          <a:xfrm>
            <a:off x="10857975" y="6049983"/>
            <a:ext cx="225399" cy="355227"/>
          </a:xfrm>
          <a:prstGeom prst="rect">
            <a:avLst/>
          </a:prstGeom>
          <a:extLst>
            <a:ext uri="{C572A759-6A51-4108-AA02-DFA0A04FC94B}">
              <ma14:wrappingTextBoxFlag xmlns:ma14="http://schemas.microsoft.com/office/mac/drawingml/2011/main" val="1"/>
            </a:ext>
          </a:extLst>
        </p:spPr>
        <p:txBody>
          <a:bodyPr lIns="35717" tIns="35717" rIns="35717" bIns="35717" anchor="t"/>
          <a:lstStyle>
            <a:lvl1pPr algn="ctr" defTabSz="410764">
              <a:defRPr b="1" sz="2000">
                <a:solidFill>
                  <a:srgbClr val="000000"/>
                </a:solidFill>
                <a:latin typeface="Arial"/>
                <a:ea typeface="Arial"/>
                <a:cs typeface="Arial"/>
                <a:sym typeface="Arial"/>
              </a:defRPr>
            </a:lvl1pPr>
          </a:lstStyle>
          <a:p>
            <a:pPr/>
            <a:fld id="{86CB4B4D-7CA3-9044-876B-883B54F8677D}" type="slidenum"/>
          </a:p>
        </p:txBody>
      </p:sp>
      <p:sp>
        <p:nvSpPr>
          <p:cNvPr id="90" name="Title 1"/>
          <p:cNvSpPr txBox="1"/>
          <p:nvPr/>
        </p:nvSpPr>
        <p:spPr>
          <a:xfrm>
            <a:off x="1162541" y="1220906"/>
            <a:ext cx="9545015" cy="161012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lnSpc>
                <a:spcPts val="5600"/>
              </a:lnSpc>
              <a:spcBef>
                <a:spcPts val="1200"/>
              </a:spcBef>
              <a:defRPr b="1" sz="3200">
                <a:solidFill>
                  <a:srgbClr val="000000"/>
                </a:solidFill>
                <a:latin typeface="Arial"/>
                <a:ea typeface="Arial"/>
                <a:cs typeface="Arial"/>
                <a:sym typeface="Arial"/>
              </a:defRPr>
            </a:lvl1pPr>
          </a:lstStyle>
          <a:p>
            <a:pPr/>
            <a:r>
              <a:t>CS 589 Fall 2021 Lecture 9</a:t>
            </a:r>
          </a:p>
        </p:txBody>
      </p:sp>
      <p:sp>
        <p:nvSpPr>
          <p:cNvPr id="91" name="TextBox 6"/>
          <p:cNvSpPr txBox="1"/>
          <p:nvPr/>
        </p:nvSpPr>
        <p:spPr>
          <a:xfrm>
            <a:off x="1433758" y="4230289"/>
            <a:ext cx="7648084" cy="17332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200">
                <a:solidFill>
                  <a:srgbClr val="000000"/>
                </a:solidFill>
                <a:latin typeface="Arial"/>
                <a:ea typeface="Arial"/>
                <a:cs typeface="Arial"/>
                <a:sym typeface="Arial"/>
              </a:defRPr>
            </a:pPr>
          </a:p>
          <a:p>
            <a:pPr>
              <a:defRPr b="1" sz="2200">
                <a:solidFill>
                  <a:srgbClr val="000000"/>
                </a:solidFill>
                <a:latin typeface="Arial"/>
                <a:ea typeface="Arial"/>
                <a:cs typeface="Arial"/>
                <a:sym typeface="Arial"/>
              </a:defRPr>
            </a:pPr>
            <a:r>
              <a:t>Monday 6:30-9:00                        </a:t>
            </a:r>
          </a:p>
          <a:p>
            <a:pPr>
              <a:defRPr b="1" sz="2200">
                <a:solidFill>
                  <a:srgbClr val="000000"/>
                </a:solidFill>
                <a:latin typeface="Arial"/>
                <a:ea typeface="Arial"/>
                <a:cs typeface="Arial"/>
                <a:sym typeface="Arial"/>
              </a:defRPr>
            </a:pPr>
            <a:r>
              <a:t>Babbio 122</a:t>
            </a:r>
          </a:p>
          <a:p>
            <a:pPr>
              <a:defRPr b="1" sz="2200">
                <a:solidFill>
                  <a:srgbClr val="000000"/>
                </a:solidFill>
                <a:latin typeface="Arial"/>
                <a:ea typeface="Arial"/>
                <a:cs typeface="Arial"/>
                <a:sym typeface="Arial"/>
              </a:defRPr>
            </a:pPr>
            <a:r>
              <a:t>                          </a:t>
            </a:r>
          </a:p>
        </p:txBody>
      </p:sp>
      <p:sp>
        <p:nvSpPr>
          <p:cNvPr id="92" name="TextBox 6"/>
          <p:cNvSpPr txBox="1"/>
          <p:nvPr/>
        </p:nvSpPr>
        <p:spPr>
          <a:xfrm>
            <a:off x="1433758" y="5316498"/>
            <a:ext cx="7648084" cy="12760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200">
                <a:solidFill>
                  <a:srgbClr val="000000"/>
                </a:solidFill>
                <a:latin typeface="Arial"/>
                <a:ea typeface="Arial"/>
                <a:cs typeface="Arial"/>
                <a:sym typeface="Arial"/>
              </a:defRPr>
            </a:pPr>
          </a:p>
          <a:p>
            <a:pPr>
              <a:defRPr>
                <a:solidFill>
                  <a:srgbClr val="FF2600"/>
                </a:solidFill>
                <a:latin typeface="Arial"/>
                <a:ea typeface="Arial"/>
                <a:cs typeface="Arial"/>
                <a:sym typeface="Arial"/>
              </a:defRPr>
            </a:pPr>
            <a:r>
              <a:t>All zoom links in Canvas</a:t>
            </a:r>
          </a:p>
          <a:p>
            <a:pPr>
              <a:defRPr>
                <a:solidFill>
                  <a:srgbClr val="FF2600"/>
                </a:solidFill>
                <a:latin typeface="Arial"/>
                <a:ea typeface="Arial"/>
                <a:cs typeface="Arial"/>
                <a:sym typeface="Arial"/>
              </a:defRPr>
            </a:pPr>
            <a:r>
              <a:t>Most slides adapted from Stanford CS224                          </a:t>
            </a:r>
          </a:p>
        </p:txBody>
      </p:sp>
      <p:sp>
        <p:nvSpPr>
          <p:cNvPr id="93" name="TextBox 6"/>
          <p:cNvSpPr txBox="1"/>
          <p:nvPr/>
        </p:nvSpPr>
        <p:spPr>
          <a:xfrm>
            <a:off x="4593155" y="2961919"/>
            <a:ext cx="4788585" cy="4124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200">
                <a:solidFill>
                  <a:srgbClr val="000000"/>
                </a:solidFill>
                <a:latin typeface="Arial"/>
                <a:ea typeface="Arial"/>
                <a:cs typeface="Arial"/>
                <a:sym typeface="Arial"/>
              </a:defRPr>
            </a:lvl1pPr>
          </a:lstStyle>
          <a:p>
            <a:pPr/>
            <a:r>
              <a:t>Encoder-decoder framework</a:t>
            </a:r>
          </a:p>
        </p:txBody>
      </p:sp>
      <p:pic>
        <p:nvPicPr>
          <p:cNvPr id="94" name="Image" descr="Image"/>
          <p:cNvPicPr>
            <a:picLocks noChangeAspect="1"/>
          </p:cNvPicPr>
          <p:nvPr/>
        </p:nvPicPr>
        <p:blipFill>
          <a:blip r:embed="rId3">
            <a:extLst/>
          </a:blip>
          <a:stretch>
            <a:fillRect/>
          </a:stretch>
        </p:blipFill>
        <p:spPr>
          <a:xfrm>
            <a:off x="7924800" y="3657600"/>
            <a:ext cx="3245342" cy="1817724"/>
          </a:xfrm>
          <a:prstGeom prst="rect">
            <a:avLst/>
          </a:prstGeom>
          <a:ln w="12700">
            <a:miter lim="400000"/>
          </a:ln>
        </p:spPr>
      </p:pic>
      <p:sp>
        <p:nvSpPr>
          <p:cNvPr id="95" name="TextBox 6"/>
          <p:cNvSpPr txBox="1"/>
          <p:nvPr/>
        </p:nvSpPr>
        <p:spPr>
          <a:xfrm>
            <a:off x="7986958" y="5758505"/>
            <a:ext cx="7648084" cy="22698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000">
                <a:solidFill>
                  <a:schemeClr val="accent4">
                    <a:lumOff val="-10666"/>
                  </a:schemeClr>
                </a:solidFill>
                <a:latin typeface="Arial"/>
                <a:ea typeface="Arial"/>
                <a:cs typeface="Arial"/>
                <a:sym typeface="Arial"/>
              </a:defRPr>
            </a:lvl1pPr>
          </a:lstStyle>
          <a:p>
            <a:pPr/>
            <a:r>
              <a:t>photo: https://www.scubedstudios.com/information-retrieval/</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5" name="Encoder-decoder framework"/>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Encoder-decoder framework</a:t>
            </a:r>
          </a:p>
        </p:txBody>
      </p:sp>
      <p:sp>
        <p:nvSpPr>
          <p:cNvPr id="486"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b="1" sz="2000">
                <a:solidFill>
                  <a:srgbClr val="000000"/>
                </a:solidFill>
                <a:latin typeface="Arial"/>
                <a:ea typeface="Arial"/>
                <a:cs typeface="Arial"/>
                <a:sym typeface="Arial"/>
              </a:defRPr>
            </a:lvl1pPr>
          </a:lstStyle>
          <a:p>
            <a:pPr/>
            <a:fld id="{86CB4B4D-7CA3-9044-876B-883B54F8677D}" type="slidenum"/>
          </a:p>
        </p:txBody>
      </p:sp>
      <p:sp>
        <p:nvSpPr>
          <p:cNvPr id="487" name="…          dans         les            fers     &lt;START&gt;      man         is"/>
          <p:cNvSpPr txBox="1"/>
          <p:nvPr>
            <p:ph type="body" sz="quarter" idx="4294967295"/>
          </p:nvPr>
        </p:nvSpPr>
        <p:spPr>
          <a:xfrm>
            <a:off x="509514" y="4771626"/>
            <a:ext cx="10773906" cy="657449"/>
          </a:xfrm>
          <a:prstGeom prst="rect">
            <a:avLst/>
          </a:prstGeom>
        </p:spPr>
        <p:txBody>
          <a:bodyPr lIns="45719" tIns="45719" rIns="45719" bIns="45719"/>
          <a:lstStyle>
            <a:lvl1pPr marL="0" indent="0" defTabSz="914400">
              <a:spcBef>
                <a:spcPts val="700"/>
              </a:spcBef>
              <a:buSzTx/>
              <a:buFontTx/>
              <a:buNone/>
              <a:defRPr i="1" sz="2300">
                <a:latin typeface="Arial"/>
                <a:ea typeface="Arial"/>
                <a:cs typeface="Arial"/>
                <a:sym typeface="Arial"/>
              </a:defRPr>
            </a:lvl1pPr>
          </a:lstStyle>
          <a:p>
            <a:pPr/>
            <a:r>
              <a:t>    …          dans         les            fers     &lt;START&gt;      man         is           </a:t>
            </a:r>
          </a:p>
        </p:txBody>
      </p:sp>
      <p:sp>
        <p:nvSpPr>
          <p:cNvPr id="488" name="Rectangle"/>
          <p:cNvSpPr/>
          <p:nvPr/>
        </p:nvSpPr>
        <p:spPr>
          <a:xfrm>
            <a:off x="1847711" y="2652718"/>
            <a:ext cx="510663" cy="304035"/>
          </a:xfrm>
          <a:prstGeom prst="rect">
            <a:avLst/>
          </a:prstGeom>
          <a:solidFill>
            <a:srgbClr val="FFFFFF"/>
          </a:solidFill>
          <a:ln w="12700">
            <a:miter lim="400000"/>
          </a:ln>
        </p:spPr>
        <p:txBody>
          <a:bodyPr lIns="45718" tIns="45718" rIns="45718" bIns="45718" anchor="ctr"/>
          <a:lstStyle/>
          <a:p>
            <a:pPr>
              <a:defRPr>
                <a:solidFill>
                  <a:srgbClr val="FFFFFF"/>
                </a:solidFill>
              </a:defRPr>
            </a:pPr>
          </a:p>
        </p:txBody>
      </p:sp>
      <p:sp>
        <p:nvSpPr>
          <p:cNvPr id="489" name="Line"/>
          <p:cNvSpPr/>
          <p:nvPr/>
        </p:nvSpPr>
        <p:spPr>
          <a:xfrm flipV="1">
            <a:off x="2214332" y="4044601"/>
            <a:ext cx="1" cy="528682"/>
          </a:xfrm>
          <a:prstGeom prst="line">
            <a:avLst/>
          </a:prstGeom>
          <a:ln w="25400">
            <a:solidFill>
              <a:schemeClr val="accent1"/>
            </a:solidFill>
            <a:tailEnd type="triangle"/>
          </a:ln>
        </p:spPr>
        <p:txBody>
          <a:bodyPr lIns="45718" tIns="45718" rIns="45718" bIns="45718"/>
          <a:lstStyle/>
          <a:p>
            <a:pPr/>
          </a:p>
        </p:txBody>
      </p:sp>
      <p:sp>
        <p:nvSpPr>
          <p:cNvPr id="490" name="Line"/>
          <p:cNvSpPr/>
          <p:nvPr/>
        </p:nvSpPr>
        <p:spPr>
          <a:xfrm flipV="1">
            <a:off x="3553243" y="4044601"/>
            <a:ext cx="1" cy="528682"/>
          </a:xfrm>
          <a:prstGeom prst="line">
            <a:avLst/>
          </a:prstGeom>
          <a:ln w="25400">
            <a:solidFill>
              <a:schemeClr val="accent1"/>
            </a:solidFill>
            <a:tailEnd type="triangle"/>
          </a:ln>
        </p:spPr>
        <p:txBody>
          <a:bodyPr lIns="45718" tIns="45718" rIns="45718" bIns="45718"/>
          <a:lstStyle/>
          <a:p>
            <a:pPr/>
          </a:p>
        </p:txBody>
      </p:sp>
      <p:sp>
        <p:nvSpPr>
          <p:cNvPr id="491" name="Line"/>
          <p:cNvSpPr/>
          <p:nvPr/>
        </p:nvSpPr>
        <p:spPr>
          <a:xfrm flipV="1">
            <a:off x="5005730" y="4044601"/>
            <a:ext cx="1" cy="528682"/>
          </a:xfrm>
          <a:prstGeom prst="line">
            <a:avLst/>
          </a:prstGeom>
          <a:ln w="25400">
            <a:solidFill>
              <a:schemeClr val="accent1"/>
            </a:solidFill>
            <a:tailEnd type="triangle"/>
          </a:ln>
        </p:spPr>
        <p:txBody>
          <a:bodyPr lIns="45718" tIns="45718" rIns="45718" bIns="45718"/>
          <a:lstStyle/>
          <a:p>
            <a:pPr/>
          </a:p>
        </p:txBody>
      </p:sp>
      <p:sp>
        <p:nvSpPr>
          <p:cNvPr id="492" name="Line"/>
          <p:cNvSpPr/>
          <p:nvPr/>
        </p:nvSpPr>
        <p:spPr>
          <a:xfrm flipV="1">
            <a:off x="2191812" y="2406584"/>
            <a:ext cx="1" cy="528682"/>
          </a:xfrm>
          <a:prstGeom prst="line">
            <a:avLst/>
          </a:prstGeom>
          <a:ln w="25400">
            <a:solidFill>
              <a:schemeClr val="accent1"/>
            </a:solidFill>
            <a:tailEnd type="triangle"/>
          </a:ln>
        </p:spPr>
        <p:txBody>
          <a:bodyPr lIns="45718" tIns="45718" rIns="45718" bIns="45718"/>
          <a:lstStyle/>
          <a:p>
            <a:pPr/>
          </a:p>
        </p:txBody>
      </p:sp>
      <p:sp>
        <p:nvSpPr>
          <p:cNvPr id="493" name="Line"/>
          <p:cNvSpPr/>
          <p:nvPr/>
        </p:nvSpPr>
        <p:spPr>
          <a:xfrm flipV="1">
            <a:off x="3538036" y="2406584"/>
            <a:ext cx="1" cy="528682"/>
          </a:xfrm>
          <a:prstGeom prst="line">
            <a:avLst/>
          </a:prstGeom>
          <a:ln w="25400">
            <a:solidFill>
              <a:schemeClr val="accent1"/>
            </a:solidFill>
            <a:tailEnd type="triangle"/>
          </a:ln>
        </p:spPr>
        <p:txBody>
          <a:bodyPr lIns="45718" tIns="45718" rIns="45718" bIns="45718"/>
          <a:lstStyle/>
          <a:p>
            <a:pPr/>
          </a:p>
        </p:txBody>
      </p:sp>
      <p:sp>
        <p:nvSpPr>
          <p:cNvPr id="494" name="Line"/>
          <p:cNvSpPr/>
          <p:nvPr/>
        </p:nvSpPr>
        <p:spPr>
          <a:xfrm>
            <a:off x="5184152" y="3423519"/>
            <a:ext cx="769974" cy="1"/>
          </a:xfrm>
          <a:prstGeom prst="line">
            <a:avLst/>
          </a:prstGeom>
          <a:ln w="25400">
            <a:solidFill>
              <a:schemeClr val="accent1"/>
            </a:solidFill>
            <a:tailEnd type="triangle"/>
          </a:ln>
        </p:spPr>
        <p:txBody>
          <a:bodyPr lIns="45718" tIns="45718" rIns="45718" bIns="45718"/>
          <a:lstStyle/>
          <a:p>
            <a:pPr/>
          </a:p>
        </p:txBody>
      </p:sp>
      <p:sp>
        <p:nvSpPr>
          <p:cNvPr id="495" name="Line"/>
          <p:cNvSpPr/>
          <p:nvPr/>
        </p:nvSpPr>
        <p:spPr>
          <a:xfrm>
            <a:off x="1138745" y="3423519"/>
            <a:ext cx="769974" cy="1"/>
          </a:xfrm>
          <a:prstGeom prst="line">
            <a:avLst/>
          </a:prstGeom>
          <a:ln w="25400">
            <a:solidFill>
              <a:schemeClr val="accent1"/>
            </a:solidFill>
            <a:tailEnd type="triangle"/>
          </a:ln>
        </p:spPr>
        <p:txBody>
          <a:bodyPr lIns="45718" tIns="45718" rIns="45718" bIns="45718"/>
          <a:lstStyle/>
          <a:p>
            <a:pPr/>
          </a:p>
        </p:txBody>
      </p:sp>
      <p:sp>
        <p:nvSpPr>
          <p:cNvPr id="496" name="Line"/>
          <p:cNvSpPr/>
          <p:nvPr/>
        </p:nvSpPr>
        <p:spPr>
          <a:xfrm>
            <a:off x="2378415" y="3423519"/>
            <a:ext cx="869974" cy="1"/>
          </a:xfrm>
          <a:prstGeom prst="line">
            <a:avLst/>
          </a:prstGeom>
          <a:ln w="25400">
            <a:solidFill>
              <a:schemeClr val="accent1"/>
            </a:solidFill>
            <a:tailEnd type="triangle"/>
          </a:ln>
        </p:spPr>
        <p:txBody>
          <a:bodyPr lIns="45718" tIns="45718" rIns="45718" bIns="45718"/>
          <a:lstStyle/>
          <a:p>
            <a:pPr/>
          </a:p>
        </p:txBody>
      </p:sp>
      <p:sp>
        <p:nvSpPr>
          <p:cNvPr id="497" name="Line"/>
          <p:cNvSpPr/>
          <p:nvPr/>
        </p:nvSpPr>
        <p:spPr>
          <a:xfrm>
            <a:off x="3721100" y="3423519"/>
            <a:ext cx="1070938" cy="1"/>
          </a:xfrm>
          <a:prstGeom prst="line">
            <a:avLst/>
          </a:prstGeom>
          <a:ln w="25400">
            <a:solidFill>
              <a:schemeClr val="accent1"/>
            </a:solidFill>
            <a:tailEnd type="triangle"/>
          </a:ln>
        </p:spPr>
        <p:txBody>
          <a:bodyPr lIns="45718" tIns="45718" rIns="45718" bIns="45718"/>
          <a:lstStyle/>
          <a:p>
            <a:pPr/>
          </a:p>
        </p:txBody>
      </p:sp>
      <p:sp>
        <p:nvSpPr>
          <p:cNvPr id="498" name="Rounded Rectangle"/>
          <p:cNvSpPr/>
          <p:nvPr/>
        </p:nvSpPr>
        <p:spPr>
          <a:xfrm rot="16200000">
            <a:off x="1650133" y="3258033"/>
            <a:ext cx="1069039" cy="413109"/>
          </a:xfrm>
          <a:prstGeom prst="roundRect">
            <a:avLst>
              <a:gd name="adj" fmla="val 38532"/>
            </a:avLst>
          </a:prstGeom>
          <a:solidFill>
            <a:srgbClr val="FFFFFF"/>
          </a:solidFill>
          <a:ln w="25400">
            <a:solidFill>
              <a:srgbClr val="9437FF"/>
            </a:solidFill>
          </a:ln>
        </p:spPr>
        <p:txBody>
          <a:bodyPr lIns="45718" tIns="45718" rIns="45718" bIns="45718" anchor="ctr"/>
          <a:lstStyle/>
          <a:p>
            <a:pPr/>
          </a:p>
        </p:txBody>
      </p:sp>
      <p:sp>
        <p:nvSpPr>
          <p:cNvPr id="499" name="Oval"/>
          <p:cNvSpPr/>
          <p:nvPr/>
        </p:nvSpPr>
        <p:spPr>
          <a:xfrm>
            <a:off x="2084652" y="3074110"/>
            <a:ext cx="200001" cy="215593"/>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500" name="Oval"/>
          <p:cNvSpPr/>
          <p:nvPr/>
        </p:nvSpPr>
        <p:spPr>
          <a:xfrm>
            <a:off x="2091673" y="3378150"/>
            <a:ext cx="200002" cy="215592"/>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501" name="Oval"/>
          <p:cNvSpPr/>
          <p:nvPr/>
        </p:nvSpPr>
        <p:spPr>
          <a:xfrm>
            <a:off x="2091673" y="3681165"/>
            <a:ext cx="200002" cy="215593"/>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502" name="Rounded Rectangle"/>
          <p:cNvSpPr/>
          <p:nvPr/>
        </p:nvSpPr>
        <p:spPr>
          <a:xfrm rot="16200000">
            <a:off x="3003517" y="3258033"/>
            <a:ext cx="1069039" cy="413109"/>
          </a:xfrm>
          <a:prstGeom prst="roundRect">
            <a:avLst>
              <a:gd name="adj" fmla="val 38532"/>
            </a:avLst>
          </a:prstGeom>
          <a:solidFill>
            <a:srgbClr val="FFFFFF"/>
          </a:solidFill>
          <a:ln w="25400">
            <a:solidFill>
              <a:srgbClr val="9437FF"/>
            </a:solidFill>
          </a:ln>
        </p:spPr>
        <p:txBody>
          <a:bodyPr lIns="45718" tIns="45718" rIns="45718" bIns="45718" anchor="ctr"/>
          <a:lstStyle/>
          <a:p>
            <a:pPr/>
          </a:p>
        </p:txBody>
      </p:sp>
      <p:sp>
        <p:nvSpPr>
          <p:cNvPr id="503" name="Oval"/>
          <p:cNvSpPr/>
          <p:nvPr/>
        </p:nvSpPr>
        <p:spPr>
          <a:xfrm>
            <a:off x="3438036" y="3074110"/>
            <a:ext cx="200001" cy="215593"/>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504" name="Oval"/>
          <p:cNvSpPr/>
          <p:nvPr/>
        </p:nvSpPr>
        <p:spPr>
          <a:xfrm>
            <a:off x="3445058" y="3378150"/>
            <a:ext cx="200001" cy="215592"/>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505" name="Oval"/>
          <p:cNvSpPr/>
          <p:nvPr/>
        </p:nvSpPr>
        <p:spPr>
          <a:xfrm>
            <a:off x="3445058" y="3681165"/>
            <a:ext cx="200001" cy="215593"/>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506" name="Rounded Rectangle"/>
          <p:cNvSpPr/>
          <p:nvPr/>
        </p:nvSpPr>
        <p:spPr>
          <a:xfrm rot="16200000">
            <a:off x="4444917" y="3256370"/>
            <a:ext cx="1069039" cy="413109"/>
          </a:xfrm>
          <a:prstGeom prst="roundRect">
            <a:avLst>
              <a:gd name="adj" fmla="val 38532"/>
            </a:avLst>
          </a:prstGeom>
          <a:solidFill>
            <a:srgbClr val="FFFFFF"/>
          </a:solidFill>
          <a:ln w="25400">
            <a:solidFill>
              <a:srgbClr val="9437FF"/>
            </a:solidFill>
          </a:ln>
        </p:spPr>
        <p:txBody>
          <a:bodyPr lIns="45718" tIns="45718" rIns="45718" bIns="45718" anchor="ctr"/>
          <a:lstStyle/>
          <a:p>
            <a:pPr/>
          </a:p>
        </p:txBody>
      </p:sp>
      <p:sp>
        <p:nvSpPr>
          <p:cNvPr id="507" name="Oval"/>
          <p:cNvSpPr/>
          <p:nvPr/>
        </p:nvSpPr>
        <p:spPr>
          <a:xfrm>
            <a:off x="4879436" y="3072447"/>
            <a:ext cx="200001" cy="215592"/>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508" name="Oval"/>
          <p:cNvSpPr/>
          <p:nvPr/>
        </p:nvSpPr>
        <p:spPr>
          <a:xfrm>
            <a:off x="4886458" y="3376486"/>
            <a:ext cx="200001" cy="215593"/>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509" name="Oval"/>
          <p:cNvSpPr/>
          <p:nvPr/>
        </p:nvSpPr>
        <p:spPr>
          <a:xfrm>
            <a:off x="4886458" y="3679502"/>
            <a:ext cx="200001" cy="215592"/>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pic>
        <p:nvPicPr>
          <p:cNvPr id="510" name="boldsymbol_W_h.pdf" descr="boldsymbol_W_h.pdf"/>
          <p:cNvPicPr>
            <a:picLocks noChangeAspect="1"/>
          </p:cNvPicPr>
          <p:nvPr/>
        </p:nvPicPr>
        <p:blipFill>
          <a:blip r:embed="rId3">
            <a:extLst/>
          </a:blip>
          <a:stretch>
            <a:fillRect/>
          </a:stretch>
        </p:blipFill>
        <p:spPr>
          <a:xfrm>
            <a:off x="1252323" y="3054797"/>
            <a:ext cx="419449" cy="220389"/>
          </a:xfrm>
          <a:prstGeom prst="rect">
            <a:avLst/>
          </a:prstGeom>
          <a:ln w="12700">
            <a:miter lim="400000"/>
          </a:ln>
        </p:spPr>
      </p:pic>
      <p:pic>
        <p:nvPicPr>
          <p:cNvPr id="511" name="boldsymbol_W_h.pdf" descr="boldsymbol_W_h.pdf"/>
          <p:cNvPicPr>
            <a:picLocks noChangeAspect="1"/>
          </p:cNvPicPr>
          <p:nvPr/>
        </p:nvPicPr>
        <p:blipFill>
          <a:blip r:embed="rId3">
            <a:extLst/>
          </a:blip>
          <a:stretch>
            <a:fillRect/>
          </a:stretch>
        </p:blipFill>
        <p:spPr>
          <a:xfrm>
            <a:off x="2460586" y="3071712"/>
            <a:ext cx="419449" cy="220389"/>
          </a:xfrm>
          <a:prstGeom prst="rect">
            <a:avLst/>
          </a:prstGeom>
          <a:ln w="12700">
            <a:miter lim="400000"/>
          </a:ln>
        </p:spPr>
      </p:pic>
      <p:pic>
        <p:nvPicPr>
          <p:cNvPr id="512" name="boldsymbol_W_h.pdf" descr="boldsymbol_W_h.pdf"/>
          <p:cNvPicPr>
            <a:picLocks noChangeAspect="1"/>
          </p:cNvPicPr>
          <p:nvPr/>
        </p:nvPicPr>
        <p:blipFill>
          <a:blip r:embed="rId3">
            <a:extLst/>
          </a:blip>
          <a:stretch>
            <a:fillRect/>
          </a:stretch>
        </p:blipFill>
        <p:spPr>
          <a:xfrm>
            <a:off x="3839012" y="3088082"/>
            <a:ext cx="419450" cy="220389"/>
          </a:xfrm>
          <a:prstGeom prst="rect">
            <a:avLst/>
          </a:prstGeom>
          <a:ln w="12700">
            <a:miter lim="400000"/>
          </a:ln>
        </p:spPr>
      </p:pic>
      <p:sp>
        <p:nvSpPr>
          <p:cNvPr id="513" name="Line"/>
          <p:cNvSpPr/>
          <p:nvPr/>
        </p:nvSpPr>
        <p:spPr>
          <a:xfrm flipV="1">
            <a:off x="4979436" y="2377014"/>
            <a:ext cx="1" cy="528682"/>
          </a:xfrm>
          <a:prstGeom prst="line">
            <a:avLst/>
          </a:prstGeom>
          <a:ln w="25400">
            <a:solidFill>
              <a:schemeClr val="accent1"/>
            </a:solidFill>
            <a:tailEnd type="triangle"/>
          </a:ln>
        </p:spPr>
        <p:txBody>
          <a:bodyPr lIns="45718" tIns="45718" rIns="45718" bIns="45718"/>
          <a:lstStyle/>
          <a:p>
            <a:pPr/>
          </a:p>
        </p:txBody>
      </p:sp>
      <p:sp>
        <p:nvSpPr>
          <p:cNvPr id="514" name="Rounded Rectangle"/>
          <p:cNvSpPr/>
          <p:nvPr/>
        </p:nvSpPr>
        <p:spPr>
          <a:xfrm rot="16200000">
            <a:off x="6924608" y="3239483"/>
            <a:ext cx="1069039" cy="397935"/>
          </a:xfrm>
          <a:prstGeom prst="roundRect">
            <a:avLst>
              <a:gd name="adj" fmla="val 38844"/>
            </a:avLst>
          </a:prstGeom>
          <a:solidFill>
            <a:srgbClr val="FFFFFF"/>
          </a:solidFill>
          <a:ln w="25400">
            <a:solidFill>
              <a:srgbClr val="FF2600"/>
            </a:solidFill>
          </a:ln>
        </p:spPr>
        <p:txBody>
          <a:bodyPr lIns="45718" tIns="45718" rIns="45718" bIns="45718" anchor="ctr"/>
          <a:lstStyle/>
          <a:p>
            <a:pPr/>
          </a:p>
        </p:txBody>
      </p:sp>
      <p:sp>
        <p:nvSpPr>
          <p:cNvPr id="515" name="Oval"/>
          <p:cNvSpPr/>
          <p:nvPr/>
        </p:nvSpPr>
        <p:spPr>
          <a:xfrm>
            <a:off x="7359127" y="3673169"/>
            <a:ext cx="200001" cy="215592"/>
          </a:xfrm>
          <a:prstGeom prst="ellipse">
            <a:avLst/>
          </a:prstGeom>
          <a:solidFill>
            <a:srgbClr val="FF2600"/>
          </a:solidFill>
          <a:ln w="25400">
            <a:solidFill>
              <a:srgbClr val="000000"/>
            </a:solidFill>
          </a:ln>
        </p:spPr>
        <p:txBody>
          <a:bodyPr lIns="45718" tIns="45718" rIns="45718" bIns="45718" anchor="ctr"/>
          <a:lstStyle/>
          <a:p>
            <a:pPr/>
          </a:p>
        </p:txBody>
      </p:sp>
      <p:sp>
        <p:nvSpPr>
          <p:cNvPr id="516" name="Oval"/>
          <p:cNvSpPr/>
          <p:nvPr/>
        </p:nvSpPr>
        <p:spPr>
          <a:xfrm>
            <a:off x="7364093" y="3364206"/>
            <a:ext cx="200001" cy="215592"/>
          </a:xfrm>
          <a:prstGeom prst="ellipse">
            <a:avLst/>
          </a:prstGeom>
          <a:solidFill>
            <a:srgbClr val="FF2600"/>
          </a:solidFill>
          <a:ln w="25400">
            <a:solidFill>
              <a:srgbClr val="000000"/>
            </a:solidFill>
          </a:ln>
        </p:spPr>
        <p:txBody>
          <a:bodyPr lIns="45718" tIns="45718" rIns="45718" bIns="45718" anchor="ctr"/>
          <a:lstStyle/>
          <a:p>
            <a:pPr/>
          </a:p>
        </p:txBody>
      </p:sp>
      <p:sp>
        <p:nvSpPr>
          <p:cNvPr id="517" name="Oval"/>
          <p:cNvSpPr/>
          <p:nvPr/>
        </p:nvSpPr>
        <p:spPr>
          <a:xfrm>
            <a:off x="7367966" y="3040651"/>
            <a:ext cx="200001" cy="215592"/>
          </a:xfrm>
          <a:prstGeom prst="ellipse">
            <a:avLst/>
          </a:prstGeom>
          <a:solidFill>
            <a:srgbClr val="FF2600"/>
          </a:solidFill>
          <a:ln w="25400">
            <a:solidFill>
              <a:srgbClr val="000000"/>
            </a:solidFill>
          </a:ln>
        </p:spPr>
        <p:txBody>
          <a:bodyPr lIns="45718" tIns="45718" rIns="45718" bIns="45718" anchor="ctr"/>
          <a:lstStyle/>
          <a:p>
            <a:pPr/>
          </a:p>
        </p:txBody>
      </p:sp>
      <p:sp>
        <p:nvSpPr>
          <p:cNvPr id="518" name="Rounded Rectangle"/>
          <p:cNvSpPr/>
          <p:nvPr/>
        </p:nvSpPr>
        <p:spPr>
          <a:xfrm rot="16200000">
            <a:off x="5689174" y="3220583"/>
            <a:ext cx="1069039" cy="397934"/>
          </a:xfrm>
          <a:prstGeom prst="roundRect">
            <a:avLst>
              <a:gd name="adj" fmla="val 38844"/>
            </a:avLst>
          </a:prstGeom>
          <a:solidFill>
            <a:srgbClr val="FFFFFF"/>
          </a:solidFill>
          <a:ln w="25400">
            <a:solidFill>
              <a:srgbClr val="FF2600"/>
            </a:solidFill>
          </a:ln>
        </p:spPr>
        <p:txBody>
          <a:bodyPr lIns="45718" tIns="45718" rIns="45718" bIns="45718" anchor="ctr"/>
          <a:lstStyle/>
          <a:p>
            <a:pPr/>
          </a:p>
        </p:txBody>
      </p:sp>
      <p:sp>
        <p:nvSpPr>
          <p:cNvPr id="519" name="Oval"/>
          <p:cNvSpPr/>
          <p:nvPr/>
        </p:nvSpPr>
        <p:spPr>
          <a:xfrm>
            <a:off x="6123693" y="3654268"/>
            <a:ext cx="200001" cy="215593"/>
          </a:xfrm>
          <a:prstGeom prst="ellipse">
            <a:avLst/>
          </a:prstGeom>
          <a:solidFill>
            <a:srgbClr val="FF2600"/>
          </a:solidFill>
          <a:ln w="25400">
            <a:solidFill>
              <a:srgbClr val="000000"/>
            </a:solidFill>
          </a:ln>
        </p:spPr>
        <p:txBody>
          <a:bodyPr lIns="45718" tIns="45718" rIns="45718" bIns="45718" anchor="ctr"/>
          <a:lstStyle/>
          <a:p>
            <a:pPr/>
          </a:p>
        </p:txBody>
      </p:sp>
      <p:sp>
        <p:nvSpPr>
          <p:cNvPr id="520" name="Oval"/>
          <p:cNvSpPr/>
          <p:nvPr/>
        </p:nvSpPr>
        <p:spPr>
          <a:xfrm>
            <a:off x="6128659" y="3345305"/>
            <a:ext cx="200001" cy="215593"/>
          </a:xfrm>
          <a:prstGeom prst="ellipse">
            <a:avLst/>
          </a:prstGeom>
          <a:solidFill>
            <a:srgbClr val="FF2600"/>
          </a:solidFill>
          <a:ln w="25400">
            <a:solidFill>
              <a:srgbClr val="000000"/>
            </a:solidFill>
          </a:ln>
        </p:spPr>
        <p:txBody>
          <a:bodyPr lIns="45718" tIns="45718" rIns="45718" bIns="45718" anchor="ctr"/>
          <a:lstStyle/>
          <a:p>
            <a:pPr/>
          </a:p>
        </p:txBody>
      </p:sp>
      <p:sp>
        <p:nvSpPr>
          <p:cNvPr id="521" name="Oval"/>
          <p:cNvSpPr/>
          <p:nvPr/>
        </p:nvSpPr>
        <p:spPr>
          <a:xfrm>
            <a:off x="6132532" y="3021751"/>
            <a:ext cx="200001" cy="215592"/>
          </a:xfrm>
          <a:prstGeom prst="ellipse">
            <a:avLst/>
          </a:prstGeom>
          <a:solidFill>
            <a:srgbClr val="FF2600"/>
          </a:solidFill>
          <a:ln w="25400">
            <a:solidFill>
              <a:srgbClr val="000000"/>
            </a:solidFill>
          </a:ln>
        </p:spPr>
        <p:txBody>
          <a:bodyPr lIns="45718" tIns="45718" rIns="45718" bIns="45718" anchor="ctr"/>
          <a:lstStyle/>
          <a:p>
            <a:pPr/>
          </a:p>
        </p:txBody>
      </p:sp>
      <p:sp>
        <p:nvSpPr>
          <p:cNvPr id="522" name="Rounded Rectangle"/>
          <p:cNvSpPr/>
          <p:nvPr/>
        </p:nvSpPr>
        <p:spPr>
          <a:xfrm rot="16200000">
            <a:off x="8267903" y="3220583"/>
            <a:ext cx="1069040" cy="397934"/>
          </a:xfrm>
          <a:prstGeom prst="roundRect">
            <a:avLst>
              <a:gd name="adj" fmla="val 38844"/>
            </a:avLst>
          </a:prstGeom>
          <a:solidFill>
            <a:srgbClr val="FFFFFF"/>
          </a:solidFill>
          <a:ln w="25400">
            <a:solidFill>
              <a:srgbClr val="FF2600"/>
            </a:solidFill>
          </a:ln>
        </p:spPr>
        <p:txBody>
          <a:bodyPr lIns="45718" tIns="45718" rIns="45718" bIns="45718" anchor="ctr"/>
          <a:lstStyle/>
          <a:p>
            <a:pPr/>
          </a:p>
        </p:txBody>
      </p:sp>
      <p:sp>
        <p:nvSpPr>
          <p:cNvPr id="523" name="Oval"/>
          <p:cNvSpPr/>
          <p:nvPr/>
        </p:nvSpPr>
        <p:spPr>
          <a:xfrm>
            <a:off x="8702422" y="3654268"/>
            <a:ext cx="200001" cy="215593"/>
          </a:xfrm>
          <a:prstGeom prst="ellipse">
            <a:avLst/>
          </a:prstGeom>
          <a:solidFill>
            <a:srgbClr val="FF2600"/>
          </a:solidFill>
          <a:ln w="25400">
            <a:solidFill>
              <a:srgbClr val="000000"/>
            </a:solidFill>
          </a:ln>
        </p:spPr>
        <p:txBody>
          <a:bodyPr lIns="45718" tIns="45718" rIns="45718" bIns="45718" anchor="ctr"/>
          <a:lstStyle/>
          <a:p>
            <a:pPr/>
          </a:p>
        </p:txBody>
      </p:sp>
      <p:sp>
        <p:nvSpPr>
          <p:cNvPr id="524" name="Oval"/>
          <p:cNvSpPr/>
          <p:nvPr/>
        </p:nvSpPr>
        <p:spPr>
          <a:xfrm>
            <a:off x="8707388" y="3345305"/>
            <a:ext cx="200001" cy="215593"/>
          </a:xfrm>
          <a:prstGeom prst="ellipse">
            <a:avLst/>
          </a:prstGeom>
          <a:solidFill>
            <a:srgbClr val="FF2600"/>
          </a:solidFill>
          <a:ln w="25400">
            <a:solidFill>
              <a:srgbClr val="000000"/>
            </a:solidFill>
          </a:ln>
        </p:spPr>
        <p:txBody>
          <a:bodyPr lIns="45718" tIns="45718" rIns="45718" bIns="45718" anchor="ctr"/>
          <a:lstStyle/>
          <a:p>
            <a:pPr/>
          </a:p>
        </p:txBody>
      </p:sp>
      <p:sp>
        <p:nvSpPr>
          <p:cNvPr id="525" name="Oval"/>
          <p:cNvSpPr/>
          <p:nvPr/>
        </p:nvSpPr>
        <p:spPr>
          <a:xfrm>
            <a:off x="8711261" y="3021751"/>
            <a:ext cx="200001" cy="215592"/>
          </a:xfrm>
          <a:prstGeom prst="ellipse">
            <a:avLst/>
          </a:prstGeom>
          <a:solidFill>
            <a:srgbClr val="FF2600"/>
          </a:solidFill>
          <a:ln w="25400">
            <a:solidFill>
              <a:srgbClr val="000000"/>
            </a:solidFill>
          </a:ln>
        </p:spPr>
        <p:txBody>
          <a:bodyPr lIns="45718" tIns="45718" rIns="45718" bIns="45718" anchor="ctr"/>
          <a:lstStyle/>
          <a:p>
            <a:pPr/>
          </a:p>
        </p:txBody>
      </p:sp>
      <p:sp>
        <p:nvSpPr>
          <p:cNvPr id="526" name="Line"/>
          <p:cNvSpPr/>
          <p:nvPr/>
        </p:nvSpPr>
        <p:spPr>
          <a:xfrm>
            <a:off x="6406940" y="3429000"/>
            <a:ext cx="769974" cy="0"/>
          </a:xfrm>
          <a:prstGeom prst="line">
            <a:avLst/>
          </a:prstGeom>
          <a:ln w="25400">
            <a:solidFill>
              <a:schemeClr val="accent1"/>
            </a:solidFill>
            <a:tailEnd type="triangle"/>
          </a:ln>
        </p:spPr>
        <p:txBody>
          <a:bodyPr lIns="45718" tIns="45718" rIns="45718" bIns="45718"/>
          <a:lstStyle/>
          <a:p>
            <a:pPr/>
          </a:p>
        </p:txBody>
      </p:sp>
      <p:sp>
        <p:nvSpPr>
          <p:cNvPr id="527" name="Line"/>
          <p:cNvSpPr/>
          <p:nvPr/>
        </p:nvSpPr>
        <p:spPr>
          <a:xfrm>
            <a:off x="7698787" y="3438450"/>
            <a:ext cx="873907" cy="1"/>
          </a:xfrm>
          <a:prstGeom prst="line">
            <a:avLst/>
          </a:prstGeom>
          <a:ln w="25400">
            <a:solidFill>
              <a:schemeClr val="accent1"/>
            </a:solidFill>
            <a:tailEnd type="triangle"/>
          </a:ln>
        </p:spPr>
        <p:txBody>
          <a:bodyPr lIns="45718" tIns="45718" rIns="45718" bIns="45718"/>
          <a:lstStyle/>
          <a:p>
            <a:pPr/>
          </a:p>
        </p:txBody>
      </p:sp>
      <p:sp>
        <p:nvSpPr>
          <p:cNvPr id="528" name="Line"/>
          <p:cNvSpPr/>
          <p:nvPr/>
        </p:nvSpPr>
        <p:spPr>
          <a:xfrm flipV="1">
            <a:off x="6232532" y="4006501"/>
            <a:ext cx="1" cy="528682"/>
          </a:xfrm>
          <a:prstGeom prst="line">
            <a:avLst/>
          </a:prstGeom>
          <a:ln w="25400">
            <a:solidFill>
              <a:schemeClr val="accent1"/>
            </a:solidFill>
            <a:tailEnd type="triangle"/>
          </a:ln>
        </p:spPr>
        <p:txBody>
          <a:bodyPr lIns="45718" tIns="45718" rIns="45718" bIns="45718"/>
          <a:lstStyle/>
          <a:p>
            <a:pPr/>
          </a:p>
        </p:txBody>
      </p:sp>
      <p:sp>
        <p:nvSpPr>
          <p:cNvPr id="529" name="Line"/>
          <p:cNvSpPr/>
          <p:nvPr/>
        </p:nvSpPr>
        <p:spPr>
          <a:xfrm flipV="1">
            <a:off x="7464092" y="3993801"/>
            <a:ext cx="1" cy="528682"/>
          </a:xfrm>
          <a:prstGeom prst="line">
            <a:avLst/>
          </a:prstGeom>
          <a:ln w="25400">
            <a:solidFill>
              <a:schemeClr val="accent1"/>
            </a:solidFill>
            <a:tailEnd type="triangle"/>
          </a:ln>
        </p:spPr>
        <p:txBody>
          <a:bodyPr lIns="45718" tIns="45718" rIns="45718" bIns="45718"/>
          <a:lstStyle/>
          <a:p>
            <a:pPr/>
          </a:p>
        </p:txBody>
      </p:sp>
      <p:sp>
        <p:nvSpPr>
          <p:cNvPr id="530" name="Line"/>
          <p:cNvSpPr/>
          <p:nvPr/>
        </p:nvSpPr>
        <p:spPr>
          <a:xfrm flipV="1">
            <a:off x="8802422" y="3981101"/>
            <a:ext cx="1" cy="528682"/>
          </a:xfrm>
          <a:prstGeom prst="line">
            <a:avLst/>
          </a:prstGeom>
          <a:ln w="25400">
            <a:solidFill>
              <a:schemeClr val="accent1"/>
            </a:solidFill>
            <a:tailEnd type="triangle"/>
          </a:ln>
        </p:spPr>
        <p:txBody>
          <a:bodyPr lIns="45718" tIns="45718" rIns="45718" bIns="45718"/>
          <a:lstStyle/>
          <a:p>
            <a:pPr/>
          </a:p>
        </p:txBody>
      </p:sp>
      <p:sp>
        <p:nvSpPr>
          <p:cNvPr id="531" name="Line"/>
          <p:cNvSpPr/>
          <p:nvPr/>
        </p:nvSpPr>
        <p:spPr>
          <a:xfrm flipV="1">
            <a:off x="7459127" y="2017355"/>
            <a:ext cx="1" cy="888341"/>
          </a:xfrm>
          <a:prstGeom prst="line">
            <a:avLst/>
          </a:prstGeom>
          <a:ln w="25400">
            <a:solidFill>
              <a:schemeClr val="accent1"/>
            </a:solidFill>
            <a:tailEnd type="triangle"/>
          </a:ln>
        </p:spPr>
        <p:txBody>
          <a:bodyPr lIns="45718" tIns="45718" rIns="45718" bIns="45718"/>
          <a:lstStyle/>
          <a:p>
            <a:pPr/>
          </a:p>
        </p:txBody>
      </p:sp>
      <p:sp>
        <p:nvSpPr>
          <p:cNvPr id="532" name="Line"/>
          <p:cNvSpPr/>
          <p:nvPr/>
        </p:nvSpPr>
        <p:spPr>
          <a:xfrm flipV="1">
            <a:off x="8811260" y="2065053"/>
            <a:ext cx="1" cy="792945"/>
          </a:xfrm>
          <a:prstGeom prst="line">
            <a:avLst/>
          </a:prstGeom>
          <a:ln w="25400">
            <a:solidFill>
              <a:schemeClr val="accent1"/>
            </a:solidFill>
            <a:tailEnd type="triangle"/>
          </a:ln>
        </p:spPr>
        <p:txBody>
          <a:bodyPr lIns="45718" tIns="45718" rIns="45718" bIns="45718"/>
          <a:lstStyle/>
          <a:p>
            <a:pPr/>
          </a:p>
        </p:txBody>
      </p:sp>
      <p:sp>
        <p:nvSpPr>
          <p:cNvPr id="533" name="Line"/>
          <p:cNvSpPr/>
          <p:nvPr/>
        </p:nvSpPr>
        <p:spPr>
          <a:xfrm flipV="1">
            <a:off x="6266538" y="1969657"/>
            <a:ext cx="1" cy="888341"/>
          </a:xfrm>
          <a:prstGeom prst="line">
            <a:avLst/>
          </a:prstGeom>
          <a:ln w="25400">
            <a:solidFill>
              <a:schemeClr val="accent1"/>
            </a:solidFill>
            <a:tailEnd type="triangle"/>
          </a:ln>
        </p:spPr>
        <p:txBody>
          <a:bodyPr lIns="45718" tIns="45718" rIns="45718" bIns="45718"/>
          <a:lstStyle/>
          <a:p>
            <a:pPr/>
          </a:p>
        </p:txBody>
      </p:sp>
      <p:sp>
        <p:nvSpPr>
          <p:cNvPr id="534" name="man         is"/>
          <p:cNvSpPr txBox="1"/>
          <p:nvPr/>
        </p:nvSpPr>
        <p:spPr>
          <a:xfrm>
            <a:off x="6000346" y="1557319"/>
            <a:ext cx="4788467" cy="528682"/>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400">
              <a:spcBef>
                <a:spcPts val="700"/>
              </a:spcBef>
              <a:defRPr i="1" sz="2300">
                <a:solidFill>
                  <a:srgbClr val="000000"/>
                </a:solidFill>
                <a:latin typeface="Arial"/>
                <a:ea typeface="Arial"/>
                <a:cs typeface="Arial"/>
                <a:sym typeface="Arial"/>
              </a:defRPr>
            </a:lvl1pPr>
          </a:lstStyle>
          <a:p>
            <a:pPr/>
            <a:r>
              <a:t>man         is                  </a:t>
            </a:r>
          </a:p>
        </p:txBody>
      </p:sp>
      <p:pic>
        <p:nvPicPr>
          <p:cNvPr id="535" name="Image" descr="Image"/>
          <p:cNvPicPr>
            <a:picLocks noChangeAspect="1"/>
          </p:cNvPicPr>
          <p:nvPr/>
        </p:nvPicPr>
        <p:blipFill>
          <a:blip r:embed="rId4">
            <a:extLst/>
          </a:blip>
          <a:stretch>
            <a:fillRect/>
          </a:stretch>
        </p:blipFill>
        <p:spPr>
          <a:xfrm>
            <a:off x="4465806" y="2345424"/>
            <a:ext cx="382488" cy="355803"/>
          </a:xfrm>
          <a:prstGeom prst="rect">
            <a:avLst/>
          </a:prstGeom>
          <a:ln w="12700">
            <a:miter lim="400000"/>
          </a:ln>
        </p:spPr>
      </p:pic>
      <p:pic>
        <p:nvPicPr>
          <p:cNvPr id="536" name="Image" descr="Image"/>
          <p:cNvPicPr>
            <a:picLocks noChangeAspect="1"/>
          </p:cNvPicPr>
          <p:nvPr/>
        </p:nvPicPr>
        <p:blipFill>
          <a:blip r:embed="rId5">
            <a:extLst/>
          </a:blip>
          <a:stretch>
            <a:fillRect/>
          </a:stretch>
        </p:blipFill>
        <p:spPr>
          <a:xfrm>
            <a:off x="2752549" y="2355603"/>
            <a:ext cx="710456" cy="355229"/>
          </a:xfrm>
          <a:prstGeom prst="rect">
            <a:avLst/>
          </a:prstGeom>
          <a:ln w="12700">
            <a:miter lim="400000"/>
          </a:ln>
        </p:spPr>
      </p:pic>
      <p:pic>
        <p:nvPicPr>
          <p:cNvPr id="537" name="Image" descr="Image"/>
          <p:cNvPicPr>
            <a:picLocks noChangeAspect="1"/>
          </p:cNvPicPr>
          <p:nvPr/>
        </p:nvPicPr>
        <p:blipFill>
          <a:blip r:embed="rId6">
            <a:extLst/>
          </a:blip>
          <a:stretch>
            <a:fillRect/>
          </a:stretch>
        </p:blipFill>
        <p:spPr>
          <a:xfrm>
            <a:off x="1457526" y="2371498"/>
            <a:ext cx="676086" cy="338043"/>
          </a:xfrm>
          <a:prstGeom prst="rect">
            <a:avLst/>
          </a:prstGeom>
          <a:ln w="12700">
            <a:miter lim="400000"/>
          </a:ln>
        </p:spPr>
      </p:pic>
      <p:pic>
        <p:nvPicPr>
          <p:cNvPr id="538" name="boldsymbol_h_1.pdf" descr="boldsymbol_h_1.pdf"/>
          <p:cNvPicPr>
            <a:picLocks noChangeAspect="1"/>
          </p:cNvPicPr>
          <p:nvPr/>
        </p:nvPicPr>
        <p:blipFill>
          <a:blip r:embed="rId7">
            <a:extLst/>
          </a:blip>
          <a:stretch>
            <a:fillRect/>
          </a:stretch>
        </p:blipFill>
        <p:spPr>
          <a:xfrm>
            <a:off x="6364317" y="2525699"/>
            <a:ext cx="241050" cy="220389"/>
          </a:xfrm>
          <a:prstGeom prst="rect">
            <a:avLst/>
          </a:prstGeom>
          <a:ln w="12700">
            <a:miter lim="400000"/>
          </a:ln>
        </p:spPr>
      </p:pic>
      <p:pic>
        <p:nvPicPr>
          <p:cNvPr id="539" name="boldsymbol_h_2.pdf" descr="boldsymbol_h_2.pdf"/>
          <p:cNvPicPr>
            <a:picLocks noChangeAspect="1"/>
          </p:cNvPicPr>
          <p:nvPr/>
        </p:nvPicPr>
        <p:blipFill>
          <a:blip r:embed="rId8">
            <a:extLst/>
          </a:blip>
          <a:stretch>
            <a:fillRect/>
          </a:stretch>
        </p:blipFill>
        <p:spPr>
          <a:xfrm>
            <a:off x="7705032" y="2525076"/>
            <a:ext cx="249340" cy="221636"/>
          </a:xfrm>
          <a:prstGeom prst="rect">
            <a:avLst/>
          </a:prstGeom>
          <a:ln w="12700">
            <a:miter lim="400000"/>
          </a:ln>
        </p:spPr>
      </p:pic>
      <p:pic>
        <p:nvPicPr>
          <p:cNvPr id="540" name="boldsymbol_h_3.pdf" descr="boldsymbol_h_3.pdf"/>
          <p:cNvPicPr>
            <a:picLocks noChangeAspect="1"/>
          </p:cNvPicPr>
          <p:nvPr/>
        </p:nvPicPr>
        <p:blipFill>
          <a:blip r:embed="rId9">
            <a:extLst/>
          </a:blip>
          <a:stretch>
            <a:fillRect/>
          </a:stretch>
        </p:blipFill>
        <p:spPr>
          <a:xfrm>
            <a:off x="9016431" y="2511312"/>
            <a:ext cx="252457" cy="224406"/>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4" name="Encoder-decoder framework"/>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Encoder-decoder framework</a:t>
            </a:r>
          </a:p>
        </p:txBody>
      </p:sp>
      <p:sp>
        <p:nvSpPr>
          <p:cNvPr id="545" name="Slide Number"/>
          <p:cNvSpPr txBox="1"/>
          <p:nvPr>
            <p:ph type="sldNum" sz="quarter" idx="4294967295"/>
          </p:nvPr>
        </p:nvSpPr>
        <p:spPr>
          <a:xfrm>
            <a:off x="10794351" y="6049983"/>
            <a:ext cx="352650"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b="1" sz="2000">
                <a:solidFill>
                  <a:srgbClr val="000000"/>
                </a:solidFill>
                <a:latin typeface="Arial"/>
                <a:ea typeface="Arial"/>
                <a:cs typeface="Arial"/>
                <a:sym typeface="Arial"/>
              </a:defRPr>
            </a:lvl1pPr>
          </a:lstStyle>
          <a:p>
            <a:pPr/>
            <a:fld id="{86CB4B4D-7CA3-9044-876B-883B54F8677D}" type="slidenum"/>
          </a:p>
        </p:txBody>
      </p:sp>
      <p:sp>
        <p:nvSpPr>
          <p:cNvPr id="546" name="…            dans         les            fers     &lt;START&gt;      man         is            born …."/>
          <p:cNvSpPr txBox="1"/>
          <p:nvPr>
            <p:ph type="body" sz="quarter" idx="4294967295"/>
          </p:nvPr>
        </p:nvSpPr>
        <p:spPr>
          <a:xfrm>
            <a:off x="509514" y="4771626"/>
            <a:ext cx="10773906" cy="657449"/>
          </a:xfrm>
          <a:prstGeom prst="rect">
            <a:avLst/>
          </a:prstGeom>
        </p:spPr>
        <p:txBody>
          <a:bodyPr lIns="45719" tIns="45719" rIns="45719" bIns="45719"/>
          <a:lstStyle>
            <a:lvl1pPr marL="0" indent="0" defTabSz="914400">
              <a:spcBef>
                <a:spcPts val="700"/>
              </a:spcBef>
              <a:buSzTx/>
              <a:buFontTx/>
              <a:buNone/>
              <a:defRPr i="1" sz="2300">
                <a:latin typeface="Arial"/>
                <a:ea typeface="Arial"/>
                <a:cs typeface="Arial"/>
                <a:sym typeface="Arial"/>
              </a:defRPr>
            </a:lvl1pPr>
          </a:lstStyle>
          <a:p>
            <a:pPr/>
            <a:r>
              <a:t>   …            dans         les            fers     &lt;START&gt;      man         is            born ….</a:t>
            </a:r>
          </a:p>
        </p:txBody>
      </p:sp>
      <p:sp>
        <p:nvSpPr>
          <p:cNvPr id="547" name="Rectangle"/>
          <p:cNvSpPr/>
          <p:nvPr/>
        </p:nvSpPr>
        <p:spPr>
          <a:xfrm>
            <a:off x="1847711" y="2652718"/>
            <a:ext cx="510663" cy="304035"/>
          </a:xfrm>
          <a:prstGeom prst="rect">
            <a:avLst/>
          </a:prstGeom>
          <a:solidFill>
            <a:srgbClr val="FFFFFF"/>
          </a:solidFill>
          <a:ln w="12700">
            <a:miter lim="400000"/>
          </a:ln>
        </p:spPr>
        <p:txBody>
          <a:bodyPr lIns="45718" tIns="45718" rIns="45718" bIns="45718" anchor="ctr"/>
          <a:lstStyle/>
          <a:p>
            <a:pPr>
              <a:defRPr>
                <a:solidFill>
                  <a:srgbClr val="FFFFFF"/>
                </a:solidFill>
              </a:defRPr>
            </a:pPr>
          </a:p>
        </p:txBody>
      </p:sp>
      <p:sp>
        <p:nvSpPr>
          <p:cNvPr id="548" name="Line"/>
          <p:cNvSpPr/>
          <p:nvPr/>
        </p:nvSpPr>
        <p:spPr>
          <a:xfrm flipV="1">
            <a:off x="2214332" y="4044601"/>
            <a:ext cx="1" cy="528682"/>
          </a:xfrm>
          <a:prstGeom prst="line">
            <a:avLst/>
          </a:prstGeom>
          <a:ln w="25400">
            <a:solidFill>
              <a:schemeClr val="accent1"/>
            </a:solidFill>
            <a:tailEnd type="triangle"/>
          </a:ln>
        </p:spPr>
        <p:txBody>
          <a:bodyPr lIns="45718" tIns="45718" rIns="45718" bIns="45718"/>
          <a:lstStyle/>
          <a:p>
            <a:pPr/>
          </a:p>
        </p:txBody>
      </p:sp>
      <p:sp>
        <p:nvSpPr>
          <p:cNvPr id="549" name="Line"/>
          <p:cNvSpPr/>
          <p:nvPr/>
        </p:nvSpPr>
        <p:spPr>
          <a:xfrm flipV="1">
            <a:off x="3553243" y="4044601"/>
            <a:ext cx="1" cy="528682"/>
          </a:xfrm>
          <a:prstGeom prst="line">
            <a:avLst/>
          </a:prstGeom>
          <a:ln w="25400">
            <a:solidFill>
              <a:schemeClr val="accent1"/>
            </a:solidFill>
            <a:tailEnd type="triangle"/>
          </a:ln>
        </p:spPr>
        <p:txBody>
          <a:bodyPr lIns="45718" tIns="45718" rIns="45718" bIns="45718"/>
          <a:lstStyle/>
          <a:p>
            <a:pPr/>
          </a:p>
        </p:txBody>
      </p:sp>
      <p:sp>
        <p:nvSpPr>
          <p:cNvPr id="550" name="Line"/>
          <p:cNvSpPr/>
          <p:nvPr/>
        </p:nvSpPr>
        <p:spPr>
          <a:xfrm flipV="1">
            <a:off x="5005730" y="4044601"/>
            <a:ext cx="1" cy="528682"/>
          </a:xfrm>
          <a:prstGeom prst="line">
            <a:avLst/>
          </a:prstGeom>
          <a:ln w="25400">
            <a:solidFill>
              <a:schemeClr val="accent1"/>
            </a:solidFill>
            <a:tailEnd type="triangle"/>
          </a:ln>
        </p:spPr>
        <p:txBody>
          <a:bodyPr lIns="45718" tIns="45718" rIns="45718" bIns="45718"/>
          <a:lstStyle/>
          <a:p>
            <a:pPr/>
          </a:p>
        </p:txBody>
      </p:sp>
      <p:sp>
        <p:nvSpPr>
          <p:cNvPr id="551" name="Line"/>
          <p:cNvSpPr/>
          <p:nvPr/>
        </p:nvSpPr>
        <p:spPr>
          <a:xfrm flipV="1">
            <a:off x="2191812" y="2406584"/>
            <a:ext cx="1" cy="528682"/>
          </a:xfrm>
          <a:prstGeom prst="line">
            <a:avLst/>
          </a:prstGeom>
          <a:ln w="25400">
            <a:solidFill>
              <a:schemeClr val="accent1"/>
            </a:solidFill>
            <a:tailEnd type="triangle"/>
          </a:ln>
        </p:spPr>
        <p:txBody>
          <a:bodyPr lIns="45718" tIns="45718" rIns="45718" bIns="45718"/>
          <a:lstStyle/>
          <a:p>
            <a:pPr/>
          </a:p>
        </p:txBody>
      </p:sp>
      <p:sp>
        <p:nvSpPr>
          <p:cNvPr id="552" name="Line"/>
          <p:cNvSpPr/>
          <p:nvPr/>
        </p:nvSpPr>
        <p:spPr>
          <a:xfrm flipV="1">
            <a:off x="3538036" y="2406584"/>
            <a:ext cx="1" cy="528682"/>
          </a:xfrm>
          <a:prstGeom prst="line">
            <a:avLst/>
          </a:prstGeom>
          <a:ln w="25400">
            <a:solidFill>
              <a:schemeClr val="accent1"/>
            </a:solidFill>
            <a:tailEnd type="triangle"/>
          </a:ln>
        </p:spPr>
        <p:txBody>
          <a:bodyPr lIns="45718" tIns="45718" rIns="45718" bIns="45718"/>
          <a:lstStyle/>
          <a:p>
            <a:pPr/>
          </a:p>
        </p:txBody>
      </p:sp>
      <p:sp>
        <p:nvSpPr>
          <p:cNvPr id="553" name="Line"/>
          <p:cNvSpPr/>
          <p:nvPr/>
        </p:nvSpPr>
        <p:spPr>
          <a:xfrm>
            <a:off x="5184152" y="3423519"/>
            <a:ext cx="769974" cy="1"/>
          </a:xfrm>
          <a:prstGeom prst="line">
            <a:avLst/>
          </a:prstGeom>
          <a:ln w="25400">
            <a:solidFill>
              <a:schemeClr val="accent1"/>
            </a:solidFill>
            <a:tailEnd type="triangle"/>
          </a:ln>
        </p:spPr>
        <p:txBody>
          <a:bodyPr lIns="45718" tIns="45718" rIns="45718" bIns="45718"/>
          <a:lstStyle/>
          <a:p>
            <a:pPr/>
          </a:p>
        </p:txBody>
      </p:sp>
      <p:sp>
        <p:nvSpPr>
          <p:cNvPr id="554" name="Line"/>
          <p:cNvSpPr/>
          <p:nvPr/>
        </p:nvSpPr>
        <p:spPr>
          <a:xfrm>
            <a:off x="1138745" y="3423519"/>
            <a:ext cx="769974" cy="1"/>
          </a:xfrm>
          <a:prstGeom prst="line">
            <a:avLst/>
          </a:prstGeom>
          <a:ln w="25400">
            <a:solidFill>
              <a:schemeClr val="accent1"/>
            </a:solidFill>
            <a:tailEnd type="triangle"/>
          </a:ln>
        </p:spPr>
        <p:txBody>
          <a:bodyPr lIns="45718" tIns="45718" rIns="45718" bIns="45718"/>
          <a:lstStyle/>
          <a:p>
            <a:pPr/>
          </a:p>
        </p:txBody>
      </p:sp>
      <p:sp>
        <p:nvSpPr>
          <p:cNvPr id="555" name="Line"/>
          <p:cNvSpPr/>
          <p:nvPr/>
        </p:nvSpPr>
        <p:spPr>
          <a:xfrm>
            <a:off x="2378415" y="3423519"/>
            <a:ext cx="869974" cy="1"/>
          </a:xfrm>
          <a:prstGeom prst="line">
            <a:avLst/>
          </a:prstGeom>
          <a:ln w="25400">
            <a:solidFill>
              <a:schemeClr val="accent1"/>
            </a:solidFill>
            <a:tailEnd type="triangle"/>
          </a:ln>
        </p:spPr>
        <p:txBody>
          <a:bodyPr lIns="45718" tIns="45718" rIns="45718" bIns="45718"/>
          <a:lstStyle/>
          <a:p>
            <a:pPr/>
          </a:p>
        </p:txBody>
      </p:sp>
      <p:sp>
        <p:nvSpPr>
          <p:cNvPr id="556" name="Line"/>
          <p:cNvSpPr/>
          <p:nvPr/>
        </p:nvSpPr>
        <p:spPr>
          <a:xfrm>
            <a:off x="3721100" y="3423519"/>
            <a:ext cx="1070938" cy="1"/>
          </a:xfrm>
          <a:prstGeom prst="line">
            <a:avLst/>
          </a:prstGeom>
          <a:ln w="25400">
            <a:solidFill>
              <a:schemeClr val="accent1"/>
            </a:solidFill>
            <a:tailEnd type="triangle"/>
          </a:ln>
        </p:spPr>
        <p:txBody>
          <a:bodyPr lIns="45718" tIns="45718" rIns="45718" bIns="45718"/>
          <a:lstStyle/>
          <a:p>
            <a:pPr/>
          </a:p>
        </p:txBody>
      </p:sp>
      <p:sp>
        <p:nvSpPr>
          <p:cNvPr id="557" name="Rounded Rectangle"/>
          <p:cNvSpPr/>
          <p:nvPr/>
        </p:nvSpPr>
        <p:spPr>
          <a:xfrm rot="16200000">
            <a:off x="1650133" y="3258033"/>
            <a:ext cx="1069039" cy="413109"/>
          </a:xfrm>
          <a:prstGeom prst="roundRect">
            <a:avLst>
              <a:gd name="adj" fmla="val 38532"/>
            </a:avLst>
          </a:prstGeom>
          <a:solidFill>
            <a:srgbClr val="FFFFFF"/>
          </a:solidFill>
          <a:ln w="25400">
            <a:solidFill>
              <a:srgbClr val="9437FF"/>
            </a:solidFill>
          </a:ln>
        </p:spPr>
        <p:txBody>
          <a:bodyPr lIns="45718" tIns="45718" rIns="45718" bIns="45718" anchor="ctr"/>
          <a:lstStyle/>
          <a:p>
            <a:pPr/>
          </a:p>
        </p:txBody>
      </p:sp>
      <p:sp>
        <p:nvSpPr>
          <p:cNvPr id="558" name="Oval"/>
          <p:cNvSpPr/>
          <p:nvPr/>
        </p:nvSpPr>
        <p:spPr>
          <a:xfrm>
            <a:off x="2084652" y="3074110"/>
            <a:ext cx="200001" cy="215593"/>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559" name="Oval"/>
          <p:cNvSpPr/>
          <p:nvPr/>
        </p:nvSpPr>
        <p:spPr>
          <a:xfrm>
            <a:off x="2091673" y="3378150"/>
            <a:ext cx="200002" cy="215592"/>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560" name="Oval"/>
          <p:cNvSpPr/>
          <p:nvPr/>
        </p:nvSpPr>
        <p:spPr>
          <a:xfrm>
            <a:off x="2091673" y="3681165"/>
            <a:ext cx="200002" cy="215593"/>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561" name="Rounded Rectangle"/>
          <p:cNvSpPr/>
          <p:nvPr/>
        </p:nvSpPr>
        <p:spPr>
          <a:xfrm rot="16200000">
            <a:off x="3003517" y="3258033"/>
            <a:ext cx="1069039" cy="413109"/>
          </a:xfrm>
          <a:prstGeom prst="roundRect">
            <a:avLst>
              <a:gd name="adj" fmla="val 38532"/>
            </a:avLst>
          </a:prstGeom>
          <a:solidFill>
            <a:srgbClr val="FFFFFF"/>
          </a:solidFill>
          <a:ln w="25400">
            <a:solidFill>
              <a:srgbClr val="9437FF"/>
            </a:solidFill>
          </a:ln>
        </p:spPr>
        <p:txBody>
          <a:bodyPr lIns="45718" tIns="45718" rIns="45718" bIns="45718" anchor="ctr"/>
          <a:lstStyle/>
          <a:p>
            <a:pPr/>
          </a:p>
        </p:txBody>
      </p:sp>
      <p:sp>
        <p:nvSpPr>
          <p:cNvPr id="562" name="Oval"/>
          <p:cNvSpPr/>
          <p:nvPr/>
        </p:nvSpPr>
        <p:spPr>
          <a:xfrm>
            <a:off x="3438036" y="3074110"/>
            <a:ext cx="200001" cy="215593"/>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563" name="Oval"/>
          <p:cNvSpPr/>
          <p:nvPr/>
        </p:nvSpPr>
        <p:spPr>
          <a:xfrm>
            <a:off x="3445058" y="3378150"/>
            <a:ext cx="200001" cy="215592"/>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564" name="Oval"/>
          <p:cNvSpPr/>
          <p:nvPr/>
        </p:nvSpPr>
        <p:spPr>
          <a:xfrm>
            <a:off x="3445058" y="3681165"/>
            <a:ext cx="200001" cy="215593"/>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565" name="Rounded Rectangle"/>
          <p:cNvSpPr/>
          <p:nvPr/>
        </p:nvSpPr>
        <p:spPr>
          <a:xfrm rot="16200000">
            <a:off x="4444917" y="3256370"/>
            <a:ext cx="1069039" cy="413109"/>
          </a:xfrm>
          <a:prstGeom prst="roundRect">
            <a:avLst>
              <a:gd name="adj" fmla="val 38532"/>
            </a:avLst>
          </a:prstGeom>
          <a:solidFill>
            <a:srgbClr val="FFFFFF"/>
          </a:solidFill>
          <a:ln w="25400">
            <a:solidFill>
              <a:srgbClr val="9437FF"/>
            </a:solidFill>
          </a:ln>
        </p:spPr>
        <p:txBody>
          <a:bodyPr lIns="45718" tIns="45718" rIns="45718" bIns="45718" anchor="ctr"/>
          <a:lstStyle/>
          <a:p>
            <a:pPr/>
          </a:p>
        </p:txBody>
      </p:sp>
      <p:sp>
        <p:nvSpPr>
          <p:cNvPr id="566" name="Oval"/>
          <p:cNvSpPr/>
          <p:nvPr/>
        </p:nvSpPr>
        <p:spPr>
          <a:xfrm>
            <a:off x="4879436" y="3072447"/>
            <a:ext cx="200001" cy="215592"/>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567" name="Oval"/>
          <p:cNvSpPr/>
          <p:nvPr/>
        </p:nvSpPr>
        <p:spPr>
          <a:xfrm>
            <a:off x="4886458" y="3376486"/>
            <a:ext cx="200001" cy="215593"/>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568" name="Oval"/>
          <p:cNvSpPr/>
          <p:nvPr/>
        </p:nvSpPr>
        <p:spPr>
          <a:xfrm>
            <a:off x="4886458" y="3679502"/>
            <a:ext cx="200001" cy="215592"/>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pic>
        <p:nvPicPr>
          <p:cNvPr id="569" name="boldsymbol_W_h.pdf" descr="boldsymbol_W_h.pdf"/>
          <p:cNvPicPr>
            <a:picLocks noChangeAspect="1"/>
          </p:cNvPicPr>
          <p:nvPr/>
        </p:nvPicPr>
        <p:blipFill>
          <a:blip r:embed="rId3">
            <a:extLst/>
          </a:blip>
          <a:stretch>
            <a:fillRect/>
          </a:stretch>
        </p:blipFill>
        <p:spPr>
          <a:xfrm>
            <a:off x="1252323" y="3054797"/>
            <a:ext cx="419449" cy="220389"/>
          </a:xfrm>
          <a:prstGeom prst="rect">
            <a:avLst/>
          </a:prstGeom>
          <a:ln w="12700">
            <a:miter lim="400000"/>
          </a:ln>
        </p:spPr>
      </p:pic>
      <p:pic>
        <p:nvPicPr>
          <p:cNvPr id="570" name="boldsymbol_W_h.pdf" descr="boldsymbol_W_h.pdf"/>
          <p:cNvPicPr>
            <a:picLocks noChangeAspect="1"/>
          </p:cNvPicPr>
          <p:nvPr/>
        </p:nvPicPr>
        <p:blipFill>
          <a:blip r:embed="rId3">
            <a:extLst/>
          </a:blip>
          <a:stretch>
            <a:fillRect/>
          </a:stretch>
        </p:blipFill>
        <p:spPr>
          <a:xfrm>
            <a:off x="2460586" y="3071712"/>
            <a:ext cx="419449" cy="220389"/>
          </a:xfrm>
          <a:prstGeom prst="rect">
            <a:avLst/>
          </a:prstGeom>
          <a:ln w="12700">
            <a:miter lim="400000"/>
          </a:ln>
        </p:spPr>
      </p:pic>
      <p:pic>
        <p:nvPicPr>
          <p:cNvPr id="571" name="boldsymbol_W_h.pdf" descr="boldsymbol_W_h.pdf"/>
          <p:cNvPicPr>
            <a:picLocks noChangeAspect="1"/>
          </p:cNvPicPr>
          <p:nvPr/>
        </p:nvPicPr>
        <p:blipFill>
          <a:blip r:embed="rId3">
            <a:extLst/>
          </a:blip>
          <a:stretch>
            <a:fillRect/>
          </a:stretch>
        </p:blipFill>
        <p:spPr>
          <a:xfrm>
            <a:off x="3839012" y="3088082"/>
            <a:ext cx="419450" cy="220389"/>
          </a:xfrm>
          <a:prstGeom prst="rect">
            <a:avLst/>
          </a:prstGeom>
          <a:ln w="12700">
            <a:miter lim="400000"/>
          </a:ln>
        </p:spPr>
      </p:pic>
      <p:sp>
        <p:nvSpPr>
          <p:cNvPr id="572" name="Line"/>
          <p:cNvSpPr/>
          <p:nvPr/>
        </p:nvSpPr>
        <p:spPr>
          <a:xfrm flipV="1">
            <a:off x="4979436" y="2377014"/>
            <a:ext cx="1" cy="528682"/>
          </a:xfrm>
          <a:prstGeom prst="line">
            <a:avLst/>
          </a:prstGeom>
          <a:ln w="25400">
            <a:solidFill>
              <a:schemeClr val="accent1"/>
            </a:solidFill>
            <a:tailEnd type="triangle"/>
          </a:ln>
        </p:spPr>
        <p:txBody>
          <a:bodyPr lIns="45718" tIns="45718" rIns="45718" bIns="45718"/>
          <a:lstStyle/>
          <a:p>
            <a:pPr/>
          </a:p>
        </p:txBody>
      </p:sp>
      <p:sp>
        <p:nvSpPr>
          <p:cNvPr id="573" name="Rounded Rectangle"/>
          <p:cNvSpPr/>
          <p:nvPr/>
        </p:nvSpPr>
        <p:spPr>
          <a:xfrm rot="16200000">
            <a:off x="6924608" y="3239483"/>
            <a:ext cx="1069039" cy="397935"/>
          </a:xfrm>
          <a:prstGeom prst="roundRect">
            <a:avLst>
              <a:gd name="adj" fmla="val 38844"/>
            </a:avLst>
          </a:prstGeom>
          <a:solidFill>
            <a:srgbClr val="FFFFFF"/>
          </a:solidFill>
          <a:ln w="25400">
            <a:solidFill>
              <a:srgbClr val="FF2600"/>
            </a:solidFill>
          </a:ln>
        </p:spPr>
        <p:txBody>
          <a:bodyPr lIns="45718" tIns="45718" rIns="45718" bIns="45718" anchor="ctr"/>
          <a:lstStyle/>
          <a:p>
            <a:pPr/>
          </a:p>
        </p:txBody>
      </p:sp>
      <p:sp>
        <p:nvSpPr>
          <p:cNvPr id="574" name="Oval"/>
          <p:cNvSpPr/>
          <p:nvPr/>
        </p:nvSpPr>
        <p:spPr>
          <a:xfrm>
            <a:off x="7359127" y="3673169"/>
            <a:ext cx="200001" cy="215592"/>
          </a:xfrm>
          <a:prstGeom prst="ellipse">
            <a:avLst/>
          </a:prstGeom>
          <a:solidFill>
            <a:srgbClr val="FF2600"/>
          </a:solidFill>
          <a:ln w="25400">
            <a:solidFill>
              <a:srgbClr val="000000"/>
            </a:solidFill>
          </a:ln>
        </p:spPr>
        <p:txBody>
          <a:bodyPr lIns="45718" tIns="45718" rIns="45718" bIns="45718" anchor="ctr"/>
          <a:lstStyle/>
          <a:p>
            <a:pPr/>
          </a:p>
        </p:txBody>
      </p:sp>
      <p:sp>
        <p:nvSpPr>
          <p:cNvPr id="575" name="Oval"/>
          <p:cNvSpPr/>
          <p:nvPr/>
        </p:nvSpPr>
        <p:spPr>
          <a:xfrm>
            <a:off x="7364093" y="3364206"/>
            <a:ext cx="200001" cy="215592"/>
          </a:xfrm>
          <a:prstGeom prst="ellipse">
            <a:avLst/>
          </a:prstGeom>
          <a:solidFill>
            <a:srgbClr val="FF2600"/>
          </a:solidFill>
          <a:ln w="25400">
            <a:solidFill>
              <a:srgbClr val="000000"/>
            </a:solidFill>
          </a:ln>
        </p:spPr>
        <p:txBody>
          <a:bodyPr lIns="45718" tIns="45718" rIns="45718" bIns="45718" anchor="ctr"/>
          <a:lstStyle/>
          <a:p>
            <a:pPr/>
          </a:p>
        </p:txBody>
      </p:sp>
      <p:sp>
        <p:nvSpPr>
          <p:cNvPr id="576" name="Oval"/>
          <p:cNvSpPr/>
          <p:nvPr/>
        </p:nvSpPr>
        <p:spPr>
          <a:xfrm>
            <a:off x="7367966" y="3040651"/>
            <a:ext cx="200001" cy="215592"/>
          </a:xfrm>
          <a:prstGeom prst="ellipse">
            <a:avLst/>
          </a:prstGeom>
          <a:solidFill>
            <a:srgbClr val="FF2600"/>
          </a:solidFill>
          <a:ln w="25400">
            <a:solidFill>
              <a:srgbClr val="000000"/>
            </a:solidFill>
          </a:ln>
        </p:spPr>
        <p:txBody>
          <a:bodyPr lIns="45718" tIns="45718" rIns="45718" bIns="45718" anchor="ctr"/>
          <a:lstStyle/>
          <a:p>
            <a:pPr/>
          </a:p>
        </p:txBody>
      </p:sp>
      <p:sp>
        <p:nvSpPr>
          <p:cNvPr id="577" name="Rounded Rectangle"/>
          <p:cNvSpPr/>
          <p:nvPr/>
        </p:nvSpPr>
        <p:spPr>
          <a:xfrm rot="16200000">
            <a:off x="5689174" y="3220583"/>
            <a:ext cx="1069039" cy="397934"/>
          </a:xfrm>
          <a:prstGeom prst="roundRect">
            <a:avLst>
              <a:gd name="adj" fmla="val 38844"/>
            </a:avLst>
          </a:prstGeom>
          <a:solidFill>
            <a:srgbClr val="FFFFFF"/>
          </a:solidFill>
          <a:ln w="25400">
            <a:solidFill>
              <a:srgbClr val="FF2600"/>
            </a:solidFill>
          </a:ln>
        </p:spPr>
        <p:txBody>
          <a:bodyPr lIns="45718" tIns="45718" rIns="45718" bIns="45718" anchor="ctr"/>
          <a:lstStyle/>
          <a:p>
            <a:pPr/>
          </a:p>
        </p:txBody>
      </p:sp>
      <p:sp>
        <p:nvSpPr>
          <p:cNvPr id="578" name="Oval"/>
          <p:cNvSpPr/>
          <p:nvPr/>
        </p:nvSpPr>
        <p:spPr>
          <a:xfrm>
            <a:off x="6123693" y="3654268"/>
            <a:ext cx="200001" cy="215593"/>
          </a:xfrm>
          <a:prstGeom prst="ellipse">
            <a:avLst/>
          </a:prstGeom>
          <a:solidFill>
            <a:srgbClr val="FF2600"/>
          </a:solidFill>
          <a:ln w="25400">
            <a:solidFill>
              <a:srgbClr val="000000"/>
            </a:solidFill>
          </a:ln>
        </p:spPr>
        <p:txBody>
          <a:bodyPr lIns="45718" tIns="45718" rIns="45718" bIns="45718" anchor="ctr"/>
          <a:lstStyle/>
          <a:p>
            <a:pPr/>
          </a:p>
        </p:txBody>
      </p:sp>
      <p:sp>
        <p:nvSpPr>
          <p:cNvPr id="579" name="Oval"/>
          <p:cNvSpPr/>
          <p:nvPr/>
        </p:nvSpPr>
        <p:spPr>
          <a:xfrm>
            <a:off x="6128659" y="3345305"/>
            <a:ext cx="200001" cy="215593"/>
          </a:xfrm>
          <a:prstGeom prst="ellipse">
            <a:avLst/>
          </a:prstGeom>
          <a:solidFill>
            <a:srgbClr val="FF2600"/>
          </a:solidFill>
          <a:ln w="25400">
            <a:solidFill>
              <a:srgbClr val="000000"/>
            </a:solidFill>
          </a:ln>
        </p:spPr>
        <p:txBody>
          <a:bodyPr lIns="45718" tIns="45718" rIns="45718" bIns="45718" anchor="ctr"/>
          <a:lstStyle/>
          <a:p>
            <a:pPr/>
          </a:p>
        </p:txBody>
      </p:sp>
      <p:sp>
        <p:nvSpPr>
          <p:cNvPr id="580" name="Oval"/>
          <p:cNvSpPr/>
          <p:nvPr/>
        </p:nvSpPr>
        <p:spPr>
          <a:xfrm>
            <a:off x="6132532" y="3021751"/>
            <a:ext cx="200001" cy="215592"/>
          </a:xfrm>
          <a:prstGeom prst="ellipse">
            <a:avLst/>
          </a:prstGeom>
          <a:solidFill>
            <a:srgbClr val="FF2600"/>
          </a:solidFill>
          <a:ln w="25400">
            <a:solidFill>
              <a:srgbClr val="000000"/>
            </a:solidFill>
          </a:ln>
        </p:spPr>
        <p:txBody>
          <a:bodyPr lIns="45718" tIns="45718" rIns="45718" bIns="45718" anchor="ctr"/>
          <a:lstStyle/>
          <a:p>
            <a:pPr/>
          </a:p>
        </p:txBody>
      </p:sp>
      <p:sp>
        <p:nvSpPr>
          <p:cNvPr id="581" name="Rounded Rectangle"/>
          <p:cNvSpPr/>
          <p:nvPr/>
        </p:nvSpPr>
        <p:spPr>
          <a:xfrm rot="16200000">
            <a:off x="8267903" y="3220583"/>
            <a:ext cx="1069040" cy="397934"/>
          </a:xfrm>
          <a:prstGeom prst="roundRect">
            <a:avLst>
              <a:gd name="adj" fmla="val 38844"/>
            </a:avLst>
          </a:prstGeom>
          <a:solidFill>
            <a:srgbClr val="FFFFFF"/>
          </a:solidFill>
          <a:ln w="25400">
            <a:solidFill>
              <a:srgbClr val="FF2600"/>
            </a:solidFill>
          </a:ln>
        </p:spPr>
        <p:txBody>
          <a:bodyPr lIns="45718" tIns="45718" rIns="45718" bIns="45718" anchor="ctr"/>
          <a:lstStyle/>
          <a:p>
            <a:pPr/>
          </a:p>
        </p:txBody>
      </p:sp>
      <p:sp>
        <p:nvSpPr>
          <p:cNvPr id="582" name="Oval"/>
          <p:cNvSpPr/>
          <p:nvPr/>
        </p:nvSpPr>
        <p:spPr>
          <a:xfrm>
            <a:off x="8702422" y="3654268"/>
            <a:ext cx="200001" cy="215593"/>
          </a:xfrm>
          <a:prstGeom prst="ellipse">
            <a:avLst/>
          </a:prstGeom>
          <a:solidFill>
            <a:srgbClr val="FF2600"/>
          </a:solidFill>
          <a:ln w="25400">
            <a:solidFill>
              <a:srgbClr val="000000"/>
            </a:solidFill>
          </a:ln>
        </p:spPr>
        <p:txBody>
          <a:bodyPr lIns="45718" tIns="45718" rIns="45718" bIns="45718" anchor="ctr"/>
          <a:lstStyle/>
          <a:p>
            <a:pPr/>
          </a:p>
        </p:txBody>
      </p:sp>
      <p:sp>
        <p:nvSpPr>
          <p:cNvPr id="583" name="Oval"/>
          <p:cNvSpPr/>
          <p:nvPr/>
        </p:nvSpPr>
        <p:spPr>
          <a:xfrm>
            <a:off x="8707388" y="3345305"/>
            <a:ext cx="200001" cy="215593"/>
          </a:xfrm>
          <a:prstGeom prst="ellipse">
            <a:avLst/>
          </a:prstGeom>
          <a:solidFill>
            <a:srgbClr val="FF2600"/>
          </a:solidFill>
          <a:ln w="25400">
            <a:solidFill>
              <a:srgbClr val="000000"/>
            </a:solidFill>
          </a:ln>
        </p:spPr>
        <p:txBody>
          <a:bodyPr lIns="45718" tIns="45718" rIns="45718" bIns="45718" anchor="ctr"/>
          <a:lstStyle/>
          <a:p>
            <a:pPr/>
          </a:p>
        </p:txBody>
      </p:sp>
      <p:sp>
        <p:nvSpPr>
          <p:cNvPr id="584" name="Oval"/>
          <p:cNvSpPr/>
          <p:nvPr/>
        </p:nvSpPr>
        <p:spPr>
          <a:xfrm>
            <a:off x="8711261" y="3021751"/>
            <a:ext cx="200001" cy="215592"/>
          </a:xfrm>
          <a:prstGeom prst="ellipse">
            <a:avLst/>
          </a:prstGeom>
          <a:solidFill>
            <a:srgbClr val="FF2600"/>
          </a:solidFill>
          <a:ln w="25400">
            <a:solidFill>
              <a:srgbClr val="000000"/>
            </a:solidFill>
          </a:ln>
        </p:spPr>
        <p:txBody>
          <a:bodyPr lIns="45718" tIns="45718" rIns="45718" bIns="45718" anchor="ctr"/>
          <a:lstStyle/>
          <a:p>
            <a:pPr/>
          </a:p>
        </p:txBody>
      </p:sp>
      <p:sp>
        <p:nvSpPr>
          <p:cNvPr id="585" name="Rounded Rectangle"/>
          <p:cNvSpPr/>
          <p:nvPr/>
        </p:nvSpPr>
        <p:spPr>
          <a:xfrm rot="16200000">
            <a:off x="9580405" y="3220583"/>
            <a:ext cx="1069040" cy="397934"/>
          </a:xfrm>
          <a:prstGeom prst="roundRect">
            <a:avLst>
              <a:gd name="adj" fmla="val 38844"/>
            </a:avLst>
          </a:prstGeom>
          <a:solidFill>
            <a:srgbClr val="FFFFFF"/>
          </a:solidFill>
          <a:ln w="25400">
            <a:solidFill>
              <a:srgbClr val="FF2600"/>
            </a:solidFill>
          </a:ln>
        </p:spPr>
        <p:txBody>
          <a:bodyPr lIns="45718" tIns="45718" rIns="45718" bIns="45718" anchor="ctr"/>
          <a:lstStyle/>
          <a:p>
            <a:pPr/>
          </a:p>
        </p:txBody>
      </p:sp>
      <p:sp>
        <p:nvSpPr>
          <p:cNvPr id="586" name="Oval"/>
          <p:cNvSpPr/>
          <p:nvPr/>
        </p:nvSpPr>
        <p:spPr>
          <a:xfrm>
            <a:off x="10014924" y="3654268"/>
            <a:ext cx="200001" cy="215593"/>
          </a:xfrm>
          <a:prstGeom prst="ellipse">
            <a:avLst/>
          </a:prstGeom>
          <a:solidFill>
            <a:srgbClr val="FF2600"/>
          </a:solidFill>
          <a:ln w="25400">
            <a:solidFill>
              <a:srgbClr val="000000"/>
            </a:solidFill>
          </a:ln>
        </p:spPr>
        <p:txBody>
          <a:bodyPr lIns="45718" tIns="45718" rIns="45718" bIns="45718" anchor="ctr"/>
          <a:lstStyle/>
          <a:p>
            <a:pPr/>
          </a:p>
        </p:txBody>
      </p:sp>
      <p:sp>
        <p:nvSpPr>
          <p:cNvPr id="587" name="Oval"/>
          <p:cNvSpPr/>
          <p:nvPr/>
        </p:nvSpPr>
        <p:spPr>
          <a:xfrm>
            <a:off x="10019890" y="3345305"/>
            <a:ext cx="200001" cy="215593"/>
          </a:xfrm>
          <a:prstGeom prst="ellipse">
            <a:avLst/>
          </a:prstGeom>
          <a:solidFill>
            <a:srgbClr val="FF2600"/>
          </a:solidFill>
          <a:ln w="25400">
            <a:solidFill>
              <a:srgbClr val="000000"/>
            </a:solidFill>
          </a:ln>
        </p:spPr>
        <p:txBody>
          <a:bodyPr lIns="45718" tIns="45718" rIns="45718" bIns="45718" anchor="ctr"/>
          <a:lstStyle/>
          <a:p>
            <a:pPr/>
          </a:p>
        </p:txBody>
      </p:sp>
      <p:sp>
        <p:nvSpPr>
          <p:cNvPr id="588" name="Oval"/>
          <p:cNvSpPr/>
          <p:nvPr/>
        </p:nvSpPr>
        <p:spPr>
          <a:xfrm>
            <a:off x="10023763" y="3021751"/>
            <a:ext cx="200001" cy="215592"/>
          </a:xfrm>
          <a:prstGeom prst="ellipse">
            <a:avLst/>
          </a:prstGeom>
          <a:solidFill>
            <a:srgbClr val="FF2600"/>
          </a:solidFill>
          <a:ln w="25400">
            <a:solidFill>
              <a:srgbClr val="000000"/>
            </a:solidFill>
          </a:ln>
        </p:spPr>
        <p:txBody>
          <a:bodyPr lIns="45718" tIns="45718" rIns="45718" bIns="45718" anchor="ctr"/>
          <a:lstStyle/>
          <a:p>
            <a:pPr/>
          </a:p>
        </p:txBody>
      </p:sp>
      <p:sp>
        <p:nvSpPr>
          <p:cNvPr id="589" name="Line"/>
          <p:cNvSpPr/>
          <p:nvPr/>
        </p:nvSpPr>
        <p:spPr>
          <a:xfrm>
            <a:off x="6406940" y="3429000"/>
            <a:ext cx="769974" cy="0"/>
          </a:xfrm>
          <a:prstGeom prst="line">
            <a:avLst/>
          </a:prstGeom>
          <a:ln w="25400">
            <a:solidFill>
              <a:schemeClr val="accent1"/>
            </a:solidFill>
            <a:tailEnd type="triangle"/>
          </a:ln>
        </p:spPr>
        <p:txBody>
          <a:bodyPr lIns="45718" tIns="45718" rIns="45718" bIns="45718"/>
          <a:lstStyle/>
          <a:p>
            <a:pPr/>
          </a:p>
        </p:txBody>
      </p:sp>
      <p:sp>
        <p:nvSpPr>
          <p:cNvPr id="590" name="Line"/>
          <p:cNvSpPr/>
          <p:nvPr/>
        </p:nvSpPr>
        <p:spPr>
          <a:xfrm>
            <a:off x="7698787" y="3438450"/>
            <a:ext cx="873907" cy="1"/>
          </a:xfrm>
          <a:prstGeom prst="line">
            <a:avLst/>
          </a:prstGeom>
          <a:ln w="25400">
            <a:solidFill>
              <a:schemeClr val="accent1"/>
            </a:solidFill>
            <a:tailEnd type="triangle"/>
          </a:ln>
        </p:spPr>
        <p:txBody>
          <a:bodyPr lIns="45718" tIns="45718" rIns="45718" bIns="45718"/>
          <a:lstStyle/>
          <a:p>
            <a:pPr/>
          </a:p>
        </p:txBody>
      </p:sp>
      <p:sp>
        <p:nvSpPr>
          <p:cNvPr id="591" name="Line"/>
          <p:cNvSpPr/>
          <p:nvPr/>
        </p:nvSpPr>
        <p:spPr>
          <a:xfrm>
            <a:off x="9032151" y="3419549"/>
            <a:ext cx="873907" cy="1"/>
          </a:xfrm>
          <a:prstGeom prst="line">
            <a:avLst/>
          </a:prstGeom>
          <a:ln w="25400">
            <a:solidFill>
              <a:schemeClr val="accent1"/>
            </a:solidFill>
            <a:tailEnd type="triangle"/>
          </a:ln>
        </p:spPr>
        <p:txBody>
          <a:bodyPr lIns="45718" tIns="45718" rIns="45718" bIns="45718"/>
          <a:lstStyle/>
          <a:p>
            <a:pPr/>
          </a:p>
        </p:txBody>
      </p:sp>
      <p:sp>
        <p:nvSpPr>
          <p:cNvPr id="592" name="Line"/>
          <p:cNvSpPr/>
          <p:nvPr/>
        </p:nvSpPr>
        <p:spPr>
          <a:xfrm flipV="1">
            <a:off x="6232532" y="4006501"/>
            <a:ext cx="1" cy="528682"/>
          </a:xfrm>
          <a:prstGeom prst="line">
            <a:avLst/>
          </a:prstGeom>
          <a:ln w="25400">
            <a:solidFill>
              <a:schemeClr val="accent1"/>
            </a:solidFill>
            <a:tailEnd type="triangle"/>
          </a:ln>
        </p:spPr>
        <p:txBody>
          <a:bodyPr lIns="45718" tIns="45718" rIns="45718" bIns="45718"/>
          <a:lstStyle/>
          <a:p>
            <a:pPr/>
          </a:p>
        </p:txBody>
      </p:sp>
      <p:sp>
        <p:nvSpPr>
          <p:cNvPr id="593" name="Line"/>
          <p:cNvSpPr/>
          <p:nvPr/>
        </p:nvSpPr>
        <p:spPr>
          <a:xfrm flipV="1">
            <a:off x="7464092" y="3993801"/>
            <a:ext cx="1" cy="528682"/>
          </a:xfrm>
          <a:prstGeom prst="line">
            <a:avLst/>
          </a:prstGeom>
          <a:ln w="25400">
            <a:solidFill>
              <a:schemeClr val="accent1"/>
            </a:solidFill>
            <a:tailEnd type="triangle"/>
          </a:ln>
        </p:spPr>
        <p:txBody>
          <a:bodyPr lIns="45718" tIns="45718" rIns="45718" bIns="45718"/>
          <a:lstStyle/>
          <a:p>
            <a:pPr/>
          </a:p>
        </p:txBody>
      </p:sp>
      <p:sp>
        <p:nvSpPr>
          <p:cNvPr id="594" name="Line"/>
          <p:cNvSpPr/>
          <p:nvPr/>
        </p:nvSpPr>
        <p:spPr>
          <a:xfrm flipV="1">
            <a:off x="8802422" y="3981101"/>
            <a:ext cx="1" cy="528682"/>
          </a:xfrm>
          <a:prstGeom prst="line">
            <a:avLst/>
          </a:prstGeom>
          <a:ln w="25400">
            <a:solidFill>
              <a:schemeClr val="accent1"/>
            </a:solidFill>
            <a:tailEnd type="triangle"/>
          </a:ln>
        </p:spPr>
        <p:txBody>
          <a:bodyPr lIns="45718" tIns="45718" rIns="45718" bIns="45718"/>
          <a:lstStyle/>
          <a:p>
            <a:pPr/>
          </a:p>
        </p:txBody>
      </p:sp>
      <p:sp>
        <p:nvSpPr>
          <p:cNvPr id="595" name="Line"/>
          <p:cNvSpPr/>
          <p:nvPr/>
        </p:nvSpPr>
        <p:spPr>
          <a:xfrm flipV="1">
            <a:off x="10119890" y="3947631"/>
            <a:ext cx="1" cy="528682"/>
          </a:xfrm>
          <a:prstGeom prst="line">
            <a:avLst/>
          </a:prstGeom>
          <a:ln w="25400">
            <a:solidFill>
              <a:schemeClr val="accent1"/>
            </a:solidFill>
            <a:tailEnd type="triangle"/>
          </a:ln>
        </p:spPr>
        <p:txBody>
          <a:bodyPr lIns="45718" tIns="45718" rIns="45718" bIns="45718"/>
          <a:lstStyle/>
          <a:p>
            <a:pPr/>
          </a:p>
        </p:txBody>
      </p:sp>
      <p:sp>
        <p:nvSpPr>
          <p:cNvPr id="596" name="Line"/>
          <p:cNvSpPr/>
          <p:nvPr/>
        </p:nvSpPr>
        <p:spPr>
          <a:xfrm flipV="1">
            <a:off x="7459127" y="2017355"/>
            <a:ext cx="1" cy="888341"/>
          </a:xfrm>
          <a:prstGeom prst="line">
            <a:avLst/>
          </a:prstGeom>
          <a:ln w="25400">
            <a:solidFill>
              <a:schemeClr val="accent1"/>
            </a:solidFill>
            <a:tailEnd type="triangle"/>
          </a:ln>
        </p:spPr>
        <p:txBody>
          <a:bodyPr lIns="45718" tIns="45718" rIns="45718" bIns="45718"/>
          <a:lstStyle/>
          <a:p>
            <a:pPr/>
          </a:p>
        </p:txBody>
      </p:sp>
      <p:sp>
        <p:nvSpPr>
          <p:cNvPr id="597" name="Line"/>
          <p:cNvSpPr/>
          <p:nvPr/>
        </p:nvSpPr>
        <p:spPr>
          <a:xfrm flipV="1">
            <a:off x="8811260" y="2065053"/>
            <a:ext cx="1" cy="792945"/>
          </a:xfrm>
          <a:prstGeom prst="line">
            <a:avLst/>
          </a:prstGeom>
          <a:ln w="25400">
            <a:solidFill>
              <a:schemeClr val="accent1"/>
            </a:solidFill>
            <a:tailEnd type="triangle"/>
          </a:ln>
        </p:spPr>
        <p:txBody>
          <a:bodyPr lIns="45718" tIns="45718" rIns="45718" bIns="45718"/>
          <a:lstStyle/>
          <a:p>
            <a:pPr/>
          </a:p>
        </p:txBody>
      </p:sp>
      <p:sp>
        <p:nvSpPr>
          <p:cNvPr id="598" name="Line"/>
          <p:cNvSpPr/>
          <p:nvPr/>
        </p:nvSpPr>
        <p:spPr>
          <a:xfrm flipV="1">
            <a:off x="10119891" y="2065053"/>
            <a:ext cx="1" cy="792945"/>
          </a:xfrm>
          <a:prstGeom prst="line">
            <a:avLst/>
          </a:prstGeom>
          <a:ln w="25400">
            <a:solidFill>
              <a:schemeClr val="accent1"/>
            </a:solidFill>
            <a:tailEnd type="triangle"/>
          </a:ln>
        </p:spPr>
        <p:txBody>
          <a:bodyPr lIns="45718" tIns="45718" rIns="45718" bIns="45718"/>
          <a:lstStyle/>
          <a:p>
            <a:pPr/>
          </a:p>
        </p:txBody>
      </p:sp>
      <p:sp>
        <p:nvSpPr>
          <p:cNvPr id="599" name="Line"/>
          <p:cNvSpPr/>
          <p:nvPr/>
        </p:nvSpPr>
        <p:spPr>
          <a:xfrm flipV="1">
            <a:off x="6266538" y="1969657"/>
            <a:ext cx="1" cy="888341"/>
          </a:xfrm>
          <a:prstGeom prst="line">
            <a:avLst/>
          </a:prstGeom>
          <a:ln w="25400">
            <a:solidFill>
              <a:schemeClr val="accent1"/>
            </a:solidFill>
            <a:tailEnd type="triangle"/>
          </a:ln>
        </p:spPr>
        <p:txBody>
          <a:bodyPr lIns="45718" tIns="45718" rIns="45718" bIns="45718"/>
          <a:lstStyle/>
          <a:p>
            <a:pPr/>
          </a:p>
        </p:txBody>
      </p:sp>
      <p:sp>
        <p:nvSpPr>
          <p:cNvPr id="600" name="man         is             born         free"/>
          <p:cNvSpPr txBox="1"/>
          <p:nvPr/>
        </p:nvSpPr>
        <p:spPr>
          <a:xfrm>
            <a:off x="6000346" y="1557319"/>
            <a:ext cx="4788467" cy="528682"/>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400">
              <a:spcBef>
                <a:spcPts val="700"/>
              </a:spcBef>
              <a:defRPr i="1" sz="2300">
                <a:solidFill>
                  <a:srgbClr val="000000"/>
                </a:solidFill>
                <a:latin typeface="Arial"/>
                <a:ea typeface="Arial"/>
                <a:cs typeface="Arial"/>
                <a:sym typeface="Arial"/>
              </a:defRPr>
            </a:lvl1pPr>
          </a:lstStyle>
          <a:p>
            <a:pPr/>
            <a:r>
              <a:t>man         is             born         free</a:t>
            </a:r>
          </a:p>
        </p:txBody>
      </p:sp>
      <p:sp>
        <p:nvSpPr>
          <p:cNvPr id="601" name="Rectangle"/>
          <p:cNvSpPr/>
          <p:nvPr/>
        </p:nvSpPr>
        <p:spPr>
          <a:xfrm>
            <a:off x="462149" y="2209207"/>
            <a:ext cx="5071203" cy="3378653"/>
          </a:xfrm>
          <a:prstGeom prst="rect">
            <a:avLst/>
          </a:prstGeom>
          <a:ln w="25400">
            <a:solidFill>
              <a:srgbClr val="9437FF"/>
            </a:solidFill>
            <a:custDash>
              <a:ds d="200000" sp="200000"/>
            </a:custDash>
            <a:miter lim="400000"/>
          </a:ln>
        </p:spPr>
        <p:txBody>
          <a:bodyPr lIns="45718" tIns="45718" rIns="45718" bIns="45718" anchor="ctr"/>
          <a:lstStyle/>
          <a:p>
            <a:pPr/>
          </a:p>
        </p:txBody>
      </p:sp>
      <p:sp>
        <p:nvSpPr>
          <p:cNvPr id="602" name="Line"/>
          <p:cNvSpPr/>
          <p:nvPr/>
        </p:nvSpPr>
        <p:spPr>
          <a:xfrm>
            <a:off x="3579641" y="1834785"/>
            <a:ext cx="1360253" cy="781975"/>
          </a:xfrm>
          <a:prstGeom prst="line">
            <a:avLst/>
          </a:prstGeom>
          <a:ln w="25400">
            <a:solidFill>
              <a:srgbClr val="9437FF"/>
            </a:solidFill>
            <a:tailEnd type="triangle"/>
          </a:ln>
        </p:spPr>
        <p:txBody>
          <a:bodyPr lIns="45718" tIns="45718" rIns="45718" bIns="45718"/>
          <a:lstStyle/>
          <a:p>
            <a:pPr/>
          </a:p>
        </p:txBody>
      </p:sp>
      <p:sp>
        <p:nvSpPr>
          <p:cNvPr id="603" name="hN' encodes the info of input French sentence"/>
          <p:cNvSpPr txBox="1"/>
          <p:nvPr/>
        </p:nvSpPr>
        <p:spPr>
          <a:xfrm>
            <a:off x="561757" y="1313531"/>
            <a:ext cx="5250710" cy="528682"/>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914400">
              <a:spcBef>
                <a:spcPts val="700"/>
              </a:spcBef>
              <a:defRPr i="1">
                <a:solidFill>
                  <a:srgbClr val="000000"/>
                </a:solidFill>
                <a:latin typeface="Arial"/>
                <a:ea typeface="Arial"/>
                <a:cs typeface="Arial"/>
                <a:sym typeface="Arial"/>
              </a:defRPr>
            </a:pPr>
            <a:r>
              <a:t>hN' </a:t>
            </a:r>
            <a:r>
              <a:rPr b="1">
                <a:solidFill>
                  <a:srgbClr val="9437FF"/>
                </a:solidFill>
              </a:rPr>
              <a:t>encodes</a:t>
            </a:r>
            <a:r>
              <a:t> the info of input French sentence</a:t>
            </a:r>
          </a:p>
        </p:txBody>
      </p:sp>
      <p:sp>
        <p:nvSpPr>
          <p:cNvPr id="604" name="Rectangle"/>
          <p:cNvSpPr/>
          <p:nvPr/>
        </p:nvSpPr>
        <p:spPr>
          <a:xfrm>
            <a:off x="5815515" y="2218657"/>
            <a:ext cx="5071203" cy="3359752"/>
          </a:xfrm>
          <a:prstGeom prst="rect">
            <a:avLst/>
          </a:prstGeom>
          <a:ln w="25400">
            <a:solidFill>
              <a:srgbClr val="FF2600"/>
            </a:solidFill>
            <a:custDash>
              <a:ds d="200000" sp="200000"/>
            </a:custDash>
            <a:miter lim="400000"/>
          </a:ln>
        </p:spPr>
        <p:txBody>
          <a:bodyPr lIns="45718" tIns="45718" rIns="45718" bIns="45718" anchor="ctr"/>
          <a:lstStyle/>
          <a:p>
            <a:pPr>
              <a:defRPr>
                <a:solidFill>
                  <a:srgbClr val="0433FF"/>
                </a:solidFill>
              </a:defRPr>
            </a:pPr>
          </a:p>
        </p:txBody>
      </p:sp>
      <p:sp>
        <p:nvSpPr>
          <p:cNvPr id="605" name="encoder RNN"/>
          <p:cNvSpPr txBox="1"/>
          <p:nvPr/>
        </p:nvSpPr>
        <p:spPr>
          <a:xfrm>
            <a:off x="2448993" y="5890132"/>
            <a:ext cx="2178087" cy="35522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400">
              <a:spcBef>
                <a:spcPts val="700"/>
              </a:spcBef>
              <a:defRPr b="1" i="1">
                <a:solidFill>
                  <a:srgbClr val="9437FF"/>
                </a:solidFill>
                <a:latin typeface="Arial"/>
                <a:ea typeface="Arial"/>
                <a:cs typeface="Arial"/>
                <a:sym typeface="Arial"/>
              </a:defRPr>
            </a:lvl1pPr>
          </a:lstStyle>
          <a:p>
            <a:pPr/>
            <a:r>
              <a:t>encoder RNN</a:t>
            </a:r>
          </a:p>
        </p:txBody>
      </p:sp>
      <p:sp>
        <p:nvSpPr>
          <p:cNvPr id="606" name="decoder RNN"/>
          <p:cNvSpPr txBox="1"/>
          <p:nvPr/>
        </p:nvSpPr>
        <p:spPr>
          <a:xfrm>
            <a:off x="7846616" y="5887165"/>
            <a:ext cx="1699066" cy="35522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400">
              <a:spcBef>
                <a:spcPts val="700"/>
              </a:spcBef>
              <a:defRPr b="1" i="1">
                <a:solidFill>
                  <a:srgbClr val="FF2600"/>
                </a:solidFill>
                <a:latin typeface="Arial"/>
                <a:ea typeface="Arial"/>
                <a:cs typeface="Arial"/>
                <a:sym typeface="Arial"/>
              </a:defRPr>
            </a:lvl1pPr>
          </a:lstStyle>
          <a:p>
            <a:pPr/>
            <a:r>
              <a:t>decoder RNN</a:t>
            </a:r>
          </a:p>
        </p:txBody>
      </p:sp>
      <p:pic>
        <p:nvPicPr>
          <p:cNvPr id="607" name="Image" descr="Image"/>
          <p:cNvPicPr>
            <a:picLocks noChangeAspect="1"/>
          </p:cNvPicPr>
          <p:nvPr/>
        </p:nvPicPr>
        <p:blipFill>
          <a:blip r:embed="rId4">
            <a:extLst/>
          </a:blip>
          <a:stretch>
            <a:fillRect/>
          </a:stretch>
        </p:blipFill>
        <p:spPr>
          <a:xfrm>
            <a:off x="4440406" y="2370824"/>
            <a:ext cx="382488" cy="355803"/>
          </a:xfrm>
          <a:prstGeom prst="rect">
            <a:avLst/>
          </a:prstGeom>
          <a:ln w="12700">
            <a:miter lim="400000"/>
          </a:ln>
        </p:spPr>
      </p:pic>
      <p:pic>
        <p:nvPicPr>
          <p:cNvPr id="608" name="Image" descr="Image"/>
          <p:cNvPicPr>
            <a:picLocks noChangeAspect="1"/>
          </p:cNvPicPr>
          <p:nvPr/>
        </p:nvPicPr>
        <p:blipFill>
          <a:blip r:embed="rId5">
            <a:extLst/>
          </a:blip>
          <a:stretch>
            <a:fillRect/>
          </a:stretch>
        </p:blipFill>
        <p:spPr>
          <a:xfrm>
            <a:off x="2727149" y="2381003"/>
            <a:ext cx="710456" cy="355229"/>
          </a:xfrm>
          <a:prstGeom prst="rect">
            <a:avLst/>
          </a:prstGeom>
          <a:ln w="12700">
            <a:miter lim="400000"/>
          </a:ln>
        </p:spPr>
      </p:pic>
      <p:pic>
        <p:nvPicPr>
          <p:cNvPr id="609" name="Image" descr="Image"/>
          <p:cNvPicPr>
            <a:picLocks noChangeAspect="1"/>
          </p:cNvPicPr>
          <p:nvPr/>
        </p:nvPicPr>
        <p:blipFill>
          <a:blip r:embed="rId6">
            <a:extLst/>
          </a:blip>
          <a:stretch>
            <a:fillRect/>
          </a:stretch>
        </p:blipFill>
        <p:spPr>
          <a:xfrm>
            <a:off x="1432126" y="2396898"/>
            <a:ext cx="676086" cy="338043"/>
          </a:xfrm>
          <a:prstGeom prst="rect">
            <a:avLst/>
          </a:prstGeom>
          <a:ln w="12700">
            <a:miter lim="400000"/>
          </a:ln>
        </p:spPr>
      </p:pic>
      <p:pic>
        <p:nvPicPr>
          <p:cNvPr id="610" name="boldsymbol_h_1.pdf" descr="boldsymbol_h_1.pdf"/>
          <p:cNvPicPr>
            <a:picLocks noChangeAspect="1"/>
          </p:cNvPicPr>
          <p:nvPr/>
        </p:nvPicPr>
        <p:blipFill>
          <a:blip r:embed="rId7">
            <a:extLst/>
          </a:blip>
          <a:stretch>
            <a:fillRect/>
          </a:stretch>
        </p:blipFill>
        <p:spPr>
          <a:xfrm>
            <a:off x="6368220" y="2543539"/>
            <a:ext cx="241051" cy="220389"/>
          </a:xfrm>
          <a:prstGeom prst="rect">
            <a:avLst/>
          </a:prstGeom>
          <a:ln w="12700">
            <a:miter lim="400000"/>
          </a:ln>
        </p:spPr>
      </p:pic>
      <p:pic>
        <p:nvPicPr>
          <p:cNvPr id="611" name="boldsymbol_h_2.pdf" descr="boldsymbol_h_2.pdf"/>
          <p:cNvPicPr>
            <a:picLocks noChangeAspect="1"/>
          </p:cNvPicPr>
          <p:nvPr/>
        </p:nvPicPr>
        <p:blipFill>
          <a:blip r:embed="rId8">
            <a:extLst/>
          </a:blip>
          <a:stretch>
            <a:fillRect/>
          </a:stretch>
        </p:blipFill>
        <p:spPr>
          <a:xfrm>
            <a:off x="7708935" y="2542916"/>
            <a:ext cx="249341" cy="221636"/>
          </a:xfrm>
          <a:prstGeom prst="rect">
            <a:avLst/>
          </a:prstGeom>
          <a:ln w="12700">
            <a:miter lim="400000"/>
          </a:ln>
        </p:spPr>
      </p:pic>
      <p:pic>
        <p:nvPicPr>
          <p:cNvPr id="612" name="boldsymbol_h_3.pdf" descr="boldsymbol_h_3.pdf"/>
          <p:cNvPicPr>
            <a:picLocks noChangeAspect="1"/>
          </p:cNvPicPr>
          <p:nvPr/>
        </p:nvPicPr>
        <p:blipFill>
          <a:blip r:embed="rId9">
            <a:extLst/>
          </a:blip>
          <a:stretch>
            <a:fillRect/>
          </a:stretch>
        </p:blipFill>
        <p:spPr>
          <a:xfrm>
            <a:off x="9020334" y="2529152"/>
            <a:ext cx="252458" cy="224406"/>
          </a:xfrm>
          <a:prstGeom prst="rect">
            <a:avLst/>
          </a:prstGeom>
          <a:ln w="12700">
            <a:miter lim="400000"/>
          </a:ln>
        </p:spPr>
      </p:pic>
      <p:pic>
        <p:nvPicPr>
          <p:cNvPr id="613" name="boldsymbol_h_4.pdf" descr="boldsymbol_h_4.pdf"/>
          <p:cNvPicPr>
            <a:picLocks noChangeAspect="1"/>
          </p:cNvPicPr>
          <p:nvPr/>
        </p:nvPicPr>
        <p:blipFill>
          <a:blip r:embed="rId10">
            <a:extLst/>
          </a:blip>
          <a:stretch>
            <a:fillRect/>
          </a:stretch>
        </p:blipFill>
        <p:spPr>
          <a:xfrm>
            <a:off x="10482643" y="2512368"/>
            <a:ext cx="298284" cy="257975"/>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03"/>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601"/>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604"/>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602"/>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5" fill="hold">
                                  <p:stCondLst>
                                    <p:cond delay="0"/>
                                  </p:stCondLst>
                                  <p:iterate type="el" backwards="0">
                                    <p:tmAbs val="0"/>
                                  </p:iterate>
                                  <p:childTnLst>
                                    <p:set>
                                      <p:cBhvr>
                                        <p:cTn id="18" fill="hold"/>
                                        <p:tgtEl>
                                          <p:spTgt spid="606"/>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6" fill="hold">
                                  <p:stCondLst>
                                    <p:cond delay="0"/>
                                  </p:stCondLst>
                                  <p:iterate type="el" backwards="0">
                                    <p:tmAbs val="0"/>
                                  </p:iterate>
                                  <p:childTnLst>
                                    <p:set>
                                      <p:cBhvr>
                                        <p:cTn id="21" fill="hold"/>
                                        <p:tgtEl>
                                          <p:spTgt spid="6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04" grpId="3"/>
      <p:bldP build="whole" bldLvl="1" animBg="1" rev="0" advAuto="0" spid="601" grpId="2"/>
      <p:bldP build="whole" bldLvl="1" animBg="1" rev="0" advAuto="0" spid="606" grpId="5"/>
      <p:bldP build="whole" bldLvl="1" animBg="1" rev="0" advAuto="0" spid="603" grpId="1"/>
      <p:bldP build="whole" bldLvl="1" animBg="1" rev="0" advAuto="0" spid="605" grpId="6"/>
      <p:bldP build="whole" bldLvl="1" animBg="1" rev="0" advAuto="0" spid="602" grpId="4"/>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7" name="Training NN task 3: Neural machine translation"/>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Training NN task 3: Neural machine translation</a:t>
            </a:r>
          </a:p>
        </p:txBody>
      </p:sp>
      <p:sp>
        <p:nvSpPr>
          <p:cNvPr id="618"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b="1" sz="2000">
                <a:solidFill>
                  <a:srgbClr val="000000"/>
                </a:solidFill>
                <a:latin typeface="Arial"/>
                <a:ea typeface="Arial"/>
                <a:cs typeface="Arial"/>
                <a:sym typeface="Arial"/>
              </a:defRPr>
            </a:lvl1pPr>
          </a:lstStyle>
          <a:p>
            <a:pPr/>
            <a:fld id="{86CB4B4D-7CA3-9044-876B-883B54F8677D}" type="slidenum"/>
          </a:p>
        </p:txBody>
      </p:sp>
      <p:sp>
        <p:nvSpPr>
          <p:cNvPr id="619" name="Translating a sentence from one language (source language) to another language (target language)"/>
          <p:cNvSpPr txBox="1"/>
          <p:nvPr>
            <p:ph type="body" sz="quarter" idx="4294967295"/>
          </p:nvPr>
        </p:nvSpPr>
        <p:spPr>
          <a:xfrm>
            <a:off x="520005" y="1496793"/>
            <a:ext cx="10550771" cy="967405"/>
          </a:xfrm>
          <a:prstGeom prst="rect">
            <a:avLst/>
          </a:prstGeom>
        </p:spPr>
        <p:txBody>
          <a:bodyPr lIns="45719" tIns="45719" rIns="45719" bIns="45719"/>
          <a:lstStyle/>
          <a:p>
            <a:pPr marL="342899" indent="-342899" defTabSz="914400">
              <a:spcBef>
                <a:spcPts val="700"/>
              </a:spcBef>
              <a:defRPr sz="2300">
                <a:latin typeface="Arial"/>
                <a:ea typeface="Arial"/>
                <a:cs typeface="Arial"/>
                <a:sym typeface="Arial"/>
              </a:defRPr>
            </a:pPr>
            <a:r>
              <a:t>Translating a sentence from one language (</a:t>
            </a:r>
            <a:r>
              <a:rPr b="1">
                <a:solidFill>
                  <a:srgbClr val="0433FF"/>
                </a:solidFill>
              </a:rPr>
              <a:t>source language</a:t>
            </a:r>
            <a:r>
              <a:t>) to another language (</a:t>
            </a:r>
            <a:r>
              <a:rPr b="1">
                <a:solidFill>
                  <a:srgbClr val="0433FF"/>
                </a:solidFill>
              </a:rPr>
              <a:t>target language</a:t>
            </a:r>
            <a:r>
              <a:t>)</a:t>
            </a:r>
          </a:p>
        </p:txBody>
      </p:sp>
      <p:pic>
        <p:nvPicPr>
          <p:cNvPr id="620" name="P(y_mid_x)=P_lef.pdf" descr="P(y_mid_x)=P_lef.pdf"/>
          <p:cNvPicPr>
            <a:picLocks noChangeAspect="1"/>
          </p:cNvPicPr>
          <p:nvPr/>
        </p:nvPicPr>
        <p:blipFill>
          <a:blip r:embed="rId3">
            <a:extLst/>
          </a:blip>
          <a:stretch>
            <a:fillRect/>
          </a:stretch>
        </p:blipFill>
        <p:spPr>
          <a:xfrm>
            <a:off x="1468887" y="3042011"/>
            <a:ext cx="7244756" cy="227167"/>
          </a:xfrm>
          <a:prstGeom prst="rect">
            <a:avLst/>
          </a:prstGeom>
          <a:ln w="12700">
            <a:miter lim="400000"/>
          </a:ln>
        </p:spPr>
      </p:pic>
      <p:pic>
        <p:nvPicPr>
          <p:cNvPr id="621" name="max_y_P(y|x).pdf" descr="max_y_P(y|x).pdf"/>
          <p:cNvPicPr>
            <a:picLocks noChangeAspect="1"/>
          </p:cNvPicPr>
          <p:nvPr/>
        </p:nvPicPr>
        <p:blipFill>
          <a:blip r:embed="rId4">
            <a:extLst/>
          </a:blip>
          <a:stretch>
            <a:fillRect/>
          </a:stretch>
        </p:blipFill>
        <p:spPr>
          <a:xfrm>
            <a:off x="2966916" y="5012192"/>
            <a:ext cx="1229568" cy="247215"/>
          </a:xfrm>
          <a:prstGeom prst="rect">
            <a:avLst/>
          </a:prstGeom>
          <a:ln w="12700">
            <a:miter lim="400000"/>
          </a:ln>
        </p:spPr>
      </p:pic>
      <p:pic>
        <p:nvPicPr>
          <p:cNvPr id="622" name="max_y_sum_(x^i,_.pdf" descr="max_y_sum_(x^i,_.pdf"/>
          <p:cNvPicPr>
            <a:picLocks noChangeAspect="1"/>
          </p:cNvPicPr>
          <p:nvPr/>
        </p:nvPicPr>
        <p:blipFill>
          <a:blip r:embed="rId5">
            <a:extLst/>
          </a:blip>
          <a:stretch>
            <a:fillRect/>
          </a:stretch>
        </p:blipFill>
        <p:spPr>
          <a:xfrm>
            <a:off x="2988421" y="4030193"/>
            <a:ext cx="2613104" cy="620794"/>
          </a:xfrm>
          <a:prstGeom prst="rect">
            <a:avLst/>
          </a:prstGeom>
          <a:ln w="12700">
            <a:miter lim="400000"/>
          </a:ln>
        </p:spPr>
      </p:pic>
      <p:sp>
        <p:nvSpPr>
          <p:cNvPr id="623" name="train:"/>
          <p:cNvSpPr txBox="1"/>
          <p:nvPr/>
        </p:nvSpPr>
        <p:spPr>
          <a:xfrm>
            <a:off x="1419422" y="4058234"/>
            <a:ext cx="1699066" cy="35522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400">
              <a:spcBef>
                <a:spcPts val="700"/>
              </a:spcBef>
              <a:defRPr b="1" i="1">
                <a:solidFill>
                  <a:srgbClr val="0433FF"/>
                </a:solidFill>
                <a:latin typeface="Arial"/>
                <a:ea typeface="Arial"/>
                <a:cs typeface="Arial"/>
                <a:sym typeface="Arial"/>
              </a:defRPr>
            </a:lvl1pPr>
          </a:lstStyle>
          <a:p>
            <a:pPr/>
            <a:r>
              <a:t>train: </a:t>
            </a:r>
          </a:p>
        </p:txBody>
      </p:sp>
      <p:sp>
        <p:nvSpPr>
          <p:cNvPr id="624" name="predict:"/>
          <p:cNvSpPr txBox="1"/>
          <p:nvPr/>
        </p:nvSpPr>
        <p:spPr>
          <a:xfrm>
            <a:off x="1419422" y="4975651"/>
            <a:ext cx="1699066" cy="35522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400">
              <a:spcBef>
                <a:spcPts val="700"/>
              </a:spcBef>
              <a:defRPr b="1" i="1">
                <a:solidFill>
                  <a:srgbClr val="0433FF"/>
                </a:solidFill>
                <a:latin typeface="Arial"/>
                <a:ea typeface="Arial"/>
                <a:cs typeface="Arial"/>
                <a:sym typeface="Arial"/>
              </a:defRPr>
            </a:lvl1pPr>
          </a:lstStyle>
          <a:p>
            <a:pPr/>
            <a:r>
              <a:t>predict: </a:t>
            </a:r>
          </a:p>
        </p:txBody>
      </p:sp>
      <p:sp>
        <p:nvSpPr>
          <p:cNvPr id="625" name="similar training objective as language modeling"/>
          <p:cNvSpPr txBox="1"/>
          <p:nvPr/>
        </p:nvSpPr>
        <p:spPr>
          <a:xfrm>
            <a:off x="6239995" y="4127160"/>
            <a:ext cx="5261592"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i="1">
                <a:solidFill>
                  <a:srgbClr val="FF2600"/>
                </a:solidFill>
                <a:latin typeface="Arial"/>
                <a:ea typeface="Arial"/>
                <a:cs typeface="Arial"/>
                <a:sym typeface="Arial"/>
              </a:defRPr>
            </a:lvl1pPr>
          </a:lstStyle>
          <a:p>
            <a:pPr/>
            <a:r>
              <a:t>similar training objective as language modeling</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25" grpId="1"/>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9" name="Encoder-decoder framework: Other applications"/>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Encoder-decoder framework: Other applications</a:t>
            </a:r>
          </a:p>
        </p:txBody>
      </p:sp>
      <p:pic>
        <p:nvPicPr>
          <p:cNvPr id="630" name="Image" descr="Image"/>
          <p:cNvPicPr>
            <a:picLocks noChangeAspect="1"/>
          </p:cNvPicPr>
          <p:nvPr/>
        </p:nvPicPr>
        <p:blipFill>
          <a:blip r:embed="rId3">
            <a:extLst/>
          </a:blip>
          <a:stretch>
            <a:fillRect/>
          </a:stretch>
        </p:blipFill>
        <p:spPr>
          <a:xfrm>
            <a:off x="719424" y="1352482"/>
            <a:ext cx="5101856" cy="1540379"/>
          </a:xfrm>
          <a:prstGeom prst="rect">
            <a:avLst/>
          </a:prstGeom>
          <a:ln w="12700">
            <a:miter lim="400000"/>
          </a:ln>
        </p:spPr>
      </p:pic>
      <p:pic>
        <p:nvPicPr>
          <p:cNvPr id="631" name="Image" descr="Image"/>
          <p:cNvPicPr>
            <a:picLocks noChangeAspect="1"/>
          </p:cNvPicPr>
          <p:nvPr/>
        </p:nvPicPr>
        <p:blipFill>
          <a:blip r:embed="rId3">
            <a:extLst/>
          </a:blip>
          <a:stretch>
            <a:fillRect/>
          </a:stretch>
        </p:blipFill>
        <p:spPr>
          <a:xfrm>
            <a:off x="6596581" y="1352482"/>
            <a:ext cx="5101856" cy="1540379"/>
          </a:xfrm>
          <a:prstGeom prst="rect">
            <a:avLst/>
          </a:prstGeom>
          <a:ln w="12700">
            <a:miter lim="400000"/>
          </a:ln>
        </p:spPr>
      </p:pic>
      <p:sp>
        <p:nvSpPr>
          <p:cNvPr id="632" name="What does SIT stand for?"/>
          <p:cNvSpPr txBox="1"/>
          <p:nvPr/>
        </p:nvSpPr>
        <p:spPr>
          <a:xfrm>
            <a:off x="7131934" y="1470322"/>
            <a:ext cx="4427894" cy="33308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solidFill>
                  <a:srgbClr val="000000"/>
                </a:solidFill>
                <a:latin typeface="Calibri"/>
                <a:ea typeface="Calibri"/>
                <a:cs typeface="Calibri"/>
                <a:sym typeface="Calibri"/>
              </a:defRPr>
            </a:lvl1pPr>
          </a:lstStyle>
          <a:p>
            <a:pPr/>
            <a:r>
              <a:t>What does SIT stand for?                                       </a:t>
            </a:r>
          </a:p>
        </p:txBody>
      </p:sp>
      <p:sp>
        <p:nvSpPr>
          <p:cNvPr id="633" name="Stevens Institute of Technology"/>
          <p:cNvSpPr txBox="1"/>
          <p:nvPr/>
        </p:nvSpPr>
        <p:spPr>
          <a:xfrm>
            <a:off x="7201566" y="2541315"/>
            <a:ext cx="4764097" cy="33308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solidFill>
                  <a:srgbClr val="000000"/>
                </a:solidFill>
                <a:latin typeface="Calibri"/>
                <a:ea typeface="Calibri"/>
                <a:cs typeface="Calibri"/>
                <a:sym typeface="Calibri"/>
              </a:defRPr>
            </a:lvl1pPr>
          </a:lstStyle>
          <a:p>
            <a:pPr/>
            <a:r>
              <a:t>Stevens Institute of Technology                                   </a:t>
            </a:r>
          </a:p>
        </p:txBody>
      </p:sp>
      <p:pic>
        <p:nvPicPr>
          <p:cNvPr id="634" name="Image" descr="Image"/>
          <p:cNvPicPr>
            <a:picLocks noChangeAspect="1"/>
          </p:cNvPicPr>
          <p:nvPr/>
        </p:nvPicPr>
        <p:blipFill>
          <a:blip r:embed="rId3">
            <a:extLst/>
          </a:blip>
          <a:stretch>
            <a:fillRect/>
          </a:stretch>
        </p:blipFill>
        <p:spPr>
          <a:xfrm>
            <a:off x="802627" y="3704488"/>
            <a:ext cx="5101856" cy="1540379"/>
          </a:xfrm>
          <a:prstGeom prst="rect">
            <a:avLst/>
          </a:prstGeom>
          <a:ln w="12700">
            <a:miter lim="400000"/>
          </a:ln>
        </p:spPr>
      </p:pic>
      <p:sp>
        <p:nvSpPr>
          <p:cNvPr id="635" name="Open the file file.txt and read it line by line"/>
          <p:cNvSpPr txBox="1"/>
          <p:nvPr/>
        </p:nvSpPr>
        <p:spPr>
          <a:xfrm>
            <a:off x="1337981" y="3822328"/>
            <a:ext cx="4438944" cy="33308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solidFill>
                  <a:srgbClr val="000000"/>
                </a:solidFill>
                <a:latin typeface="Calibri"/>
                <a:ea typeface="Calibri"/>
                <a:cs typeface="Calibri"/>
                <a:sym typeface="Calibri"/>
              </a:defRPr>
            </a:lvl1pPr>
          </a:lstStyle>
          <a:p>
            <a:pPr/>
            <a:r>
              <a:t>Open the file file.txt and read it line by line        </a:t>
            </a:r>
          </a:p>
        </p:txBody>
      </p:sp>
      <p:sp>
        <p:nvSpPr>
          <p:cNvPr id="636" name="with open('file.txt', 'r') as fin:…"/>
          <p:cNvSpPr txBox="1"/>
          <p:nvPr/>
        </p:nvSpPr>
        <p:spPr>
          <a:xfrm>
            <a:off x="1407613" y="4893321"/>
            <a:ext cx="4201861" cy="62518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i="1">
                <a:solidFill>
                  <a:srgbClr val="000000"/>
                </a:solidFill>
                <a:latin typeface="Calibri"/>
                <a:ea typeface="Calibri"/>
                <a:cs typeface="Calibri"/>
                <a:sym typeface="Calibri"/>
              </a:defRPr>
            </a:pPr>
            <a:r>
              <a:t>with open('file.txt', 'r') as fin:                            </a:t>
            </a:r>
          </a:p>
          <a:p>
            <a:pPr>
              <a:defRPr i="1">
                <a:solidFill>
                  <a:srgbClr val="000000"/>
                </a:solidFill>
                <a:latin typeface="Calibri"/>
                <a:ea typeface="Calibri"/>
                <a:cs typeface="Calibri"/>
                <a:sym typeface="Calibri"/>
              </a:defRPr>
            </a:pPr>
            <a:r>
              <a:t>       lines = fin.readlines()</a:t>
            </a:r>
          </a:p>
        </p:txBody>
      </p:sp>
      <p:pic>
        <p:nvPicPr>
          <p:cNvPr id="637" name="Image" descr="Image"/>
          <p:cNvPicPr>
            <a:picLocks noChangeAspect="1"/>
          </p:cNvPicPr>
          <p:nvPr/>
        </p:nvPicPr>
        <p:blipFill>
          <a:blip r:embed="rId3">
            <a:extLst/>
          </a:blip>
          <a:stretch>
            <a:fillRect/>
          </a:stretch>
        </p:blipFill>
        <p:spPr>
          <a:xfrm>
            <a:off x="6464899" y="3675808"/>
            <a:ext cx="5101857" cy="1540379"/>
          </a:xfrm>
          <a:prstGeom prst="rect">
            <a:avLst/>
          </a:prstGeom>
          <a:ln w="12700">
            <a:miter lim="400000"/>
          </a:ln>
        </p:spPr>
      </p:pic>
      <p:sp>
        <p:nvSpPr>
          <p:cNvPr id="638" name="Can you show me the ticket from NY to LA?"/>
          <p:cNvSpPr txBox="1"/>
          <p:nvPr/>
        </p:nvSpPr>
        <p:spPr>
          <a:xfrm>
            <a:off x="7000254" y="3793649"/>
            <a:ext cx="4424321" cy="33308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solidFill>
                  <a:srgbClr val="000000"/>
                </a:solidFill>
                <a:latin typeface="Calibri"/>
                <a:ea typeface="Calibri"/>
                <a:cs typeface="Calibri"/>
                <a:sym typeface="Calibri"/>
              </a:defRPr>
            </a:lvl1pPr>
          </a:lstStyle>
          <a:p>
            <a:pPr/>
            <a:r>
              <a:t> Can you show me the ticket from NY to LA?      </a:t>
            </a:r>
          </a:p>
        </p:txBody>
      </p:sp>
      <p:sp>
        <p:nvSpPr>
          <p:cNvPr id="639" name="OK, what are the dates of your flight?"/>
          <p:cNvSpPr txBox="1"/>
          <p:nvPr/>
        </p:nvSpPr>
        <p:spPr>
          <a:xfrm>
            <a:off x="7069886" y="4864642"/>
            <a:ext cx="4194717" cy="33308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solidFill>
                  <a:srgbClr val="000000"/>
                </a:solidFill>
                <a:latin typeface="Calibri"/>
                <a:ea typeface="Calibri"/>
                <a:cs typeface="Calibri"/>
                <a:sym typeface="Calibri"/>
              </a:defRPr>
            </a:lvl1pPr>
          </a:lstStyle>
          <a:p>
            <a:pPr/>
            <a:r>
              <a:t>OK, what are the dates of your flight?            </a:t>
            </a:r>
          </a:p>
        </p:txBody>
      </p:sp>
      <p:sp>
        <p:nvSpPr>
          <p:cNvPr id="640" name="machine translation"/>
          <p:cNvSpPr txBox="1"/>
          <p:nvPr/>
        </p:nvSpPr>
        <p:spPr>
          <a:xfrm>
            <a:off x="2138516" y="3044918"/>
            <a:ext cx="2263672"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i="1">
                <a:solidFill>
                  <a:srgbClr val="FF2600"/>
                </a:solidFill>
                <a:latin typeface="Arial"/>
                <a:ea typeface="Arial"/>
                <a:cs typeface="Arial"/>
                <a:sym typeface="Arial"/>
              </a:defRPr>
            </a:lvl1pPr>
          </a:lstStyle>
          <a:p>
            <a:pPr/>
            <a:r>
              <a:t>machine translation</a:t>
            </a:r>
          </a:p>
        </p:txBody>
      </p:sp>
      <p:sp>
        <p:nvSpPr>
          <p:cNvPr id="641" name="factoid question answering"/>
          <p:cNvSpPr txBox="1"/>
          <p:nvPr/>
        </p:nvSpPr>
        <p:spPr>
          <a:xfrm>
            <a:off x="7199644" y="3044918"/>
            <a:ext cx="3127061"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i="1">
                <a:solidFill>
                  <a:srgbClr val="FF2600"/>
                </a:solidFill>
                <a:latin typeface="Arial"/>
                <a:ea typeface="Arial"/>
                <a:cs typeface="Arial"/>
                <a:sym typeface="Arial"/>
              </a:defRPr>
            </a:lvl1pPr>
          </a:lstStyle>
          <a:p>
            <a:pPr/>
            <a:r>
              <a:t>factoid question answering </a:t>
            </a:r>
          </a:p>
        </p:txBody>
      </p:sp>
      <p:sp>
        <p:nvSpPr>
          <p:cNvPr id="642" name="natural language to code"/>
          <p:cNvSpPr txBox="1"/>
          <p:nvPr/>
        </p:nvSpPr>
        <p:spPr>
          <a:xfrm>
            <a:off x="2196436" y="5733869"/>
            <a:ext cx="2809611"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i="1">
                <a:solidFill>
                  <a:srgbClr val="FF2600"/>
                </a:solidFill>
                <a:latin typeface="Arial"/>
                <a:ea typeface="Arial"/>
                <a:cs typeface="Arial"/>
                <a:sym typeface="Arial"/>
              </a:defRPr>
            </a:lvl1pPr>
          </a:lstStyle>
          <a:p>
            <a:pPr/>
            <a:r>
              <a:t>natural language to code</a:t>
            </a:r>
          </a:p>
        </p:txBody>
      </p:sp>
      <p:sp>
        <p:nvSpPr>
          <p:cNvPr id="643" name="conversational agent"/>
          <p:cNvSpPr txBox="1"/>
          <p:nvPr/>
        </p:nvSpPr>
        <p:spPr>
          <a:xfrm>
            <a:off x="7124722" y="5733869"/>
            <a:ext cx="2390809"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i="1">
                <a:solidFill>
                  <a:srgbClr val="FF2600"/>
                </a:solidFill>
                <a:latin typeface="Arial"/>
                <a:ea typeface="Arial"/>
                <a:cs typeface="Arial"/>
                <a:sym typeface="Arial"/>
              </a:defRPr>
            </a:lvl1pPr>
          </a:lstStyle>
          <a:p>
            <a:pPr/>
            <a:r>
              <a:t>conversational agent</a:t>
            </a:r>
          </a:p>
        </p:txBody>
      </p:sp>
      <p:sp>
        <p:nvSpPr>
          <p:cNvPr id="644" name="Rectangle"/>
          <p:cNvSpPr/>
          <p:nvPr/>
        </p:nvSpPr>
        <p:spPr>
          <a:xfrm>
            <a:off x="582350" y="1286607"/>
            <a:ext cx="5237609" cy="1672128"/>
          </a:xfrm>
          <a:prstGeom prst="rect">
            <a:avLst/>
          </a:prstGeom>
          <a:ln w="25400">
            <a:solidFill>
              <a:srgbClr val="000000"/>
            </a:solidFill>
            <a:miter lim="400000"/>
          </a:ln>
        </p:spPr>
        <p:txBody>
          <a:bodyPr lIns="45718" tIns="45718" rIns="45718" bIns="45718" anchor="ctr"/>
          <a:lstStyle/>
          <a:p>
            <a:pPr/>
          </a:p>
        </p:txBody>
      </p:sp>
      <p:sp>
        <p:nvSpPr>
          <p:cNvPr id="645" name="Rectangle"/>
          <p:cNvSpPr/>
          <p:nvPr/>
        </p:nvSpPr>
        <p:spPr>
          <a:xfrm>
            <a:off x="6376304" y="1286607"/>
            <a:ext cx="5237609" cy="1672128"/>
          </a:xfrm>
          <a:prstGeom prst="rect">
            <a:avLst/>
          </a:prstGeom>
          <a:ln w="25400">
            <a:solidFill>
              <a:srgbClr val="000000"/>
            </a:solidFill>
            <a:miter lim="400000"/>
          </a:ln>
        </p:spPr>
        <p:txBody>
          <a:bodyPr lIns="45718" tIns="45718" rIns="45718" bIns="45718" anchor="ctr"/>
          <a:lstStyle/>
          <a:p>
            <a:pPr/>
          </a:p>
        </p:txBody>
      </p:sp>
      <p:sp>
        <p:nvSpPr>
          <p:cNvPr id="646" name="Rectangle"/>
          <p:cNvSpPr/>
          <p:nvPr/>
        </p:nvSpPr>
        <p:spPr>
          <a:xfrm>
            <a:off x="580219" y="3728660"/>
            <a:ext cx="5237609" cy="1815274"/>
          </a:xfrm>
          <a:prstGeom prst="rect">
            <a:avLst/>
          </a:prstGeom>
          <a:ln w="25400">
            <a:solidFill>
              <a:srgbClr val="000000"/>
            </a:solidFill>
            <a:miter lim="400000"/>
          </a:ln>
        </p:spPr>
        <p:txBody>
          <a:bodyPr lIns="45718" tIns="45718" rIns="45718" bIns="45718" anchor="ctr"/>
          <a:lstStyle/>
          <a:p>
            <a:pPr/>
          </a:p>
        </p:txBody>
      </p:sp>
      <p:sp>
        <p:nvSpPr>
          <p:cNvPr id="647" name="Rectangle"/>
          <p:cNvSpPr/>
          <p:nvPr/>
        </p:nvSpPr>
        <p:spPr>
          <a:xfrm>
            <a:off x="6374172" y="3728660"/>
            <a:ext cx="5233236" cy="1815274"/>
          </a:xfrm>
          <a:prstGeom prst="rect">
            <a:avLst/>
          </a:prstGeom>
          <a:ln w="25400">
            <a:solidFill>
              <a:srgbClr val="000000"/>
            </a:solidFill>
            <a:miter lim="400000"/>
          </a:ln>
        </p:spPr>
        <p:txBody>
          <a:bodyPr lIns="45718" tIns="45718" rIns="45718" bIns="45718" anchor="ctr"/>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6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6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6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6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6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7" fill="hold">
                                  <p:stCondLst>
                                    <p:cond delay="0"/>
                                  </p:stCondLst>
                                  <p:iterate type="el" backwards="0">
                                    <p:tmAbs val="0"/>
                                  </p:iterate>
                                  <p:childTnLst>
                                    <p:set>
                                      <p:cBhvr>
                                        <p:cTn id="30" fill="hold"/>
                                        <p:tgtEl>
                                          <p:spTgt spid="6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8" fill="hold">
                                  <p:stCondLst>
                                    <p:cond delay="0"/>
                                  </p:stCondLst>
                                  <p:iterate type="el" backwards="0">
                                    <p:tmAbs val="0"/>
                                  </p:iterate>
                                  <p:childTnLst>
                                    <p:set>
                                      <p:cBhvr>
                                        <p:cTn id="34" fill="hold"/>
                                        <p:tgtEl>
                                          <p:spTgt spid="6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0" presetID="1" grpId="9" fill="hold">
                                  <p:stCondLst>
                                    <p:cond delay="0"/>
                                  </p:stCondLst>
                                  <p:iterate type="el" backwards="0">
                                    <p:tmAbs val="0"/>
                                  </p:iterate>
                                  <p:childTnLst>
                                    <p:set>
                                      <p:cBhvr>
                                        <p:cTn id="38" fill="hold"/>
                                        <p:tgtEl>
                                          <p:spTgt spid="6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0" presetID="1" grpId="10" fill="hold">
                                  <p:stCondLst>
                                    <p:cond delay="0"/>
                                  </p:stCondLst>
                                  <p:iterate type="el" backwards="0">
                                    <p:tmAbs val="0"/>
                                  </p:iterate>
                                  <p:childTnLst>
                                    <p:set>
                                      <p:cBhvr>
                                        <p:cTn id="42" fill="hold"/>
                                        <p:tgtEl>
                                          <p:spTgt spid="643"/>
                                        </p:tgtEl>
                                        <p:attrNameLst>
                                          <p:attrName>style.visibility</p:attrName>
                                        </p:attrNameLst>
                                      </p:cBhvr>
                                      <p:to>
                                        <p:strVal val="visible"/>
                                      </p:to>
                                    </p:set>
                                  </p:childTnLst>
                                </p:cTn>
                              </p:par>
                            </p:childTnLst>
                          </p:cTn>
                        </p:par>
                        <p:par>
                          <p:cTn id="43" fill="hold">
                            <p:stCondLst>
                              <p:cond delay="0"/>
                            </p:stCondLst>
                            <p:childTnLst>
                              <p:par>
                                <p:cTn id="44" presetClass="entr" nodeType="afterEffect" presetSubtype="0" presetID="1" grpId="11" fill="hold">
                                  <p:stCondLst>
                                    <p:cond delay="0"/>
                                  </p:stCondLst>
                                  <p:iterate type="el" backwards="0">
                                    <p:tmAbs val="0"/>
                                  </p:iterate>
                                  <p:childTnLst>
                                    <p:set>
                                      <p:cBhvr>
                                        <p:cTn id="45" fill="hold"/>
                                        <p:tgtEl>
                                          <p:spTgt spid="644"/>
                                        </p:tgtEl>
                                        <p:attrNameLst>
                                          <p:attrName>style.visibility</p:attrName>
                                        </p:attrNameLst>
                                      </p:cBhvr>
                                      <p:to>
                                        <p:strVal val="visible"/>
                                      </p:to>
                                    </p:set>
                                  </p:childTnLst>
                                </p:cTn>
                              </p:par>
                            </p:childTnLst>
                          </p:cTn>
                        </p:par>
                        <p:par>
                          <p:cTn id="46" fill="hold">
                            <p:stCondLst>
                              <p:cond delay="0"/>
                            </p:stCondLst>
                            <p:childTnLst>
                              <p:par>
                                <p:cTn id="47" presetClass="entr" nodeType="afterEffect" presetSubtype="0" presetID="1" grpId="12" fill="hold">
                                  <p:stCondLst>
                                    <p:cond delay="0"/>
                                  </p:stCondLst>
                                  <p:iterate type="el" backwards="0">
                                    <p:tmAbs val="0"/>
                                  </p:iterate>
                                  <p:childTnLst>
                                    <p:set>
                                      <p:cBhvr>
                                        <p:cTn id="48" fill="hold"/>
                                        <p:tgtEl>
                                          <p:spTgt spid="645"/>
                                        </p:tgtEl>
                                        <p:attrNameLst>
                                          <p:attrName>style.visibility</p:attrName>
                                        </p:attrNameLst>
                                      </p:cBhvr>
                                      <p:to>
                                        <p:strVal val="visible"/>
                                      </p:to>
                                    </p:set>
                                  </p:childTnLst>
                                </p:cTn>
                              </p:par>
                            </p:childTnLst>
                          </p:cTn>
                        </p:par>
                        <p:par>
                          <p:cTn id="49" fill="hold">
                            <p:stCondLst>
                              <p:cond delay="0"/>
                            </p:stCondLst>
                            <p:childTnLst>
                              <p:par>
                                <p:cTn id="50" presetClass="entr" nodeType="afterEffect" presetSubtype="0" presetID="1" grpId="13" fill="hold">
                                  <p:stCondLst>
                                    <p:cond delay="0"/>
                                  </p:stCondLst>
                                  <p:iterate type="el" backwards="0">
                                    <p:tmAbs val="0"/>
                                  </p:iterate>
                                  <p:childTnLst>
                                    <p:set>
                                      <p:cBhvr>
                                        <p:cTn id="51" fill="hold"/>
                                        <p:tgtEl>
                                          <p:spTgt spid="646"/>
                                        </p:tgtEl>
                                        <p:attrNameLst>
                                          <p:attrName>style.visibility</p:attrName>
                                        </p:attrNameLst>
                                      </p:cBhvr>
                                      <p:to>
                                        <p:strVal val="visible"/>
                                      </p:to>
                                    </p:set>
                                  </p:childTnLst>
                                </p:cTn>
                              </p:par>
                            </p:childTnLst>
                          </p:cTn>
                        </p:par>
                        <p:par>
                          <p:cTn id="52" fill="hold">
                            <p:stCondLst>
                              <p:cond delay="0"/>
                            </p:stCondLst>
                            <p:childTnLst>
                              <p:par>
                                <p:cTn id="53" presetClass="entr" nodeType="afterEffect" presetSubtype="0" presetID="1" grpId="14" fill="hold">
                                  <p:stCondLst>
                                    <p:cond delay="0"/>
                                  </p:stCondLst>
                                  <p:iterate type="el" backwards="0">
                                    <p:tmAbs val="0"/>
                                  </p:iterate>
                                  <p:childTnLst>
                                    <p:set>
                                      <p:cBhvr>
                                        <p:cTn id="54" fill="hold"/>
                                        <p:tgtEl>
                                          <p:spTgt spid="6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33" grpId="2"/>
      <p:bldP build="whole" bldLvl="1" animBg="1" rev="0" advAuto="0" spid="644" grpId="11"/>
      <p:bldP build="whole" bldLvl="1" animBg="1" rev="0" advAuto="0" spid="632" grpId="1"/>
      <p:bldP build="whole" bldLvl="1" animBg="1" rev="0" advAuto="0" spid="646" grpId="13"/>
      <p:bldP build="whole" bldLvl="1" animBg="1" rev="0" advAuto="0" spid="639" grpId="6"/>
      <p:bldP build="whole" bldLvl="1" animBg="1" rev="0" advAuto="0" spid="635" grpId="3"/>
      <p:bldP build="whole" bldLvl="1" animBg="1" rev="0" advAuto="0" spid="638" grpId="5"/>
      <p:bldP build="whole" bldLvl="1" animBg="1" rev="0" advAuto="0" spid="645" grpId="12"/>
      <p:bldP build="whole" bldLvl="1" animBg="1" rev="0" advAuto="0" spid="640" grpId="7"/>
      <p:bldP build="whole" bldLvl="1" animBg="1" rev="0" advAuto="0" spid="636" grpId="4"/>
      <p:bldP build="whole" bldLvl="1" animBg="1" rev="0" advAuto="0" spid="642" grpId="9"/>
      <p:bldP build="whole" bldLvl="1" animBg="1" rev="0" advAuto="0" spid="641" grpId="8"/>
      <p:bldP build="whole" bldLvl="1" animBg="1" rev="0" advAuto="0" spid="647" grpId="14"/>
      <p:bldP build="whole" bldLvl="1" animBg="1" rev="0" advAuto="0" spid="643" grpId="10"/>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1" name="Encoder (Input Network)"/>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Encoder (Input Network)</a:t>
            </a:r>
          </a:p>
        </p:txBody>
      </p:sp>
      <p:sp>
        <p:nvSpPr>
          <p:cNvPr id="652"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b="1" sz="2000">
                <a:solidFill>
                  <a:srgbClr val="000000"/>
                </a:solidFill>
                <a:latin typeface="Arial"/>
                <a:ea typeface="Arial"/>
                <a:cs typeface="Arial"/>
                <a:sym typeface="Arial"/>
              </a:defRPr>
            </a:lvl1pPr>
          </a:lstStyle>
          <a:p>
            <a:pPr/>
            <a:fld id="{86CB4B4D-7CA3-9044-876B-883B54F8677D}" type="slidenum"/>
          </a:p>
        </p:txBody>
      </p:sp>
      <p:pic>
        <p:nvPicPr>
          <p:cNvPr id="653" name="tilde_c_t_&amp;=_tan.pdf" descr="tilde_c_t_&amp;=_tan.pdf"/>
          <p:cNvPicPr>
            <a:picLocks noChangeAspect="1"/>
          </p:cNvPicPr>
          <p:nvPr/>
        </p:nvPicPr>
        <p:blipFill>
          <a:blip r:embed="rId3">
            <a:extLst/>
          </a:blip>
          <a:stretch>
            <a:fillRect/>
          </a:stretch>
        </p:blipFill>
        <p:spPr>
          <a:xfrm>
            <a:off x="6710484" y="2411395"/>
            <a:ext cx="3682410" cy="1018079"/>
          </a:xfrm>
          <a:prstGeom prst="rect">
            <a:avLst/>
          </a:prstGeom>
          <a:ln w="12700">
            <a:miter lim="400000"/>
          </a:ln>
        </p:spPr>
      </p:pic>
      <p:sp>
        <p:nvSpPr>
          <p:cNvPr id="654" name="LSTM encoder:"/>
          <p:cNvSpPr txBox="1"/>
          <p:nvPr/>
        </p:nvSpPr>
        <p:spPr>
          <a:xfrm>
            <a:off x="6675342" y="1621126"/>
            <a:ext cx="2178087" cy="35522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400">
              <a:spcBef>
                <a:spcPts val="700"/>
              </a:spcBef>
              <a:defRPr b="1" i="1">
                <a:solidFill>
                  <a:srgbClr val="000000"/>
                </a:solidFill>
                <a:latin typeface="Arial"/>
                <a:ea typeface="Arial"/>
                <a:cs typeface="Arial"/>
                <a:sym typeface="Arial"/>
              </a:defRPr>
            </a:lvl1pPr>
          </a:lstStyle>
          <a:p>
            <a:pPr/>
            <a:r>
              <a:t>LSTM encoder:</a:t>
            </a:r>
          </a:p>
        </p:txBody>
      </p:sp>
      <p:sp>
        <p:nvSpPr>
          <p:cNvPr id="655" name="Other encoders:…"/>
          <p:cNvSpPr txBox="1"/>
          <p:nvPr/>
        </p:nvSpPr>
        <p:spPr>
          <a:xfrm>
            <a:off x="6710484" y="3864189"/>
            <a:ext cx="3318962" cy="3028327"/>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914400">
              <a:spcBef>
                <a:spcPts val="700"/>
              </a:spcBef>
              <a:defRPr i="1">
                <a:solidFill>
                  <a:srgbClr val="000000"/>
                </a:solidFill>
                <a:latin typeface="Arial"/>
                <a:ea typeface="Arial"/>
                <a:cs typeface="Arial"/>
                <a:sym typeface="Arial"/>
              </a:defRPr>
            </a:pPr>
            <a:r>
              <a:t>Other encoders:</a:t>
            </a:r>
          </a:p>
          <a:p>
            <a:pPr defTabSz="914400">
              <a:spcBef>
                <a:spcPts val="700"/>
              </a:spcBef>
              <a:defRPr i="1">
                <a:solidFill>
                  <a:srgbClr val="000000"/>
                </a:solidFill>
                <a:latin typeface="Arial"/>
                <a:ea typeface="Arial"/>
                <a:cs typeface="Arial"/>
                <a:sym typeface="Arial"/>
              </a:defRPr>
            </a:pPr>
            <a:r>
              <a:t>GRU</a:t>
            </a:r>
          </a:p>
          <a:p>
            <a:pPr defTabSz="914400">
              <a:spcBef>
                <a:spcPts val="700"/>
              </a:spcBef>
              <a:defRPr i="1">
                <a:solidFill>
                  <a:srgbClr val="000000"/>
                </a:solidFill>
                <a:latin typeface="Arial"/>
                <a:ea typeface="Arial"/>
                <a:cs typeface="Arial"/>
                <a:sym typeface="Arial"/>
              </a:defRPr>
            </a:pPr>
            <a:r>
              <a:t>LSTM/GRU + </a:t>
            </a:r>
            <a:r>
              <a:rPr b="1">
                <a:solidFill>
                  <a:srgbClr val="9437FF"/>
                </a:solidFill>
              </a:rPr>
              <a:t>attention</a:t>
            </a:r>
          </a:p>
          <a:p>
            <a:pPr defTabSz="914400">
              <a:spcBef>
                <a:spcPts val="700"/>
              </a:spcBef>
              <a:defRPr i="1">
                <a:solidFill>
                  <a:srgbClr val="000000"/>
                </a:solidFill>
                <a:latin typeface="Arial"/>
                <a:ea typeface="Arial"/>
                <a:cs typeface="Arial"/>
                <a:sym typeface="Arial"/>
              </a:defRPr>
            </a:pPr>
            <a:r>
              <a:t>Elmo</a:t>
            </a:r>
          </a:p>
          <a:p>
            <a:pPr defTabSz="914400">
              <a:spcBef>
                <a:spcPts val="700"/>
              </a:spcBef>
              <a:defRPr i="1">
                <a:solidFill>
                  <a:srgbClr val="000000"/>
                </a:solidFill>
                <a:latin typeface="Arial"/>
                <a:ea typeface="Arial"/>
                <a:cs typeface="Arial"/>
                <a:sym typeface="Arial"/>
              </a:defRPr>
            </a:pPr>
            <a:r>
              <a:t>BERT</a:t>
            </a:r>
          </a:p>
          <a:p>
            <a:pPr defTabSz="914400">
              <a:spcBef>
                <a:spcPts val="700"/>
              </a:spcBef>
              <a:defRPr i="1">
                <a:solidFill>
                  <a:srgbClr val="000000"/>
                </a:solidFill>
                <a:latin typeface="Arial"/>
                <a:ea typeface="Arial"/>
                <a:cs typeface="Arial"/>
                <a:sym typeface="Arial"/>
              </a:defRPr>
            </a:pPr>
            <a:r>
              <a:t>…</a:t>
            </a:r>
          </a:p>
        </p:txBody>
      </p:sp>
      <p:sp>
        <p:nvSpPr>
          <p:cNvPr id="656" name="…            dans         les            fers"/>
          <p:cNvSpPr txBox="1"/>
          <p:nvPr>
            <p:ph type="body" sz="quarter" idx="4294967295"/>
          </p:nvPr>
        </p:nvSpPr>
        <p:spPr>
          <a:xfrm>
            <a:off x="509514" y="4771626"/>
            <a:ext cx="5881365" cy="657449"/>
          </a:xfrm>
          <a:prstGeom prst="rect">
            <a:avLst/>
          </a:prstGeom>
        </p:spPr>
        <p:txBody>
          <a:bodyPr lIns="45719" tIns="45719" rIns="45719" bIns="45719"/>
          <a:lstStyle>
            <a:lvl1pPr marL="0" indent="0" defTabSz="914400">
              <a:spcBef>
                <a:spcPts val="700"/>
              </a:spcBef>
              <a:buSzTx/>
              <a:buFontTx/>
              <a:buNone/>
              <a:defRPr i="1" sz="2300">
                <a:latin typeface="Arial"/>
                <a:ea typeface="Arial"/>
                <a:cs typeface="Arial"/>
                <a:sym typeface="Arial"/>
              </a:defRPr>
            </a:lvl1pPr>
          </a:lstStyle>
          <a:p>
            <a:pPr/>
            <a:r>
              <a:t>   …            dans         les            fers    </a:t>
            </a:r>
          </a:p>
        </p:txBody>
      </p:sp>
      <p:sp>
        <p:nvSpPr>
          <p:cNvPr id="657" name="Rectangle"/>
          <p:cNvSpPr/>
          <p:nvPr/>
        </p:nvSpPr>
        <p:spPr>
          <a:xfrm>
            <a:off x="1847711" y="2652718"/>
            <a:ext cx="510663" cy="304035"/>
          </a:xfrm>
          <a:prstGeom prst="rect">
            <a:avLst/>
          </a:prstGeom>
          <a:solidFill>
            <a:srgbClr val="FFFFFF"/>
          </a:solidFill>
          <a:ln w="12700">
            <a:miter lim="400000"/>
          </a:ln>
        </p:spPr>
        <p:txBody>
          <a:bodyPr lIns="45718" tIns="45718" rIns="45718" bIns="45718" anchor="ctr"/>
          <a:lstStyle/>
          <a:p>
            <a:pPr>
              <a:defRPr>
                <a:solidFill>
                  <a:srgbClr val="FFFFFF"/>
                </a:solidFill>
              </a:defRPr>
            </a:pPr>
          </a:p>
        </p:txBody>
      </p:sp>
      <p:sp>
        <p:nvSpPr>
          <p:cNvPr id="658" name="Line"/>
          <p:cNvSpPr/>
          <p:nvPr/>
        </p:nvSpPr>
        <p:spPr>
          <a:xfrm flipV="1">
            <a:off x="2214332" y="4044601"/>
            <a:ext cx="1" cy="528682"/>
          </a:xfrm>
          <a:prstGeom prst="line">
            <a:avLst/>
          </a:prstGeom>
          <a:ln w="25400">
            <a:solidFill>
              <a:schemeClr val="accent1"/>
            </a:solidFill>
            <a:tailEnd type="triangle"/>
          </a:ln>
        </p:spPr>
        <p:txBody>
          <a:bodyPr lIns="45718" tIns="45718" rIns="45718" bIns="45718"/>
          <a:lstStyle/>
          <a:p>
            <a:pPr/>
          </a:p>
        </p:txBody>
      </p:sp>
      <p:sp>
        <p:nvSpPr>
          <p:cNvPr id="659" name="Line"/>
          <p:cNvSpPr/>
          <p:nvPr/>
        </p:nvSpPr>
        <p:spPr>
          <a:xfrm flipV="1">
            <a:off x="3553243" y="4044601"/>
            <a:ext cx="1" cy="528682"/>
          </a:xfrm>
          <a:prstGeom prst="line">
            <a:avLst/>
          </a:prstGeom>
          <a:ln w="25400">
            <a:solidFill>
              <a:schemeClr val="accent1"/>
            </a:solidFill>
            <a:tailEnd type="triangle"/>
          </a:ln>
        </p:spPr>
        <p:txBody>
          <a:bodyPr lIns="45718" tIns="45718" rIns="45718" bIns="45718"/>
          <a:lstStyle/>
          <a:p>
            <a:pPr/>
          </a:p>
        </p:txBody>
      </p:sp>
      <p:sp>
        <p:nvSpPr>
          <p:cNvPr id="660" name="Line"/>
          <p:cNvSpPr/>
          <p:nvPr/>
        </p:nvSpPr>
        <p:spPr>
          <a:xfrm flipV="1">
            <a:off x="5005730" y="4044601"/>
            <a:ext cx="1" cy="528682"/>
          </a:xfrm>
          <a:prstGeom prst="line">
            <a:avLst/>
          </a:prstGeom>
          <a:ln w="25400">
            <a:solidFill>
              <a:schemeClr val="accent1"/>
            </a:solidFill>
            <a:tailEnd type="triangle"/>
          </a:ln>
        </p:spPr>
        <p:txBody>
          <a:bodyPr lIns="45718" tIns="45718" rIns="45718" bIns="45718"/>
          <a:lstStyle/>
          <a:p>
            <a:pPr/>
          </a:p>
        </p:txBody>
      </p:sp>
      <p:sp>
        <p:nvSpPr>
          <p:cNvPr id="661" name="Line"/>
          <p:cNvSpPr/>
          <p:nvPr/>
        </p:nvSpPr>
        <p:spPr>
          <a:xfrm flipV="1">
            <a:off x="2191812" y="2406584"/>
            <a:ext cx="1" cy="528682"/>
          </a:xfrm>
          <a:prstGeom prst="line">
            <a:avLst/>
          </a:prstGeom>
          <a:ln w="25400">
            <a:solidFill>
              <a:schemeClr val="accent1"/>
            </a:solidFill>
            <a:tailEnd type="triangle"/>
          </a:ln>
        </p:spPr>
        <p:txBody>
          <a:bodyPr lIns="45718" tIns="45718" rIns="45718" bIns="45718"/>
          <a:lstStyle/>
          <a:p>
            <a:pPr/>
          </a:p>
        </p:txBody>
      </p:sp>
      <p:sp>
        <p:nvSpPr>
          <p:cNvPr id="662" name="Line"/>
          <p:cNvSpPr/>
          <p:nvPr/>
        </p:nvSpPr>
        <p:spPr>
          <a:xfrm flipV="1">
            <a:off x="3538036" y="2406584"/>
            <a:ext cx="1" cy="528682"/>
          </a:xfrm>
          <a:prstGeom prst="line">
            <a:avLst/>
          </a:prstGeom>
          <a:ln w="25400">
            <a:solidFill>
              <a:schemeClr val="accent1"/>
            </a:solidFill>
            <a:tailEnd type="triangle"/>
          </a:ln>
        </p:spPr>
        <p:txBody>
          <a:bodyPr lIns="45718" tIns="45718" rIns="45718" bIns="45718"/>
          <a:lstStyle/>
          <a:p>
            <a:pPr/>
          </a:p>
        </p:txBody>
      </p:sp>
      <p:sp>
        <p:nvSpPr>
          <p:cNvPr id="663" name="Line"/>
          <p:cNvSpPr/>
          <p:nvPr/>
        </p:nvSpPr>
        <p:spPr>
          <a:xfrm>
            <a:off x="5184152" y="3423519"/>
            <a:ext cx="769974" cy="1"/>
          </a:xfrm>
          <a:prstGeom prst="line">
            <a:avLst/>
          </a:prstGeom>
          <a:ln w="25400">
            <a:solidFill>
              <a:schemeClr val="accent1"/>
            </a:solidFill>
            <a:tailEnd type="triangle"/>
          </a:ln>
        </p:spPr>
        <p:txBody>
          <a:bodyPr lIns="45718" tIns="45718" rIns="45718" bIns="45718"/>
          <a:lstStyle/>
          <a:p>
            <a:pPr/>
          </a:p>
        </p:txBody>
      </p:sp>
      <p:sp>
        <p:nvSpPr>
          <p:cNvPr id="664" name="Line"/>
          <p:cNvSpPr/>
          <p:nvPr/>
        </p:nvSpPr>
        <p:spPr>
          <a:xfrm>
            <a:off x="1138745" y="3423519"/>
            <a:ext cx="769974" cy="1"/>
          </a:xfrm>
          <a:prstGeom prst="line">
            <a:avLst/>
          </a:prstGeom>
          <a:ln w="25400">
            <a:solidFill>
              <a:schemeClr val="accent1"/>
            </a:solidFill>
            <a:tailEnd type="triangle"/>
          </a:ln>
        </p:spPr>
        <p:txBody>
          <a:bodyPr lIns="45718" tIns="45718" rIns="45718" bIns="45718"/>
          <a:lstStyle/>
          <a:p>
            <a:pPr/>
          </a:p>
        </p:txBody>
      </p:sp>
      <p:sp>
        <p:nvSpPr>
          <p:cNvPr id="665" name="Line"/>
          <p:cNvSpPr/>
          <p:nvPr/>
        </p:nvSpPr>
        <p:spPr>
          <a:xfrm>
            <a:off x="2378415" y="3423519"/>
            <a:ext cx="869974" cy="1"/>
          </a:xfrm>
          <a:prstGeom prst="line">
            <a:avLst/>
          </a:prstGeom>
          <a:ln w="25400">
            <a:solidFill>
              <a:schemeClr val="accent1"/>
            </a:solidFill>
            <a:tailEnd type="triangle"/>
          </a:ln>
        </p:spPr>
        <p:txBody>
          <a:bodyPr lIns="45718" tIns="45718" rIns="45718" bIns="45718"/>
          <a:lstStyle/>
          <a:p>
            <a:pPr/>
          </a:p>
        </p:txBody>
      </p:sp>
      <p:sp>
        <p:nvSpPr>
          <p:cNvPr id="666" name="Line"/>
          <p:cNvSpPr/>
          <p:nvPr/>
        </p:nvSpPr>
        <p:spPr>
          <a:xfrm>
            <a:off x="3721100" y="3423519"/>
            <a:ext cx="1070938" cy="1"/>
          </a:xfrm>
          <a:prstGeom prst="line">
            <a:avLst/>
          </a:prstGeom>
          <a:ln w="25400">
            <a:solidFill>
              <a:schemeClr val="accent1"/>
            </a:solidFill>
            <a:tailEnd type="triangle"/>
          </a:ln>
        </p:spPr>
        <p:txBody>
          <a:bodyPr lIns="45718" tIns="45718" rIns="45718" bIns="45718"/>
          <a:lstStyle/>
          <a:p>
            <a:pPr/>
          </a:p>
        </p:txBody>
      </p:sp>
      <p:sp>
        <p:nvSpPr>
          <p:cNvPr id="667" name="Rounded Rectangle"/>
          <p:cNvSpPr/>
          <p:nvPr/>
        </p:nvSpPr>
        <p:spPr>
          <a:xfrm rot="16200000">
            <a:off x="1650133" y="3258033"/>
            <a:ext cx="1069039" cy="413109"/>
          </a:xfrm>
          <a:prstGeom prst="roundRect">
            <a:avLst>
              <a:gd name="adj" fmla="val 38532"/>
            </a:avLst>
          </a:prstGeom>
          <a:solidFill>
            <a:srgbClr val="FFFFFF"/>
          </a:solidFill>
          <a:ln w="25400">
            <a:solidFill>
              <a:srgbClr val="9437FF"/>
            </a:solidFill>
          </a:ln>
        </p:spPr>
        <p:txBody>
          <a:bodyPr lIns="45718" tIns="45718" rIns="45718" bIns="45718" anchor="ctr"/>
          <a:lstStyle/>
          <a:p>
            <a:pPr/>
          </a:p>
        </p:txBody>
      </p:sp>
      <p:sp>
        <p:nvSpPr>
          <p:cNvPr id="668" name="Oval"/>
          <p:cNvSpPr/>
          <p:nvPr/>
        </p:nvSpPr>
        <p:spPr>
          <a:xfrm>
            <a:off x="2084652" y="3074110"/>
            <a:ext cx="200001" cy="215593"/>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669" name="Oval"/>
          <p:cNvSpPr/>
          <p:nvPr/>
        </p:nvSpPr>
        <p:spPr>
          <a:xfrm>
            <a:off x="2091673" y="3378150"/>
            <a:ext cx="200002" cy="215592"/>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670" name="Oval"/>
          <p:cNvSpPr/>
          <p:nvPr/>
        </p:nvSpPr>
        <p:spPr>
          <a:xfrm>
            <a:off x="2091673" y="3681165"/>
            <a:ext cx="200002" cy="215593"/>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671" name="Rounded Rectangle"/>
          <p:cNvSpPr/>
          <p:nvPr/>
        </p:nvSpPr>
        <p:spPr>
          <a:xfrm rot="16200000">
            <a:off x="3003517" y="3258033"/>
            <a:ext cx="1069039" cy="413109"/>
          </a:xfrm>
          <a:prstGeom prst="roundRect">
            <a:avLst>
              <a:gd name="adj" fmla="val 38532"/>
            </a:avLst>
          </a:prstGeom>
          <a:solidFill>
            <a:srgbClr val="FFFFFF"/>
          </a:solidFill>
          <a:ln w="25400">
            <a:solidFill>
              <a:srgbClr val="9437FF"/>
            </a:solidFill>
          </a:ln>
        </p:spPr>
        <p:txBody>
          <a:bodyPr lIns="45718" tIns="45718" rIns="45718" bIns="45718" anchor="ctr"/>
          <a:lstStyle/>
          <a:p>
            <a:pPr/>
          </a:p>
        </p:txBody>
      </p:sp>
      <p:sp>
        <p:nvSpPr>
          <p:cNvPr id="672" name="Oval"/>
          <p:cNvSpPr/>
          <p:nvPr/>
        </p:nvSpPr>
        <p:spPr>
          <a:xfrm>
            <a:off x="3438036" y="3074110"/>
            <a:ext cx="200001" cy="215593"/>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673" name="Oval"/>
          <p:cNvSpPr/>
          <p:nvPr/>
        </p:nvSpPr>
        <p:spPr>
          <a:xfrm>
            <a:off x="3445058" y="3378150"/>
            <a:ext cx="200001" cy="215592"/>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674" name="Oval"/>
          <p:cNvSpPr/>
          <p:nvPr/>
        </p:nvSpPr>
        <p:spPr>
          <a:xfrm>
            <a:off x="3445058" y="3681165"/>
            <a:ext cx="200001" cy="215593"/>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675" name="Rounded Rectangle"/>
          <p:cNvSpPr/>
          <p:nvPr/>
        </p:nvSpPr>
        <p:spPr>
          <a:xfrm rot="16200000">
            <a:off x="4444917" y="3256370"/>
            <a:ext cx="1069039" cy="413109"/>
          </a:xfrm>
          <a:prstGeom prst="roundRect">
            <a:avLst>
              <a:gd name="adj" fmla="val 38532"/>
            </a:avLst>
          </a:prstGeom>
          <a:solidFill>
            <a:srgbClr val="FFFFFF"/>
          </a:solidFill>
          <a:ln w="25400">
            <a:solidFill>
              <a:srgbClr val="9437FF"/>
            </a:solidFill>
          </a:ln>
        </p:spPr>
        <p:txBody>
          <a:bodyPr lIns="45718" tIns="45718" rIns="45718" bIns="45718" anchor="ctr"/>
          <a:lstStyle/>
          <a:p>
            <a:pPr/>
          </a:p>
        </p:txBody>
      </p:sp>
      <p:sp>
        <p:nvSpPr>
          <p:cNvPr id="676" name="Oval"/>
          <p:cNvSpPr/>
          <p:nvPr/>
        </p:nvSpPr>
        <p:spPr>
          <a:xfrm>
            <a:off x="4879436" y="3072447"/>
            <a:ext cx="200001" cy="215592"/>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677" name="Oval"/>
          <p:cNvSpPr/>
          <p:nvPr/>
        </p:nvSpPr>
        <p:spPr>
          <a:xfrm>
            <a:off x="4886458" y="3376486"/>
            <a:ext cx="200001" cy="215593"/>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678" name="Oval"/>
          <p:cNvSpPr/>
          <p:nvPr/>
        </p:nvSpPr>
        <p:spPr>
          <a:xfrm>
            <a:off x="4886458" y="3679502"/>
            <a:ext cx="200001" cy="215592"/>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pic>
        <p:nvPicPr>
          <p:cNvPr id="679" name="boldsymbol_W_h.pdf" descr="boldsymbol_W_h.pdf"/>
          <p:cNvPicPr>
            <a:picLocks noChangeAspect="1"/>
          </p:cNvPicPr>
          <p:nvPr/>
        </p:nvPicPr>
        <p:blipFill>
          <a:blip r:embed="rId4">
            <a:extLst/>
          </a:blip>
          <a:stretch>
            <a:fillRect/>
          </a:stretch>
        </p:blipFill>
        <p:spPr>
          <a:xfrm>
            <a:off x="1252323" y="3054797"/>
            <a:ext cx="419449" cy="220389"/>
          </a:xfrm>
          <a:prstGeom prst="rect">
            <a:avLst/>
          </a:prstGeom>
          <a:ln w="12700">
            <a:miter lim="400000"/>
          </a:ln>
        </p:spPr>
      </p:pic>
      <p:pic>
        <p:nvPicPr>
          <p:cNvPr id="680" name="boldsymbol_W_h.pdf" descr="boldsymbol_W_h.pdf"/>
          <p:cNvPicPr>
            <a:picLocks noChangeAspect="1"/>
          </p:cNvPicPr>
          <p:nvPr/>
        </p:nvPicPr>
        <p:blipFill>
          <a:blip r:embed="rId4">
            <a:extLst/>
          </a:blip>
          <a:stretch>
            <a:fillRect/>
          </a:stretch>
        </p:blipFill>
        <p:spPr>
          <a:xfrm>
            <a:off x="2460586" y="3071712"/>
            <a:ext cx="419449" cy="220389"/>
          </a:xfrm>
          <a:prstGeom prst="rect">
            <a:avLst/>
          </a:prstGeom>
          <a:ln w="12700">
            <a:miter lim="400000"/>
          </a:ln>
        </p:spPr>
      </p:pic>
      <p:pic>
        <p:nvPicPr>
          <p:cNvPr id="681" name="boldsymbol_W_h.pdf" descr="boldsymbol_W_h.pdf"/>
          <p:cNvPicPr>
            <a:picLocks noChangeAspect="1"/>
          </p:cNvPicPr>
          <p:nvPr/>
        </p:nvPicPr>
        <p:blipFill>
          <a:blip r:embed="rId4">
            <a:extLst/>
          </a:blip>
          <a:stretch>
            <a:fillRect/>
          </a:stretch>
        </p:blipFill>
        <p:spPr>
          <a:xfrm>
            <a:off x="3839012" y="3088082"/>
            <a:ext cx="419450" cy="220389"/>
          </a:xfrm>
          <a:prstGeom prst="rect">
            <a:avLst/>
          </a:prstGeom>
          <a:ln w="12700">
            <a:miter lim="400000"/>
          </a:ln>
        </p:spPr>
      </p:pic>
      <p:sp>
        <p:nvSpPr>
          <p:cNvPr id="682" name="Line"/>
          <p:cNvSpPr/>
          <p:nvPr/>
        </p:nvSpPr>
        <p:spPr>
          <a:xfrm flipV="1">
            <a:off x="4979436" y="2377014"/>
            <a:ext cx="1" cy="528682"/>
          </a:xfrm>
          <a:prstGeom prst="line">
            <a:avLst/>
          </a:prstGeom>
          <a:ln w="25400">
            <a:solidFill>
              <a:schemeClr val="accent1"/>
            </a:solidFill>
            <a:tailEnd type="triangle"/>
          </a:ln>
        </p:spPr>
        <p:txBody>
          <a:bodyPr lIns="45718" tIns="45718" rIns="45718" bIns="45718"/>
          <a:lstStyle/>
          <a:p>
            <a:pPr/>
          </a:p>
        </p:txBody>
      </p:sp>
      <p:sp>
        <p:nvSpPr>
          <p:cNvPr id="683" name="Rectangle"/>
          <p:cNvSpPr/>
          <p:nvPr/>
        </p:nvSpPr>
        <p:spPr>
          <a:xfrm>
            <a:off x="462149" y="2209207"/>
            <a:ext cx="5071203" cy="3378653"/>
          </a:xfrm>
          <a:prstGeom prst="rect">
            <a:avLst/>
          </a:prstGeom>
          <a:ln w="25400">
            <a:solidFill>
              <a:srgbClr val="9437FF"/>
            </a:solidFill>
            <a:custDash>
              <a:ds d="200000" sp="200000"/>
            </a:custDash>
            <a:miter lim="400000"/>
          </a:ln>
        </p:spPr>
        <p:txBody>
          <a:bodyPr lIns="45718" tIns="45718" rIns="45718" bIns="45718" anchor="ctr"/>
          <a:lstStyle/>
          <a:p>
            <a:pPr/>
          </a:p>
        </p:txBody>
      </p:sp>
      <p:sp>
        <p:nvSpPr>
          <p:cNvPr id="684" name="encoder RNN"/>
          <p:cNvSpPr txBox="1"/>
          <p:nvPr/>
        </p:nvSpPr>
        <p:spPr>
          <a:xfrm>
            <a:off x="2448993" y="5890132"/>
            <a:ext cx="2178087" cy="35522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400">
              <a:spcBef>
                <a:spcPts val="700"/>
              </a:spcBef>
              <a:defRPr b="1" i="1">
                <a:solidFill>
                  <a:srgbClr val="9437FF"/>
                </a:solidFill>
                <a:latin typeface="Arial"/>
                <a:ea typeface="Arial"/>
                <a:cs typeface="Arial"/>
                <a:sym typeface="Arial"/>
              </a:defRPr>
            </a:lvl1pPr>
          </a:lstStyle>
          <a:p>
            <a:pPr/>
            <a:r>
              <a:t>encoder RNN</a:t>
            </a:r>
          </a:p>
        </p:txBody>
      </p:sp>
      <p:pic>
        <p:nvPicPr>
          <p:cNvPr id="685" name="Image" descr="Image"/>
          <p:cNvPicPr>
            <a:picLocks noChangeAspect="1"/>
          </p:cNvPicPr>
          <p:nvPr/>
        </p:nvPicPr>
        <p:blipFill>
          <a:blip r:embed="rId5">
            <a:extLst/>
          </a:blip>
          <a:stretch>
            <a:fillRect/>
          </a:stretch>
        </p:blipFill>
        <p:spPr>
          <a:xfrm>
            <a:off x="4440406" y="2370824"/>
            <a:ext cx="382488" cy="355803"/>
          </a:xfrm>
          <a:prstGeom prst="rect">
            <a:avLst/>
          </a:prstGeom>
          <a:ln w="12700">
            <a:miter lim="400000"/>
          </a:ln>
        </p:spPr>
      </p:pic>
      <p:pic>
        <p:nvPicPr>
          <p:cNvPr id="686" name="Image" descr="Image"/>
          <p:cNvPicPr>
            <a:picLocks noChangeAspect="1"/>
          </p:cNvPicPr>
          <p:nvPr/>
        </p:nvPicPr>
        <p:blipFill>
          <a:blip r:embed="rId6">
            <a:extLst/>
          </a:blip>
          <a:stretch>
            <a:fillRect/>
          </a:stretch>
        </p:blipFill>
        <p:spPr>
          <a:xfrm>
            <a:off x="2727149" y="2381003"/>
            <a:ext cx="710456" cy="355229"/>
          </a:xfrm>
          <a:prstGeom prst="rect">
            <a:avLst/>
          </a:prstGeom>
          <a:ln w="12700">
            <a:miter lim="400000"/>
          </a:ln>
        </p:spPr>
      </p:pic>
      <p:pic>
        <p:nvPicPr>
          <p:cNvPr id="687" name="Image" descr="Image"/>
          <p:cNvPicPr>
            <a:picLocks noChangeAspect="1"/>
          </p:cNvPicPr>
          <p:nvPr/>
        </p:nvPicPr>
        <p:blipFill>
          <a:blip r:embed="rId7">
            <a:extLst/>
          </a:blip>
          <a:stretch>
            <a:fillRect/>
          </a:stretch>
        </p:blipFill>
        <p:spPr>
          <a:xfrm>
            <a:off x="1432126" y="2396898"/>
            <a:ext cx="676086" cy="338043"/>
          </a:xfrm>
          <a:prstGeom prst="rect">
            <a:avLst/>
          </a:prstGeom>
          <a:ln w="12700">
            <a:miter lim="400000"/>
          </a:ln>
        </p:spPr>
      </p:pic>
      <p:sp>
        <p:nvSpPr>
          <p:cNvPr id="688" name="hN' encodes the info of input French sentence"/>
          <p:cNvSpPr txBox="1"/>
          <p:nvPr/>
        </p:nvSpPr>
        <p:spPr>
          <a:xfrm>
            <a:off x="561757" y="1313531"/>
            <a:ext cx="5250710" cy="528682"/>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914400">
              <a:spcBef>
                <a:spcPts val="700"/>
              </a:spcBef>
              <a:defRPr i="1">
                <a:solidFill>
                  <a:srgbClr val="000000"/>
                </a:solidFill>
                <a:latin typeface="Arial"/>
                <a:ea typeface="Arial"/>
                <a:cs typeface="Arial"/>
                <a:sym typeface="Arial"/>
              </a:defRPr>
            </a:pPr>
            <a:r>
              <a:t>hN' </a:t>
            </a:r>
            <a:r>
              <a:rPr b="1">
                <a:solidFill>
                  <a:srgbClr val="9437FF"/>
                </a:solidFill>
              </a:rPr>
              <a:t>encodes</a:t>
            </a:r>
            <a:r>
              <a:t> the info of input French sentence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654"/>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655"/>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683"/>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68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0" presetID="1" grpId="5" fill="hold">
                                  <p:stCondLst>
                                    <p:cond delay="0"/>
                                  </p:stCondLst>
                                  <p:iterate type="el" backwards="0">
                                    <p:tmAbs val="0"/>
                                  </p:iterate>
                                  <p:childTnLst>
                                    <p:set>
                                      <p:cBhvr>
                                        <p:cTn id="19" fill="hold"/>
                                        <p:tgtEl>
                                          <p:spTgt spid="6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88" grpId="5"/>
      <p:bldP build="whole" bldLvl="1" animBg="1" rev="0" advAuto="0" spid="684" grpId="4"/>
      <p:bldP build="whole" bldLvl="1" animBg="1" rev="0" advAuto="0" spid="655" grpId="2"/>
      <p:bldP build="whole" bldLvl="1" animBg="1" rev="0" advAuto="0" spid="683" grpId="3"/>
      <p:bldP build="whole" bldLvl="1" animBg="1" rev="0" advAuto="0" spid="654" grpId="1"/>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2" name="Decoder (Output network)"/>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Decoder (Output network)</a:t>
            </a:r>
          </a:p>
        </p:txBody>
      </p:sp>
      <p:sp>
        <p:nvSpPr>
          <p:cNvPr id="693"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b="1" sz="2000">
                <a:solidFill>
                  <a:srgbClr val="000000"/>
                </a:solidFill>
                <a:latin typeface="Arial"/>
                <a:ea typeface="Arial"/>
                <a:cs typeface="Arial"/>
                <a:sym typeface="Arial"/>
              </a:defRPr>
            </a:lvl1pPr>
          </a:lstStyle>
          <a:p>
            <a:pPr/>
            <a:fld id="{86CB4B4D-7CA3-9044-876B-883B54F8677D}" type="slidenum"/>
          </a:p>
        </p:txBody>
      </p:sp>
      <p:sp>
        <p:nvSpPr>
          <p:cNvPr id="694" name="Decoder selects the word to generate in the target sentence…"/>
          <p:cNvSpPr txBox="1"/>
          <p:nvPr/>
        </p:nvSpPr>
        <p:spPr>
          <a:xfrm>
            <a:off x="520005" y="1496793"/>
            <a:ext cx="4944462" cy="526025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899" indent="-342899" defTabSz="914400">
              <a:spcBef>
                <a:spcPts val="700"/>
              </a:spcBef>
              <a:buSzPct val="100000"/>
              <a:buFont typeface="Arial"/>
              <a:buChar char="•"/>
              <a:defRPr sz="2300">
                <a:solidFill>
                  <a:srgbClr val="000000"/>
                </a:solidFill>
                <a:latin typeface="Arial"/>
                <a:ea typeface="Arial"/>
                <a:cs typeface="Arial"/>
                <a:sym typeface="Arial"/>
              </a:defRPr>
            </a:pPr>
            <a:r>
              <a:t>Decoder selects the word to generate in the target sentence</a:t>
            </a:r>
          </a:p>
          <a:p>
            <a:pPr defTabSz="914400">
              <a:spcBef>
                <a:spcPts val="700"/>
              </a:spcBef>
              <a:defRPr sz="2300">
                <a:solidFill>
                  <a:srgbClr val="000000"/>
                </a:solidFill>
                <a:latin typeface="Arial"/>
                <a:ea typeface="Arial"/>
                <a:cs typeface="Arial"/>
                <a:sym typeface="Arial"/>
              </a:defRPr>
            </a:pPr>
          </a:p>
          <a:p>
            <a:pPr marL="230605" indent="-230605" defTabSz="914400">
              <a:spcBef>
                <a:spcPts val="700"/>
              </a:spcBef>
              <a:buSzPct val="100000"/>
              <a:buChar char="•"/>
              <a:defRPr sz="2300">
                <a:solidFill>
                  <a:srgbClr val="000000"/>
                </a:solidFill>
                <a:latin typeface="Arial"/>
                <a:ea typeface="Arial"/>
                <a:cs typeface="Arial"/>
                <a:sym typeface="Arial"/>
              </a:defRPr>
            </a:pPr>
            <a:r>
              <a:t> Decoder framework can be different from encoder framework</a:t>
            </a:r>
          </a:p>
          <a:p>
            <a:pPr marL="230605" indent="-230605" defTabSz="914400">
              <a:spcBef>
                <a:spcPts val="700"/>
              </a:spcBef>
              <a:buSzPct val="100000"/>
              <a:buChar char="•"/>
              <a:defRPr sz="2300">
                <a:solidFill>
                  <a:srgbClr val="000000"/>
                </a:solidFill>
                <a:latin typeface="Arial"/>
                <a:ea typeface="Arial"/>
                <a:cs typeface="Arial"/>
                <a:sym typeface="Arial"/>
              </a:defRPr>
            </a:pPr>
          </a:p>
          <a:p>
            <a:pPr marL="230605" indent="-230605" defTabSz="914400">
              <a:spcBef>
                <a:spcPts val="700"/>
              </a:spcBef>
              <a:buSzPct val="100000"/>
              <a:buChar char="•"/>
              <a:defRPr sz="2300">
                <a:solidFill>
                  <a:srgbClr val="000000"/>
                </a:solidFill>
                <a:latin typeface="Arial"/>
                <a:ea typeface="Arial"/>
                <a:cs typeface="Arial"/>
                <a:sym typeface="Arial"/>
              </a:defRPr>
            </a:pPr>
            <a:r>
              <a:t> Training: </a:t>
            </a:r>
          </a:p>
          <a:p>
            <a:pPr lvl="1" marL="611605" indent="-230605" defTabSz="914400">
              <a:spcBef>
                <a:spcPts val="700"/>
              </a:spcBef>
              <a:buSzPct val="100000"/>
              <a:buChar char="•"/>
              <a:defRPr sz="2300">
                <a:solidFill>
                  <a:srgbClr val="000000"/>
                </a:solidFill>
                <a:latin typeface="Arial"/>
                <a:ea typeface="Arial"/>
                <a:cs typeface="Arial"/>
                <a:sym typeface="Arial"/>
              </a:defRPr>
            </a:pPr>
            <a:r>
              <a:t> Train by objective on decoder</a:t>
            </a:r>
          </a:p>
          <a:p>
            <a:pPr lvl="1" marL="611605" indent="-230605" defTabSz="914400">
              <a:spcBef>
                <a:spcPts val="700"/>
              </a:spcBef>
              <a:buSzPct val="100000"/>
              <a:buChar char="•"/>
              <a:defRPr sz="2300">
                <a:solidFill>
                  <a:srgbClr val="000000"/>
                </a:solidFill>
                <a:latin typeface="Arial"/>
                <a:ea typeface="Arial"/>
                <a:cs typeface="Arial"/>
                <a:sym typeface="Arial"/>
              </a:defRPr>
            </a:pPr>
          </a:p>
          <a:p>
            <a:pPr marL="230605" indent="-230605" defTabSz="914400">
              <a:spcBef>
                <a:spcPts val="700"/>
              </a:spcBef>
              <a:buSzPct val="100000"/>
              <a:buChar char="•"/>
              <a:defRPr sz="2300">
                <a:solidFill>
                  <a:srgbClr val="000000"/>
                </a:solidFill>
                <a:latin typeface="Arial"/>
                <a:ea typeface="Arial"/>
                <a:cs typeface="Arial"/>
                <a:sym typeface="Arial"/>
              </a:defRPr>
            </a:pPr>
            <a:r>
              <a:t> Prediction:</a:t>
            </a:r>
          </a:p>
          <a:p>
            <a:pPr lvl="1" marL="611605" indent="-230605" defTabSz="914400">
              <a:spcBef>
                <a:spcPts val="700"/>
              </a:spcBef>
              <a:buSzPct val="100000"/>
              <a:buChar char="•"/>
              <a:defRPr sz="2300">
                <a:solidFill>
                  <a:srgbClr val="000000"/>
                </a:solidFill>
                <a:latin typeface="Arial"/>
                <a:ea typeface="Arial"/>
                <a:cs typeface="Arial"/>
                <a:sym typeface="Arial"/>
              </a:defRPr>
            </a:pPr>
            <a:r>
              <a:t> Predict the output sequence using the decoder</a:t>
            </a:r>
          </a:p>
        </p:txBody>
      </p:sp>
      <p:sp>
        <p:nvSpPr>
          <p:cNvPr id="695" name="&lt;START&gt;      man         is            born …."/>
          <p:cNvSpPr txBox="1"/>
          <p:nvPr>
            <p:ph type="body" sz="quarter" idx="4294967295"/>
          </p:nvPr>
        </p:nvSpPr>
        <p:spPr>
          <a:xfrm>
            <a:off x="5309056" y="4668890"/>
            <a:ext cx="5880921" cy="657449"/>
          </a:xfrm>
          <a:prstGeom prst="rect">
            <a:avLst/>
          </a:prstGeom>
        </p:spPr>
        <p:txBody>
          <a:bodyPr lIns="45719" tIns="45719" rIns="45719" bIns="45719"/>
          <a:lstStyle>
            <a:lvl1pPr marL="0" indent="0" defTabSz="914400">
              <a:spcBef>
                <a:spcPts val="700"/>
              </a:spcBef>
              <a:buSzTx/>
              <a:buFontTx/>
              <a:buNone/>
              <a:defRPr i="1" sz="2300">
                <a:latin typeface="Arial"/>
                <a:ea typeface="Arial"/>
                <a:cs typeface="Arial"/>
                <a:sym typeface="Arial"/>
              </a:defRPr>
            </a:lvl1pPr>
          </a:lstStyle>
          <a:p>
            <a:pPr/>
            <a:r>
              <a:t>   &lt;START&gt;      man         is            born ….</a:t>
            </a:r>
          </a:p>
        </p:txBody>
      </p:sp>
      <p:sp>
        <p:nvSpPr>
          <p:cNvPr id="696" name="Rounded Rectangle"/>
          <p:cNvSpPr/>
          <p:nvPr/>
        </p:nvSpPr>
        <p:spPr>
          <a:xfrm rot="16200000">
            <a:off x="6924608" y="3239483"/>
            <a:ext cx="1069039" cy="397935"/>
          </a:xfrm>
          <a:prstGeom prst="roundRect">
            <a:avLst>
              <a:gd name="adj" fmla="val 38844"/>
            </a:avLst>
          </a:prstGeom>
          <a:solidFill>
            <a:srgbClr val="FFFFFF"/>
          </a:solidFill>
          <a:ln w="25400">
            <a:solidFill>
              <a:srgbClr val="FF2600"/>
            </a:solidFill>
          </a:ln>
        </p:spPr>
        <p:txBody>
          <a:bodyPr lIns="45718" tIns="45718" rIns="45718" bIns="45718" anchor="ctr"/>
          <a:lstStyle/>
          <a:p>
            <a:pPr/>
          </a:p>
        </p:txBody>
      </p:sp>
      <p:sp>
        <p:nvSpPr>
          <p:cNvPr id="697" name="Oval"/>
          <p:cNvSpPr/>
          <p:nvPr/>
        </p:nvSpPr>
        <p:spPr>
          <a:xfrm>
            <a:off x="7359127" y="3673169"/>
            <a:ext cx="200001" cy="215592"/>
          </a:xfrm>
          <a:prstGeom prst="ellipse">
            <a:avLst/>
          </a:prstGeom>
          <a:solidFill>
            <a:srgbClr val="FF2600"/>
          </a:solidFill>
          <a:ln w="25400">
            <a:solidFill>
              <a:srgbClr val="000000"/>
            </a:solidFill>
          </a:ln>
        </p:spPr>
        <p:txBody>
          <a:bodyPr lIns="45718" tIns="45718" rIns="45718" bIns="45718" anchor="ctr"/>
          <a:lstStyle/>
          <a:p>
            <a:pPr/>
          </a:p>
        </p:txBody>
      </p:sp>
      <p:sp>
        <p:nvSpPr>
          <p:cNvPr id="698" name="Oval"/>
          <p:cNvSpPr/>
          <p:nvPr/>
        </p:nvSpPr>
        <p:spPr>
          <a:xfrm>
            <a:off x="7364093" y="3364206"/>
            <a:ext cx="200001" cy="215592"/>
          </a:xfrm>
          <a:prstGeom prst="ellipse">
            <a:avLst/>
          </a:prstGeom>
          <a:solidFill>
            <a:srgbClr val="FF2600"/>
          </a:solidFill>
          <a:ln w="25400">
            <a:solidFill>
              <a:srgbClr val="000000"/>
            </a:solidFill>
          </a:ln>
        </p:spPr>
        <p:txBody>
          <a:bodyPr lIns="45718" tIns="45718" rIns="45718" bIns="45718" anchor="ctr"/>
          <a:lstStyle/>
          <a:p>
            <a:pPr/>
          </a:p>
        </p:txBody>
      </p:sp>
      <p:sp>
        <p:nvSpPr>
          <p:cNvPr id="699" name="Oval"/>
          <p:cNvSpPr/>
          <p:nvPr/>
        </p:nvSpPr>
        <p:spPr>
          <a:xfrm>
            <a:off x="7367966" y="3040651"/>
            <a:ext cx="200001" cy="215592"/>
          </a:xfrm>
          <a:prstGeom prst="ellipse">
            <a:avLst/>
          </a:prstGeom>
          <a:solidFill>
            <a:srgbClr val="FF2600"/>
          </a:solidFill>
          <a:ln w="25400">
            <a:solidFill>
              <a:srgbClr val="000000"/>
            </a:solidFill>
          </a:ln>
        </p:spPr>
        <p:txBody>
          <a:bodyPr lIns="45718" tIns="45718" rIns="45718" bIns="45718" anchor="ctr"/>
          <a:lstStyle/>
          <a:p>
            <a:pPr/>
          </a:p>
        </p:txBody>
      </p:sp>
      <p:sp>
        <p:nvSpPr>
          <p:cNvPr id="700" name="Rounded Rectangle"/>
          <p:cNvSpPr/>
          <p:nvPr/>
        </p:nvSpPr>
        <p:spPr>
          <a:xfrm rot="16200000">
            <a:off x="5689174" y="3220583"/>
            <a:ext cx="1069039" cy="397934"/>
          </a:xfrm>
          <a:prstGeom prst="roundRect">
            <a:avLst>
              <a:gd name="adj" fmla="val 38844"/>
            </a:avLst>
          </a:prstGeom>
          <a:solidFill>
            <a:srgbClr val="FFFFFF"/>
          </a:solidFill>
          <a:ln w="25400">
            <a:solidFill>
              <a:srgbClr val="FF2600"/>
            </a:solidFill>
          </a:ln>
        </p:spPr>
        <p:txBody>
          <a:bodyPr lIns="45718" tIns="45718" rIns="45718" bIns="45718" anchor="ctr"/>
          <a:lstStyle/>
          <a:p>
            <a:pPr/>
          </a:p>
        </p:txBody>
      </p:sp>
      <p:sp>
        <p:nvSpPr>
          <p:cNvPr id="701" name="Oval"/>
          <p:cNvSpPr/>
          <p:nvPr/>
        </p:nvSpPr>
        <p:spPr>
          <a:xfrm>
            <a:off x="6123693" y="3654268"/>
            <a:ext cx="200001" cy="215593"/>
          </a:xfrm>
          <a:prstGeom prst="ellipse">
            <a:avLst/>
          </a:prstGeom>
          <a:solidFill>
            <a:srgbClr val="FF2600"/>
          </a:solidFill>
          <a:ln w="25400">
            <a:solidFill>
              <a:srgbClr val="000000"/>
            </a:solidFill>
          </a:ln>
        </p:spPr>
        <p:txBody>
          <a:bodyPr lIns="45718" tIns="45718" rIns="45718" bIns="45718" anchor="ctr"/>
          <a:lstStyle/>
          <a:p>
            <a:pPr/>
          </a:p>
        </p:txBody>
      </p:sp>
      <p:sp>
        <p:nvSpPr>
          <p:cNvPr id="702" name="Oval"/>
          <p:cNvSpPr/>
          <p:nvPr/>
        </p:nvSpPr>
        <p:spPr>
          <a:xfrm>
            <a:off x="6128659" y="3345305"/>
            <a:ext cx="200001" cy="215593"/>
          </a:xfrm>
          <a:prstGeom prst="ellipse">
            <a:avLst/>
          </a:prstGeom>
          <a:solidFill>
            <a:srgbClr val="FF2600"/>
          </a:solidFill>
          <a:ln w="25400">
            <a:solidFill>
              <a:srgbClr val="000000"/>
            </a:solidFill>
          </a:ln>
        </p:spPr>
        <p:txBody>
          <a:bodyPr lIns="45718" tIns="45718" rIns="45718" bIns="45718" anchor="ctr"/>
          <a:lstStyle/>
          <a:p>
            <a:pPr/>
          </a:p>
        </p:txBody>
      </p:sp>
      <p:sp>
        <p:nvSpPr>
          <p:cNvPr id="703" name="Oval"/>
          <p:cNvSpPr/>
          <p:nvPr/>
        </p:nvSpPr>
        <p:spPr>
          <a:xfrm>
            <a:off x="6132532" y="3021751"/>
            <a:ext cx="200001" cy="215592"/>
          </a:xfrm>
          <a:prstGeom prst="ellipse">
            <a:avLst/>
          </a:prstGeom>
          <a:solidFill>
            <a:srgbClr val="FF2600"/>
          </a:solidFill>
          <a:ln w="25400">
            <a:solidFill>
              <a:srgbClr val="000000"/>
            </a:solidFill>
          </a:ln>
        </p:spPr>
        <p:txBody>
          <a:bodyPr lIns="45718" tIns="45718" rIns="45718" bIns="45718" anchor="ctr"/>
          <a:lstStyle/>
          <a:p>
            <a:pPr/>
          </a:p>
        </p:txBody>
      </p:sp>
      <p:sp>
        <p:nvSpPr>
          <p:cNvPr id="704" name="Rounded Rectangle"/>
          <p:cNvSpPr/>
          <p:nvPr/>
        </p:nvSpPr>
        <p:spPr>
          <a:xfrm rot="16200000">
            <a:off x="8267903" y="3220583"/>
            <a:ext cx="1069040" cy="397934"/>
          </a:xfrm>
          <a:prstGeom prst="roundRect">
            <a:avLst>
              <a:gd name="adj" fmla="val 38844"/>
            </a:avLst>
          </a:prstGeom>
          <a:solidFill>
            <a:srgbClr val="FFFFFF"/>
          </a:solidFill>
          <a:ln w="25400">
            <a:solidFill>
              <a:srgbClr val="FF2600"/>
            </a:solidFill>
          </a:ln>
        </p:spPr>
        <p:txBody>
          <a:bodyPr lIns="45718" tIns="45718" rIns="45718" bIns="45718" anchor="ctr"/>
          <a:lstStyle/>
          <a:p>
            <a:pPr/>
          </a:p>
        </p:txBody>
      </p:sp>
      <p:sp>
        <p:nvSpPr>
          <p:cNvPr id="705" name="Oval"/>
          <p:cNvSpPr/>
          <p:nvPr/>
        </p:nvSpPr>
        <p:spPr>
          <a:xfrm>
            <a:off x="8702422" y="3654268"/>
            <a:ext cx="200001" cy="215593"/>
          </a:xfrm>
          <a:prstGeom prst="ellipse">
            <a:avLst/>
          </a:prstGeom>
          <a:solidFill>
            <a:srgbClr val="FF2600"/>
          </a:solidFill>
          <a:ln w="25400">
            <a:solidFill>
              <a:srgbClr val="000000"/>
            </a:solidFill>
          </a:ln>
        </p:spPr>
        <p:txBody>
          <a:bodyPr lIns="45718" tIns="45718" rIns="45718" bIns="45718" anchor="ctr"/>
          <a:lstStyle/>
          <a:p>
            <a:pPr/>
          </a:p>
        </p:txBody>
      </p:sp>
      <p:sp>
        <p:nvSpPr>
          <p:cNvPr id="706" name="Oval"/>
          <p:cNvSpPr/>
          <p:nvPr/>
        </p:nvSpPr>
        <p:spPr>
          <a:xfrm>
            <a:off x="8707388" y="3345305"/>
            <a:ext cx="200001" cy="215593"/>
          </a:xfrm>
          <a:prstGeom prst="ellipse">
            <a:avLst/>
          </a:prstGeom>
          <a:solidFill>
            <a:srgbClr val="FF2600"/>
          </a:solidFill>
          <a:ln w="25400">
            <a:solidFill>
              <a:srgbClr val="000000"/>
            </a:solidFill>
          </a:ln>
        </p:spPr>
        <p:txBody>
          <a:bodyPr lIns="45718" tIns="45718" rIns="45718" bIns="45718" anchor="ctr"/>
          <a:lstStyle/>
          <a:p>
            <a:pPr/>
          </a:p>
        </p:txBody>
      </p:sp>
      <p:sp>
        <p:nvSpPr>
          <p:cNvPr id="707" name="Oval"/>
          <p:cNvSpPr/>
          <p:nvPr/>
        </p:nvSpPr>
        <p:spPr>
          <a:xfrm>
            <a:off x="8711261" y="3021751"/>
            <a:ext cx="200001" cy="215592"/>
          </a:xfrm>
          <a:prstGeom prst="ellipse">
            <a:avLst/>
          </a:prstGeom>
          <a:solidFill>
            <a:srgbClr val="FF2600"/>
          </a:solidFill>
          <a:ln w="25400">
            <a:solidFill>
              <a:srgbClr val="000000"/>
            </a:solidFill>
          </a:ln>
        </p:spPr>
        <p:txBody>
          <a:bodyPr lIns="45718" tIns="45718" rIns="45718" bIns="45718" anchor="ctr"/>
          <a:lstStyle/>
          <a:p>
            <a:pPr/>
          </a:p>
        </p:txBody>
      </p:sp>
      <p:sp>
        <p:nvSpPr>
          <p:cNvPr id="708" name="Rounded Rectangle"/>
          <p:cNvSpPr/>
          <p:nvPr/>
        </p:nvSpPr>
        <p:spPr>
          <a:xfrm rot="16200000">
            <a:off x="9580405" y="3220583"/>
            <a:ext cx="1069040" cy="397934"/>
          </a:xfrm>
          <a:prstGeom prst="roundRect">
            <a:avLst>
              <a:gd name="adj" fmla="val 38844"/>
            </a:avLst>
          </a:prstGeom>
          <a:solidFill>
            <a:srgbClr val="FFFFFF"/>
          </a:solidFill>
          <a:ln w="25400">
            <a:solidFill>
              <a:srgbClr val="FF2600"/>
            </a:solidFill>
          </a:ln>
        </p:spPr>
        <p:txBody>
          <a:bodyPr lIns="45718" tIns="45718" rIns="45718" bIns="45718" anchor="ctr"/>
          <a:lstStyle/>
          <a:p>
            <a:pPr/>
          </a:p>
        </p:txBody>
      </p:sp>
      <p:sp>
        <p:nvSpPr>
          <p:cNvPr id="709" name="Oval"/>
          <p:cNvSpPr/>
          <p:nvPr/>
        </p:nvSpPr>
        <p:spPr>
          <a:xfrm>
            <a:off x="10014924" y="3654268"/>
            <a:ext cx="200001" cy="215593"/>
          </a:xfrm>
          <a:prstGeom prst="ellipse">
            <a:avLst/>
          </a:prstGeom>
          <a:solidFill>
            <a:srgbClr val="FF2600"/>
          </a:solidFill>
          <a:ln w="25400">
            <a:solidFill>
              <a:srgbClr val="000000"/>
            </a:solidFill>
          </a:ln>
        </p:spPr>
        <p:txBody>
          <a:bodyPr lIns="45718" tIns="45718" rIns="45718" bIns="45718" anchor="ctr"/>
          <a:lstStyle/>
          <a:p>
            <a:pPr/>
          </a:p>
        </p:txBody>
      </p:sp>
      <p:sp>
        <p:nvSpPr>
          <p:cNvPr id="710" name="Oval"/>
          <p:cNvSpPr/>
          <p:nvPr/>
        </p:nvSpPr>
        <p:spPr>
          <a:xfrm>
            <a:off x="10019890" y="3345305"/>
            <a:ext cx="200001" cy="215593"/>
          </a:xfrm>
          <a:prstGeom prst="ellipse">
            <a:avLst/>
          </a:prstGeom>
          <a:solidFill>
            <a:srgbClr val="FF2600"/>
          </a:solidFill>
          <a:ln w="25400">
            <a:solidFill>
              <a:srgbClr val="000000"/>
            </a:solidFill>
          </a:ln>
        </p:spPr>
        <p:txBody>
          <a:bodyPr lIns="45718" tIns="45718" rIns="45718" bIns="45718" anchor="ctr"/>
          <a:lstStyle/>
          <a:p>
            <a:pPr/>
          </a:p>
        </p:txBody>
      </p:sp>
      <p:sp>
        <p:nvSpPr>
          <p:cNvPr id="711" name="Oval"/>
          <p:cNvSpPr/>
          <p:nvPr/>
        </p:nvSpPr>
        <p:spPr>
          <a:xfrm>
            <a:off x="10023763" y="3021751"/>
            <a:ext cx="200001" cy="215592"/>
          </a:xfrm>
          <a:prstGeom prst="ellipse">
            <a:avLst/>
          </a:prstGeom>
          <a:solidFill>
            <a:srgbClr val="FF2600"/>
          </a:solidFill>
          <a:ln w="25400">
            <a:solidFill>
              <a:srgbClr val="000000"/>
            </a:solidFill>
          </a:ln>
        </p:spPr>
        <p:txBody>
          <a:bodyPr lIns="45718" tIns="45718" rIns="45718" bIns="45718" anchor="ctr"/>
          <a:lstStyle/>
          <a:p>
            <a:pPr/>
          </a:p>
        </p:txBody>
      </p:sp>
      <p:sp>
        <p:nvSpPr>
          <p:cNvPr id="712" name="Line"/>
          <p:cNvSpPr/>
          <p:nvPr/>
        </p:nvSpPr>
        <p:spPr>
          <a:xfrm>
            <a:off x="6406940" y="3429000"/>
            <a:ext cx="769974" cy="0"/>
          </a:xfrm>
          <a:prstGeom prst="line">
            <a:avLst/>
          </a:prstGeom>
          <a:ln w="25400">
            <a:solidFill>
              <a:schemeClr val="accent1"/>
            </a:solidFill>
            <a:tailEnd type="triangle"/>
          </a:ln>
        </p:spPr>
        <p:txBody>
          <a:bodyPr lIns="45718" tIns="45718" rIns="45718" bIns="45718"/>
          <a:lstStyle/>
          <a:p>
            <a:pPr/>
          </a:p>
        </p:txBody>
      </p:sp>
      <p:sp>
        <p:nvSpPr>
          <p:cNvPr id="713" name="Line"/>
          <p:cNvSpPr/>
          <p:nvPr/>
        </p:nvSpPr>
        <p:spPr>
          <a:xfrm>
            <a:off x="7698787" y="3438450"/>
            <a:ext cx="873907" cy="1"/>
          </a:xfrm>
          <a:prstGeom prst="line">
            <a:avLst/>
          </a:prstGeom>
          <a:ln w="25400">
            <a:solidFill>
              <a:schemeClr val="accent1"/>
            </a:solidFill>
            <a:tailEnd type="triangle"/>
          </a:ln>
        </p:spPr>
        <p:txBody>
          <a:bodyPr lIns="45718" tIns="45718" rIns="45718" bIns="45718"/>
          <a:lstStyle/>
          <a:p>
            <a:pPr/>
          </a:p>
        </p:txBody>
      </p:sp>
      <p:sp>
        <p:nvSpPr>
          <p:cNvPr id="714" name="Line"/>
          <p:cNvSpPr/>
          <p:nvPr/>
        </p:nvSpPr>
        <p:spPr>
          <a:xfrm>
            <a:off x="9032151" y="3419549"/>
            <a:ext cx="873907" cy="1"/>
          </a:xfrm>
          <a:prstGeom prst="line">
            <a:avLst/>
          </a:prstGeom>
          <a:ln w="25400">
            <a:solidFill>
              <a:schemeClr val="accent1"/>
            </a:solidFill>
            <a:tailEnd type="triangle"/>
          </a:ln>
        </p:spPr>
        <p:txBody>
          <a:bodyPr lIns="45718" tIns="45718" rIns="45718" bIns="45718"/>
          <a:lstStyle/>
          <a:p>
            <a:pPr/>
          </a:p>
        </p:txBody>
      </p:sp>
      <p:sp>
        <p:nvSpPr>
          <p:cNvPr id="715" name="Line"/>
          <p:cNvSpPr/>
          <p:nvPr/>
        </p:nvSpPr>
        <p:spPr>
          <a:xfrm flipV="1">
            <a:off x="6232532" y="4006501"/>
            <a:ext cx="1" cy="528682"/>
          </a:xfrm>
          <a:prstGeom prst="line">
            <a:avLst/>
          </a:prstGeom>
          <a:ln w="25400">
            <a:solidFill>
              <a:schemeClr val="accent1"/>
            </a:solidFill>
            <a:tailEnd type="triangle"/>
          </a:ln>
        </p:spPr>
        <p:txBody>
          <a:bodyPr lIns="45718" tIns="45718" rIns="45718" bIns="45718"/>
          <a:lstStyle/>
          <a:p>
            <a:pPr/>
          </a:p>
        </p:txBody>
      </p:sp>
      <p:sp>
        <p:nvSpPr>
          <p:cNvPr id="716" name="Line"/>
          <p:cNvSpPr/>
          <p:nvPr/>
        </p:nvSpPr>
        <p:spPr>
          <a:xfrm flipV="1">
            <a:off x="7464092" y="3993801"/>
            <a:ext cx="1" cy="528682"/>
          </a:xfrm>
          <a:prstGeom prst="line">
            <a:avLst/>
          </a:prstGeom>
          <a:ln w="25400">
            <a:solidFill>
              <a:schemeClr val="accent1"/>
            </a:solidFill>
            <a:tailEnd type="triangle"/>
          </a:ln>
        </p:spPr>
        <p:txBody>
          <a:bodyPr lIns="45718" tIns="45718" rIns="45718" bIns="45718"/>
          <a:lstStyle/>
          <a:p>
            <a:pPr/>
          </a:p>
        </p:txBody>
      </p:sp>
      <p:sp>
        <p:nvSpPr>
          <p:cNvPr id="717" name="Line"/>
          <p:cNvSpPr/>
          <p:nvPr/>
        </p:nvSpPr>
        <p:spPr>
          <a:xfrm flipV="1">
            <a:off x="8802422" y="3981101"/>
            <a:ext cx="1" cy="528682"/>
          </a:xfrm>
          <a:prstGeom prst="line">
            <a:avLst/>
          </a:prstGeom>
          <a:ln w="25400">
            <a:solidFill>
              <a:schemeClr val="accent1"/>
            </a:solidFill>
            <a:tailEnd type="triangle"/>
          </a:ln>
        </p:spPr>
        <p:txBody>
          <a:bodyPr lIns="45718" tIns="45718" rIns="45718" bIns="45718"/>
          <a:lstStyle/>
          <a:p>
            <a:pPr/>
          </a:p>
        </p:txBody>
      </p:sp>
      <p:sp>
        <p:nvSpPr>
          <p:cNvPr id="718" name="Line"/>
          <p:cNvSpPr/>
          <p:nvPr/>
        </p:nvSpPr>
        <p:spPr>
          <a:xfrm flipV="1">
            <a:off x="10119890" y="3947631"/>
            <a:ext cx="1" cy="528682"/>
          </a:xfrm>
          <a:prstGeom prst="line">
            <a:avLst/>
          </a:prstGeom>
          <a:ln w="25400">
            <a:solidFill>
              <a:schemeClr val="accent1"/>
            </a:solidFill>
            <a:tailEnd type="triangle"/>
          </a:ln>
        </p:spPr>
        <p:txBody>
          <a:bodyPr lIns="45718" tIns="45718" rIns="45718" bIns="45718"/>
          <a:lstStyle/>
          <a:p>
            <a:pPr/>
          </a:p>
        </p:txBody>
      </p:sp>
      <p:sp>
        <p:nvSpPr>
          <p:cNvPr id="719" name="Line"/>
          <p:cNvSpPr/>
          <p:nvPr/>
        </p:nvSpPr>
        <p:spPr>
          <a:xfrm flipV="1">
            <a:off x="7459127" y="2017355"/>
            <a:ext cx="1" cy="888341"/>
          </a:xfrm>
          <a:prstGeom prst="line">
            <a:avLst/>
          </a:prstGeom>
          <a:ln w="25400">
            <a:solidFill>
              <a:schemeClr val="accent1"/>
            </a:solidFill>
            <a:tailEnd type="triangle"/>
          </a:ln>
        </p:spPr>
        <p:txBody>
          <a:bodyPr lIns="45718" tIns="45718" rIns="45718" bIns="45718"/>
          <a:lstStyle/>
          <a:p>
            <a:pPr/>
          </a:p>
        </p:txBody>
      </p:sp>
      <p:sp>
        <p:nvSpPr>
          <p:cNvPr id="720" name="Line"/>
          <p:cNvSpPr/>
          <p:nvPr/>
        </p:nvSpPr>
        <p:spPr>
          <a:xfrm flipV="1">
            <a:off x="8811260" y="2065053"/>
            <a:ext cx="1" cy="792945"/>
          </a:xfrm>
          <a:prstGeom prst="line">
            <a:avLst/>
          </a:prstGeom>
          <a:ln w="25400">
            <a:solidFill>
              <a:schemeClr val="accent1"/>
            </a:solidFill>
            <a:tailEnd type="triangle"/>
          </a:ln>
        </p:spPr>
        <p:txBody>
          <a:bodyPr lIns="45718" tIns="45718" rIns="45718" bIns="45718"/>
          <a:lstStyle/>
          <a:p>
            <a:pPr/>
          </a:p>
        </p:txBody>
      </p:sp>
      <p:sp>
        <p:nvSpPr>
          <p:cNvPr id="721" name="Line"/>
          <p:cNvSpPr/>
          <p:nvPr/>
        </p:nvSpPr>
        <p:spPr>
          <a:xfrm flipV="1">
            <a:off x="10119891" y="2065053"/>
            <a:ext cx="1" cy="792945"/>
          </a:xfrm>
          <a:prstGeom prst="line">
            <a:avLst/>
          </a:prstGeom>
          <a:ln w="25400">
            <a:solidFill>
              <a:schemeClr val="accent1"/>
            </a:solidFill>
            <a:tailEnd type="triangle"/>
          </a:ln>
        </p:spPr>
        <p:txBody>
          <a:bodyPr lIns="45718" tIns="45718" rIns="45718" bIns="45718"/>
          <a:lstStyle/>
          <a:p>
            <a:pPr/>
          </a:p>
        </p:txBody>
      </p:sp>
      <p:sp>
        <p:nvSpPr>
          <p:cNvPr id="722" name="Line"/>
          <p:cNvSpPr/>
          <p:nvPr/>
        </p:nvSpPr>
        <p:spPr>
          <a:xfrm flipV="1">
            <a:off x="6266538" y="1969657"/>
            <a:ext cx="1" cy="888341"/>
          </a:xfrm>
          <a:prstGeom prst="line">
            <a:avLst/>
          </a:prstGeom>
          <a:ln w="25400">
            <a:solidFill>
              <a:schemeClr val="accent1"/>
            </a:solidFill>
            <a:tailEnd type="triangle"/>
          </a:ln>
        </p:spPr>
        <p:txBody>
          <a:bodyPr lIns="45718" tIns="45718" rIns="45718" bIns="45718"/>
          <a:lstStyle/>
          <a:p>
            <a:pPr/>
          </a:p>
        </p:txBody>
      </p:sp>
      <p:sp>
        <p:nvSpPr>
          <p:cNvPr id="723" name="man         is             born         free"/>
          <p:cNvSpPr txBox="1"/>
          <p:nvPr/>
        </p:nvSpPr>
        <p:spPr>
          <a:xfrm>
            <a:off x="6000346" y="1557319"/>
            <a:ext cx="4788467" cy="528682"/>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400">
              <a:spcBef>
                <a:spcPts val="700"/>
              </a:spcBef>
              <a:defRPr i="1" sz="2300">
                <a:solidFill>
                  <a:srgbClr val="000000"/>
                </a:solidFill>
                <a:latin typeface="Arial"/>
                <a:ea typeface="Arial"/>
                <a:cs typeface="Arial"/>
                <a:sym typeface="Arial"/>
              </a:defRPr>
            </a:lvl1pPr>
          </a:lstStyle>
          <a:p>
            <a:pPr/>
            <a:r>
              <a:t>man         is             born         free</a:t>
            </a:r>
          </a:p>
        </p:txBody>
      </p:sp>
      <p:sp>
        <p:nvSpPr>
          <p:cNvPr id="724" name="Rectangle"/>
          <p:cNvSpPr/>
          <p:nvPr/>
        </p:nvSpPr>
        <p:spPr>
          <a:xfrm>
            <a:off x="5815515" y="2218657"/>
            <a:ext cx="5071203" cy="3359752"/>
          </a:xfrm>
          <a:prstGeom prst="rect">
            <a:avLst/>
          </a:prstGeom>
          <a:ln w="25400">
            <a:solidFill>
              <a:srgbClr val="FF2600"/>
            </a:solidFill>
            <a:custDash>
              <a:ds d="200000" sp="200000"/>
            </a:custDash>
            <a:miter lim="400000"/>
          </a:ln>
        </p:spPr>
        <p:txBody>
          <a:bodyPr lIns="45718" tIns="45718" rIns="45718" bIns="45718" anchor="ctr"/>
          <a:lstStyle/>
          <a:p>
            <a:pPr>
              <a:defRPr>
                <a:solidFill>
                  <a:srgbClr val="0433FF"/>
                </a:solidFill>
              </a:defRPr>
            </a:pPr>
          </a:p>
        </p:txBody>
      </p:sp>
      <p:sp>
        <p:nvSpPr>
          <p:cNvPr id="725" name="decoder RNN"/>
          <p:cNvSpPr txBox="1"/>
          <p:nvPr/>
        </p:nvSpPr>
        <p:spPr>
          <a:xfrm>
            <a:off x="7846616" y="5887165"/>
            <a:ext cx="1699066" cy="35522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400">
              <a:spcBef>
                <a:spcPts val="700"/>
              </a:spcBef>
              <a:defRPr b="1" i="1">
                <a:solidFill>
                  <a:srgbClr val="FF2600"/>
                </a:solidFill>
                <a:latin typeface="Arial"/>
                <a:ea typeface="Arial"/>
                <a:cs typeface="Arial"/>
                <a:sym typeface="Arial"/>
              </a:defRPr>
            </a:lvl1pPr>
          </a:lstStyle>
          <a:p>
            <a:pPr/>
            <a:r>
              <a:t>decoder RNN</a:t>
            </a:r>
          </a:p>
        </p:txBody>
      </p:sp>
      <p:pic>
        <p:nvPicPr>
          <p:cNvPr id="726" name="boldsymbol_h_1.pdf" descr="boldsymbol_h_1.pdf"/>
          <p:cNvPicPr>
            <a:picLocks noChangeAspect="1"/>
          </p:cNvPicPr>
          <p:nvPr/>
        </p:nvPicPr>
        <p:blipFill>
          <a:blip r:embed="rId3">
            <a:extLst/>
          </a:blip>
          <a:stretch>
            <a:fillRect/>
          </a:stretch>
        </p:blipFill>
        <p:spPr>
          <a:xfrm>
            <a:off x="6368220" y="2543539"/>
            <a:ext cx="241051" cy="220389"/>
          </a:xfrm>
          <a:prstGeom prst="rect">
            <a:avLst/>
          </a:prstGeom>
          <a:ln w="12700">
            <a:miter lim="400000"/>
          </a:ln>
        </p:spPr>
      </p:pic>
      <p:pic>
        <p:nvPicPr>
          <p:cNvPr id="727" name="boldsymbol_h_2.pdf" descr="boldsymbol_h_2.pdf"/>
          <p:cNvPicPr>
            <a:picLocks noChangeAspect="1"/>
          </p:cNvPicPr>
          <p:nvPr/>
        </p:nvPicPr>
        <p:blipFill>
          <a:blip r:embed="rId4">
            <a:extLst/>
          </a:blip>
          <a:stretch>
            <a:fillRect/>
          </a:stretch>
        </p:blipFill>
        <p:spPr>
          <a:xfrm>
            <a:off x="7708935" y="2542916"/>
            <a:ext cx="249341" cy="221636"/>
          </a:xfrm>
          <a:prstGeom prst="rect">
            <a:avLst/>
          </a:prstGeom>
          <a:ln w="12700">
            <a:miter lim="400000"/>
          </a:ln>
        </p:spPr>
      </p:pic>
      <p:pic>
        <p:nvPicPr>
          <p:cNvPr id="728" name="boldsymbol_h_3.pdf" descr="boldsymbol_h_3.pdf"/>
          <p:cNvPicPr>
            <a:picLocks noChangeAspect="1"/>
          </p:cNvPicPr>
          <p:nvPr/>
        </p:nvPicPr>
        <p:blipFill>
          <a:blip r:embed="rId5">
            <a:extLst/>
          </a:blip>
          <a:stretch>
            <a:fillRect/>
          </a:stretch>
        </p:blipFill>
        <p:spPr>
          <a:xfrm>
            <a:off x="9020334" y="2529152"/>
            <a:ext cx="252458" cy="224406"/>
          </a:xfrm>
          <a:prstGeom prst="rect">
            <a:avLst/>
          </a:prstGeom>
          <a:ln w="12700">
            <a:miter lim="400000"/>
          </a:ln>
        </p:spPr>
      </p:pic>
      <p:pic>
        <p:nvPicPr>
          <p:cNvPr id="729" name="boldsymbol_h_4.pdf" descr="boldsymbol_h_4.pdf"/>
          <p:cNvPicPr>
            <a:picLocks noChangeAspect="1"/>
          </p:cNvPicPr>
          <p:nvPr/>
        </p:nvPicPr>
        <p:blipFill>
          <a:blip r:embed="rId6">
            <a:extLst/>
          </a:blip>
          <a:stretch>
            <a:fillRect/>
          </a:stretch>
        </p:blipFill>
        <p:spPr>
          <a:xfrm>
            <a:off x="10482643" y="2512368"/>
            <a:ext cx="298284" cy="257975"/>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724"/>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7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25" grpId="2"/>
      <p:bldP build="whole" bldLvl="1" animBg="1" rev="0" advAuto="0" spid="724" grpId="1"/>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3" name="Decoding (Prediction)"/>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Decoding (Prediction)</a:t>
            </a:r>
          </a:p>
        </p:txBody>
      </p:sp>
      <p:sp>
        <p:nvSpPr>
          <p:cNvPr id="734"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b="1" sz="2000">
                <a:solidFill>
                  <a:srgbClr val="000000"/>
                </a:solidFill>
                <a:latin typeface="Arial"/>
                <a:ea typeface="Arial"/>
                <a:cs typeface="Arial"/>
                <a:sym typeface="Arial"/>
              </a:defRPr>
            </a:lvl1pPr>
          </a:lstStyle>
          <a:p>
            <a:pPr/>
            <a:fld id="{86CB4B4D-7CA3-9044-876B-883B54F8677D}" type="slidenum"/>
          </a:p>
        </p:txBody>
      </p:sp>
      <p:sp>
        <p:nvSpPr>
          <p:cNvPr id="735" name="Greedy decoding…"/>
          <p:cNvSpPr txBox="1"/>
          <p:nvPr/>
        </p:nvSpPr>
        <p:spPr>
          <a:xfrm>
            <a:off x="520005" y="1496793"/>
            <a:ext cx="4404865" cy="526025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30605" indent="-230605" defTabSz="914400">
              <a:spcBef>
                <a:spcPts val="700"/>
              </a:spcBef>
              <a:buSzPct val="100000"/>
              <a:buChar char="•"/>
              <a:defRPr sz="2300">
                <a:solidFill>
                  <a:srgbClr val="000000"/>
                </a:solidFill>
                <a:latin typeface="Arial"/>
                <a:ea typeface="Arial"/>
                <a:cs typeface="Arial"/>
                <a:sym typeface="Arial"/>
              </a:defRPr>
            </a:pPr>
            <a:r>
              <a:t>Greedy decoding</a:t>
            </a:r>
          </a:p>
          <a:p>
            <a:pPr defTabSz="914400">
              <a:spcBef>
                <a:spcPts val="700"/>
              </a:spcBef>
              <a:defRPr sz="2300">
                <a:solidFill>
                  <a:srgbClr val="000000"/>
                </a:solidFill>
                <a:latin typeface="Arial"/>
                <a:ea typeface="Arial"/>
                <a:cs typeface="Arial"/>
                <a:sym typeface="Arial"/>
              </a:defRPr>
            </a:pPr>
          </a:p>
          <a:p>
            <a:pPr defTabSz="914400">
              <a:spcBef>
                <a:spcPts val="700"/>
              </a:spcBef>
              <a:defRPr sz="2300">
                <a:solidFill>
                  <a:srgbClr val="000000"/>
                </a:solidFill>
                <a:latin typeface="Arial"/>
                <a:ea typeface="Arial"/>
                <a:cs typeface="Arial"/>
                <a:sym typeface="Arial"/>
              </a:defRPr>
            </a:pPr>
          </a:p>
          <a:p>
            <a:pPr marL="230605" indent="-230605" defTabSz="914400">
              <a:spcBef>
                <a:spcPts val="700"/>
              </a:spcBef>
              <a:buSzPct val="100000"/>
              <a:buChar char="•"/>
              <a:defRPr sz="2300">
                <a:solidFill>
                  <a:srgbClr val="000000"/>
                </a:solidFill>
                <a:latin typeface="Arial"/>
                <a:ea typeface="Arial"/>
                <a:cs typeface="Arial"/>
                <a:sym typeface="Arial"/>
              </a:defRPr>
            </a:pPr>
            <a:r>
              <a:t>Disadvantage of greedy decoding: cannot undo decisions</a:t>
            </a:r>
          </a:p>
          <a:p>
            <a:pPr marL="230605" indent="-230605" defTabSz="914400">
              <a:spcBef>
                <a:spcPts val="700"/>
              </a:spcBef>
              <a:buSzPct val="100000"/>
              <a:buChar char="•"/>
              <a:defRPr sz="2300">
                <a:solidFill>
                  <a:srgbClr val="000000"/>
                </a:solidFill>
                <a:latin typeface="Arial"/>
                <a:ea typeface="Arial"/>
                <a:cs typeface="Arial"/>
                <a:sym typeface="Arial"/>
              </a:defRPr>
            </a:pPr>
          </a:p>
          <a:p>
            <a:pPr marL="230605" indent="-230605" defTabSz="914400">
              <a:spcBef>
                <a:spcPts val="700"/>
              </a:spcBef>
              <a:buSzPct val="100000"/>
              <a:buChar char="•"/>
              <a:defRPr sz="2300">
                <a:solidFill>
                  <a:srgbClr val="000000"/>
                </a:solidFill>
                <a:latin typeface="Arial"/>
                <a:ea typeface="Arial"/>
                <a:cs typeface="Arial"/>
                <a:sym typeface="Arial"/>
              </a:defRPr>
            </a:pPr>
            <a:r>
              <a:t>Exhaustive search? exponential search space</a:t>
            </a:r>
          </a:p>
        </p:txBody>
      </p:sp>
      <p:pic>
        <p:nvPicPr>
          <p:cNvPr id="736" name="max_y_i_P(y_i|y_.pdf" descr="max_y_i_P(y_i|y_.pdf"/>
          <p:cNvPicPr>
            <a:picLocks noChangeAspect="1"/>
          </p:cNvPicPr>
          <p:nvPr/>
        </p:nvPicPr>
        <p:blipFill>
          <a:blip r:embed="rId3">
            <a:extLst/>
          </a:blip>
          <a:stretch>
            <a:fillRect/>
          </a:stretch>
        </p:blipFill>
        <p:spPr>
          <a:xfrm>
            <a:off x="1314677" y="2102947"/>
            <a:ext cx="3161116" cy="291561"/>
          </a:xfrm>
          <a:prstGeom prst="rect">
            <a:avLst/>
          </a:prstGeom>
          <a:ln w="12700">
            <a:miter lim="400000"/>
          </a:ln>
        </p:spPr>
      </p:pic>
      <p:sp>
        <p:nvSpPr>
          <p:cNvPr id="737" name="&lt;START&gt;      man         is            born …."/>
          <p:cNvSpPr txBox="1"/>
          <p:nvPr>
            <p:ph type="body" sz="quarter" idx="4294967295"/>
          </p:nvPr>
        </p:nvSpPr>
        <p:spPr>
          <a:xfrm>
            <a:off x="5309056" y="4668890"/>
            <a:ext cx="5880921" cy="657449"/>
          </a:xfrm>
          <a:prstGeom prst="rect">
            <a:avLst/>
          </a:prstGeom>
        </p:spPr>
        <p:txBody>
          <a:bodyPr lIns="45719" tIns="45719" rIns="45719" bIns="45719"/>
          <a:lstStyle>
            <a:lvl1pPr marL="0" indent="0" defTabSz="914400">
              <a:spcBef>
                <a:spcPts val="700"/>
              </a:spcBef>
              <a:buSzTx/>
              <a:buFontTx/>
              <a:buNone/>
              <a:defRPr i="1" sz="2300">
                <a:latin typeface="Arial"/>
                <a:ea typeface="Arial"/>
                <a:cs typeface="Arial"/>
                <a:sym typeface="Arial"/>
              </a:defRPr>
            </a:lvl1pPr>
          </a:lstStyle>
          <a:p>
            <a:pPr/>
            <a:r>
              <a:t>   &lt;START&gt;      man         is            born ….</a:t>
            </a:r>
          </a:p>
        </p:txBody>
      </p:sp>
      <p:sp>
        <p:nvSpPr>
          <p:cNvPr id="738" name="Rounded Rectangle"/>
          <p:cNvSpPr/>
          <p:nvPr/>
        </p:nvSpPr>
        <p:spPr>
          <a:xfrm rot="16200000">
            <a:off x="6924608" y="3239483"/>
            <a:ext cx="1069039" cy="397935"/>
          </a:xfrm>
          <a:prstGeom prst="roundRect">
            <a:avLst>
              <a:gd name="adj" fmla="val 38844"/>
            </a:avLst>
          </a:prstGeom>
          <a:solidFill>
            <a:srgbClr val="FFFFFF"/>
          </a:solidFill>
          <a:ln w="25400">
            <a:solidFill>
              <a:srgbClr val="FF2600"/>
            </a:solidFill>
          </a:ln>
        </p:spPr>
        <p:txBody>
          <a:bodyPr lIns="45718" tIns="45718" rIns="45718" bIns="45718" anchor="ctr"/>
          <a:lstStyle/>
          <a:p>
            <a:pPr/>
          </a:p>
        </p:txBody>
      </p:sp>
      <p:sp>
        <p:nvSpPr>
          <p:cNvPr id="739" name="Oval"/>
          <p:cNvSpPr/>
          <p:nvPr/>
        </p:nvSpPr>
        <p:spPr>
          <a:xfrm>
            <a:off x="7359127" y="3673169"/>
            <a:ext cx="200001" cy="215592"/>
          </a:xfrm>
          <a:prstGeom prst="ellipse">
            <a:avLst/>
          </a:prstGeom>
          <a:solidFill>
            <a:srgbClr val="FF2600"/>
          </a:solidFill>
          <a:ln w="25400">
            <a:solidFill>
              <a:srgbClr val="000000"/>
            </a:solidFill>
          </a:ln>
        </p:spPr>
        <p:txBody>
          <a:bodyPr lIns="45718" tIns="45718" rIns="45718" bIns="45718" anchor="ctr"/>
          <a:lstStyle/>
          <a:p>
            <a:pPr/>
          </a:p>
        </p:txBody>
      </p:sp>
      <p:sp>
        <p:nvSpPr>
          <p:cNvPr id="740" name="Oval"/>
          <p:cNvSpPr/>
          <p:nvPr/>
        </p:nvSpPr>
        <p:spPr>
          <a:xfrm>
            <a:off x="7364093" y="3364206"/>
            <a:ext cx="200001" cy="215592"/>
          </a:xfrm>
          <a:prstGeom prst="ellipse">
            <a:avLst/>
          </a:prstGeom>
          <a:solidFill>
            <a:srgbClr val="FF2600"/>
          </a:solidFill>
          <a:ln w="25400">
            <a:solidFill>
              <a:srgbClr val="000000"/>
            </a:solidFill>
          </a:ln>
        </p:spPr>
        <p:txBody>
          <a:bodyPr lIns="45718" tIns="45718" rIns="45718" bIns="45718" anchor="ctr"/>
          <a:lstStyle/>
          <a:p>
            <a:pPr/>
          </a:p>
        </p:txBody>
      </p:sp>
      <p:sp>
        <p:nvSpPr>
          <p:cNvPr id="741" name="Oval"/>
          <p:cNvSpPr/>
          <p:nvPr/>
        </p:nvSpPr>
        <p:spPr>
          <a:xfrm>
            <a:off x="7367966" y="3040651"/>
            <a:ext cx="200001" cy="215592"/>
          </a:xfrm>
          <a:prstGeom prst="ellipse">
            <a:avLst/>
          </a:prstGeom>
          <a:solidFill>
            <a:srgbClr val="FF2600"/>
          </a:solidFill>
          <a:ln w="25400">
            <a:solidFill>
              <a:srgbClr val="000000"/>
            </a:solidFill>
          </a:ln>
        </p:spPr>
        <p:txBody>
          <a:bodyPr lIns="45718" tIns="45718" rIns="45718" bIns="45718" anchor="ctr"/>
          <a:lstStyle/>
          <a:p>
            <a:pPr/>
          </a:p>
        </p:txBody>
      </p:sp>
      <p:sp>
        <p:nvSpPr>
          <p:cNvPr id="742" name="Rounded Rectangle"/>
          <p:cNvSpPr/>
          <p:nvPr/>
        </p:nvSpPr>
        <p:spPr>
          <a:xfrm rot="16200000">
            <a:off x="5689174" y="3220583"/>
            <a:ext cx="1069039" cy="397934"/>
          </a:xfrm>
          <a:prstGeom prst="roundRect">
            <a:avLst>
              <a:gd name="adj" fmla="val 38844"/>
            </a:avLst>
          </a:prstGeom>
          <a:solidFill>
            <a:srgbClr val="FFFFFF"/>
          </a:solidFill>
          <a:ln w="25400">
            <a:solidFill>
              <a:srgbClr val="FF2600"/>
            </a:solidFill>
          </a:ln>
        </p:spPr>
        <p:txBody>
          <a:bodyPr lIns="45718" tIns="45718" rIns="45718" bIns="45718" anchor="ctr"/>
          <a:lstStyle/>
          <a:p>
            <a:pPr/>
          </a:p>
        </p:txBody>
      </p:sp>
      <p:sp>
        <p:nvSpPr>
          <p:cNvPr id="743" name="Oval"/>
          <p:cNvSpPr/>
          <p:nvPr/>
        </p:nvSpPr>
        <p:spPr>
          <a:xfrm>
            <a:off x="6123693" y="3654268"/>
            <a:ext cx="200001" cy="215593"/>
          </a:xfrm>
          <a:prstGeom prst="ellipse">
            <a:avLst/>
          </a:prstGeom>
          <a:solidFill>
            <a:srgbClr val="FF2600"/>
          </a:solidFill>
          <a:ln w="25400">
            <a:solidFill>
              <a:srgbClr val="000000"/>
            </a:solidFill>
          </a:ln>
        </p:spPr>
        <p:txBody>
          <a:bodyPr lIns="45718" tIns="45718" rIns="45718" bIns="45718" anchor="ctr"/>
          <a:lstStyle/>
          <a:p>
            <a:pPr/>
          </a:p>
        </p:txBody>
      </p:sp>
      <p:sp>
        <p:nvSpPr>
          <p:cNvPr id="744" name="Oval"/>
          <p:cNvSpPr/>
          <p:nvPr/>
        </p:nvSpPr>
        <p:spPr>
          <a:xfrm>
            <a:off x="6128659" y="3345305"/>
            <a:ext cx="200001" cy="215593"/>
          </a:xfrm>
          <a:prstGeom prst="ellipse">
            <a:avLst/>
          </a:prstGeom>
          <a:solidFill>
            <a:srgbClr val="FF2600"/>
          </a:solidFill>
          <a:ln w="25400">
            <a:solidFill>
              <a:srgbClr val="000000"/>
            </a:solidFill>
          </a:ln>
        </p:spPr>
        <p:txBody>
          <a:bodyPr lIns="45718" tIns="45718" rIns="45718" bIns="45718" anchor="ctr"/>
          <a:lstStyle/>
          <a:p>
            <a:pPr/>
          </a:p>
        </p:txBody>
      </p:sp>
      <p:sp>
        <p:nvSpPr>
          <p:cNvPr id="745" name="Oval"/>
          <p:cNvSpPr/>
          <p:nvPr/>
        </p:nvSpPr>
        <p:spPr>
          <a:xfrm>
            <a:off x="6132532" y="3021751"/>
            <a:ext cx="200001" cy="215592"/>
          </a:xfrm>
          <a:prstGeom prst="ellipse">
            <a:avLst/>
          </a:prstGeom>
          <a:solidFill>
            <a:srgbClr val="FF2600"/>
          </a:solidFill>
          <a:ln w="25400">
            <a:solidFill>
              <a:srgbClr val="000000"/>
            </a:solidFill>
          </a:ln>
        </p:spPr>
        <p:txBody>
          <a:bodyPr lIns="45718" tIns="45718" rIns="45718" bIns="45718" anchor="ctr"/>
          <a:lstStyle/>
          <a:p>
            <a:pPr/>
          </a:p>
        </p:txBody>
      </p:sp>
      <p:sp>
        <p:nvSpPr>
          <p:cNvPr id="746" name="Rounded Rectangle"/>
          <p:cNvSpPr/>
          <p:nvPr/>
        </p:nvSpPr>
        <p:spPr>
          <a:xfrm rot="16200000">
            <a:off x="8267903" y="3220583"/>
            <a:ext cx="1069040" cy="397934"/>
          </a:xfrm>
          <a:prstGeom prst="roundRect">
            <a:avLst>
              <a:gd name="adj" fmla="val 38844"/>
            </a:avLst>
          </a:prstGeom>
          <a:solidFill>
            <a:srgbClr val="FFFFFF"/>
          </a:solidFill>
          <a:ln w="25400">
            <a:solidFill>
              <a:srgbClr val="FF2600"/>
            </a:solidFill>
          </a:ln>
        </p:spPr>
        <p:txBody>
          <a:bodyPr lIns="45718" tIns="45718" rIns="45718" bIns="45718" anchor="ctr"/>
          <a:lstStyle/>
          <a:p>
            <a:pPr/>
          </a:p>
        </p:txBody>
      </p:sp>
      <p:sp>
        <p:nvSpPr>
          <p:cNvPr id="747" name="Oval"/>
          <p:cNvSpPr/>
          <p:nvPr/>
        </p:nvSpPr>
        <p:spPr>
          <a:xfrm>
            <a:off x="8702422" y="3654268"/>
            <a:ext cx="200001" cy="215593"/>
          </a:xfrm>
          <a:prstGeom prst="ellipse">
            <a:avLst/>
          </a:prstGeom>
          <a:solidFill>
            <a:srgbClr val="FF2600"/>
          </a:solidFill>
          <a:ln w="25400">
            <a:solidFill>
              <a:srgbClr val="000000"/>
            </a:solidFill>
          </a:ln>
        </p:spPr>
        <p:txBody>
          <a:bodyPr lIns="45718" tIns="45718" rIns="45718" bIns="45718" anchor="ctr"/>
          <a:lstStyle/>
          <a:p>
            <a:pPr/>
          </a:p>
        </p:txBody>
      </p:sp>
      <p:sp>
        <p:nvSpPr>
          <p:cNvPr id="748" name="Oval"/>
          <p:cNvSpPr/>
          <p:nvPr/>
        </p:nvSpPr>
        <p:spPr>
          <a:xfrm>
            <a:off x="8707388" y="3345305"/>
            <a:ext cx="200001" cy="215593"/>
          </a:xfrm>
          <a:prstGeom prst="ellipse">
            <a:avLst/>
          </a:prstGeom>
          <a:solidFill>
            <a:srgbClr val="FF2600"/>
          </a:solidFill>
          <a:ln w="25400">
            <a:solidFill>
              <a:srgbClr val="000000"/>
            </a:solidFill>
          </a:ln>
        </p:spPr>
        <p:txBody>
          <a:bodyPr lIns="45718" tIns="45718" rIns="45718" bIns="45718" anchor="ctr"/>
          <a:lstStyle/>
          <a:p>
            <a:pPr/>
          </a:p>
        </p:txBody>
      </p:sp>
      <p:sp>
        <p:nvSpPr>
          <p:cNvPr id="749" name="Oval"/>
          <p:cNvSpPr/>
          <p:nvPr/>
        </p:nvSpPr>
        <p:spPr>
          <a:xfrm>
            <a:off x="8711261" y="3021751"/>
            <a:ext cx="200001" cy="215592"/>
          </a:xfrm>
          <a:prstGeom prst="ellipse">
            <a:avLst/>
          </a:prstGeom>
          <a:solidFill>
            <a:srgbClr val="FF2600"/>
          </a:solidFill>
          <a:ln w="25400">
            <a:solidFill>
              <a:srgbClr val="000000"/>
            </a:solidFill>
          </a:ln>
        </p:spPr>
        <p:txBody>
          <a:bodyPr lIns="45718" tIns="45718" rIns="45718" bIns="45718" anchor="ctr"/>
          <a:lstStyle/>
          <a:p>
            <a:pPr/>
          </a:p>
        </p:txBody>
      </p:sp>
      <p:sp>
        <p:nvSpPr>
          <p:cNvPr id="750" name="Rounded Rectangle"/>
          <p:cNvSpPr/>
          <p:nvPr/>
        </p:nvSpPr>
        <p:spPr>
          <a:xfrm rot="16200000">
            <a:off x="9580405" y="3220583"/>
            <a:ext cx="1069040" cy="397934"/>
          </a:xfrm>
          <a:prstGeom prst="roundRect">
            <a:avLst>
              <a:gd name="adj" fmla="val 38844"/>
            </a:avLst>
          </a:prstGeom>
          <a:solidFill>
            <a:srgbClr val="FFFFFF"/>
          </a:solidFill>
          <a:ln w="25400">
            <a:solidFill>
              <a:srgbClr val="FF2600"/>
            </a:solidFill>
          </a:ln>
        </p:spPr>
        <p:txBody>
          <a:bodyPr lIns="45718" tIns="45718" rIns="45718" bIns="45718" anchor="ctr"/>
          <a:lstStyle/>
          <a:p>
            <a:pPr/>
          </a:p>
        </p:txBody>
      </p:sp>
      <p:sp>
        <p:nvSpPr>
          <p:cNvPr id="751" name="Oval"/>
          <p:cNvSpPr/>
          <p:nvPr/>
        </p:nvSpPr>
        <p:spPr>
          <a:xfrm>
            <a:off x="10014924" y="3654268"/>
            <a:ext cx="200001" cy="215593"/>
          </a:xfrm>
          <a:prstGeom prst="ellipse">
            <a:avLst/>
          </a:prstGeom>
          <a:solidFill>
            <a:srgbClr val="FF2600"/>
          </a:solidFill>
          <a:ln w="25400">
            <a:solidFill>
              <a:srgbClr val="000000"/>
            </a:solidFill>
          </a:ln>
        </p:spPr>
        <p:txBody>
          <a:bodyPr lIns="45718" tIns="45718" rIns="45718" bIns="45718" anchor="ctr"/>
          <a:lstStyle/>
          <a:p>
            <a:pPr/>
          </a:p>
        </p:txBody>
      </p:sp>
      <p:sp>
        <p:nvSpPr>
          <p:cNvPr id="752" name="Oval"/>
          <p:cNvSpPr/>
          <p:nvPr/>
        </p:nvSpPr>
        <p:spPr>
          <a:xfrm>
            <a:off x="10019890" y="3345305"/>
            <a:ext cx="200001" cy="215593"/>
          </a:xfrm>
          <a:prstGeom prst="ellipse">
            <a:avLst/>
          </a:prstGeom>
          <a:solidFill>
            <a:srgbClr val="FF2600"/>
          </a:solidFill>
          <a:ln w="25400">
            <a:solidFill>
              <a:srgbClr val="000000"/>
            </a:solidFill>
          </a:ln>
        </p:spPr>
        <p:txBody>
          <a:bodyPr lIns="45718" tIns="45718" rIns="45718" bIns="45718" anchor="ctr"/>
          <a:lstStyle/>
          <a:p>
            <a:pPr/>
          </a:p>
        </p:txBody>
      </p:sp>
      <p:sp>
        <p:nvSpPr>
          <p:cNvPr id="753" name="Oval"/>
          <p:cNvSpPr/>
          <p:nvPr/>
        </p:nvSpPr>
        <p:spPr>
          <a:xfrm>
            <a:off x="10023763" y="3021751"/>
            <a:ext cx="200001" cy="215592"/>
          </a:xfrm>
          <a:prstGeom prst="ellipse">
            <a:avLst/>
          </a:prstGeom>
          <a:solidFill>
            <a:srgbClr val="FF2600"/>
          </a:solidFill>
          <a:ln w="25400">
            <a:solidFill>
              <a:srgbClr val="000000"/>
            </a:solidFill>
          </a:ln>
        </p:spPr>
        <p:txBody>
          <a:bodyPr lIns="45718" tIns="45718" rIns="45718" bIns="45718" anchor="ctr"/>
          <a:lstStyle/>
          <a:p>
            <a:pPr/>
          </a:p>
        </p:txBody>
      </p:sp>
      <p:sp>
        <p:nvSpPr>
          <p:cNvPr id="754" name="Line"/>
          <p:cNvSpPr/>
          <p:nvPr/>
        </p:nvSpPr>
        <p:spPr>
          <a:xfrm>
            <a:off x="6406940" y="3429000"/>
            <a:ext cx="769974" cy="0"/>
          </a:xfrm>
          <a:prstGeom prst="line">
            <a:avLst/>
          </a:prstGeom>
          <a:ln w="25400">
            <a:solidFill>
              <a:schemeClr val="accent1"/>
            </a:solidFill>
            <a:tailEnd type="triangle"/>
          </a:ln>
        </p:spPr>
        <p:txBody>
          <a:bodyPr lIns="45718" tIns="45718" rIns="45718" bIns="45718"/>
          <a:lstStyle/>
          <a:p>
            <a:pPr/>
          </a:p>
        </p:txBody>
      </p:sp>
      <p:sp>
        <p:nvSpPr>
          <p:cNvPr id="755" name="Line"/>
          <p:cNvSpPr/>
          <p:nvPr/>
        </p:nvSpPr>
        <p:spPr>
          <a:xfrm>
            <a:off x="7698787" y="3438450"/>
            <a:ext cx="873907" cy="1"/>
          </a:xfrm>
          <a:prstGeom prst="line">
            <a:avLst/>
          </a:prstGeom>
          <a:ln w="25400">
            <a:solidFill>
              <a:schemeClr val="accent1"/>
            </a:solidFill>
            <a:tailEnd type="triangle"/>
          </a:ln>
        </p:spPr>
        <p:txBody>
          <a:bodyPr lIns="45718" tIns="45718" rIns="45718" bIns="45718"/>
          <a:lstStyle/>
          <a:p>
            <a:pPr/>
          </a:p>
        </p:txBody>
      </p:sp>
      <p:sp>
        <p:nvSpPr>
          <p:cNvPr id="756" name="Line"/>
          <p:cNvSpPr/>
          <p:nvPr/>
        </p:nvSpPr>
        <p:spPr>
          <a:xfrm>
            <a:off x="9032151" y="3419549"/>
            <a:ext cx="873907" cy="1"/>
          </a:xfrm>
          <a:prstGeom prst="line">
            <a:avLst/>
          </a:prstGeom>
          <a:ln w="25400">
            <a:solidFill>
              <a:schemeClr val="accent1"/>
            </a:solidFill>
            <a:tailEnd type="triangle"/>
          </a:ln>
        </p:spPr>
        <p:txBody>
          <a:bodyPr lIns="45718" tIns="45718" rIns="45718" bIns="45718"/>
          <a:lstStyle/>
          <a:p>
            <a:pPr/>
          </a:p>
        </p:txBody>
      </p:sp>
      <p:sp>
        <p:nvSpPr>
          <p:cNvPr id="757" name="Line"/>
          <p:cNvSpPr/>
          <p:nvPr/>
        </p:nvSpPr>
        <p:spPr>
          <a:xfrm flipV="1">
            <a:off x="6232532" y="4006501"/>
            <a:ext cx="1" cy="528682"/>
          </a:xfrm>
          <a:prstGeom prst="line">
            <a:avLst/>
          </a:prstGeom>
          <a:ln w="25400">
            <a:solidFill>
              <a:schemeClr val="accent1"/>
            </a:solidFill>
            <a:tailEnd type="triangle"/>
          </a:ln>
        </p:spPr>
        <p:txBody>
          <a:bodyPr lIns="45718" tIns="45718" rIns="45718" bIns="45718"/>
          <a:lstStyle/>
          <a:p>
            <a:pPr/>
          </a:p>
        </p:txBody>
      </p:sp>
      <p:sp>
        <p:nvSpPr>
          <p:cNvPr id="758" name="Line"/>
          <p:cNvSpPr/>
          <p:nvPr/>
        </p:nvSpPr>
        <p:spPr>
          <a:xfrm flipV="1">
            <a:off x="7464092" y="3993801"/>
            <a:ext cx="1" cy="528682"/>
          </a:xfrm>
          <a:prstGeom prst="line">
            <a:avLst/>
          </a:prstGeom>
          <a:ln w="25400">
            <a:solidFill>
              <a:schemeClr val="accent1"/>
            </a:solidFill>
            <a:tailEnd type="triangle"/>
          </a:ln>
        </p:spPr>
        <p:txBody>
          <a:bodyPr lIns="45718" tIns="45718" rIns="45718" bIns="45718"/>
          <a:lstStyle/>
          <a:p>
            <a:pPr/>
          </a:p>
        </p:txBody>
      </p:sp>
      <p:sp>
        <p:nvSpPr>
          <p:cNvPr id="759" name="Line"/>
          <p:cNvSpPr/>
          <p:nvPr/>
        </p:nvSpPr>
        <p:spPr>
          <a:xfrm flipV="1">
            <a:off x="8802422" y="3981101"/>
            <a:ext cx="1" cy="528682"/>
          </a:xfrm>
          <a:prstGeom prst="line">
            <a:avLst/>
          </a:prstGeom>
          <a:ln w="25400">
            <a:solidFill>
              <a:schemeClr val="accent1"/>
            </a:solidFill>
            <a:tailEnd type="triangle"/>
          </a:ln>
        </p:spPr>
        <p:txBody>
          <a:bodyPr lIns="45718" tIns="45718" rIns="45718" bIns="45718"/>
          <a:lstStyle/>
          <a:p>
            <a:pPr/>
          </a:p>
        </p:txBody>
      </p:sp>
      <p:sp>
        <p:nvSpPr>
          <p:cNvPr id="760" name="Line"/>
          <p:cNvSpPr/>
          <p:nvPr/>
        </p:nvSpPr>
        <p:spPr>
          <a:xfrm flipV="1">
            <a:off x="10119890" y="3947631"/>
            <a:ext cx="1" cy="528682"/>
          </a:xfrm>
          <a:prstGeom prst="line">
            <a:avLst/>
          </a:prstGeom>
          <a:ln w="25400">
            <a:solidFill>
              <a:schemeClr val="accent1"/>
            </a:solidFill>
            <a:tailEnd type="triangle"/>
          </a:ln>
        </p:spPr>
        <p:txBody>
          <a:bodyPr lIns="45718" tIns="45718" rIns="45718" bIns="45718"/>
          <a:lstStyle/>
          <a:p>
            <a:pPr/>
          </a:p>
        </p:txBody>
      </p:sp>
      <p:sp>
        <p:nvSpPr>
          <p:cNvPr id="761" name="Line"/>
          <p:cNvSpPr/>
          <p:nvPr/>
        </p:nvSpPr>
        <p:spPr>
          <a:xfrm flipV="1">
            <a:off x="7459127" y="2017355"/>
            <a:ext cx="1" cy="888341"/>
          </a:xfrm>
          <a:prstGeom prst="line">
            <a:avLst/>
          </a:prstGeom>
          <a:ln w="25400">
            <a:solidFill>
              <a:schemeClr val="accent1"/>
            </a:solidFill>
            <a:tailEnd type="triangle"/>
          </a:ln>
        </p:spPr>
        <p:txBody>
          <a:bodyPr lIns="45718" tIns="45718" rIns="45718" bIns="45718"/>
          <a:lstStyle/>
          <a:p>
            <a:pPr/>
          </a:p>
        </p:txBody>
      </p:sp>
      <p:sp>
        <p:nvSpPr>
          <p:cNvPr id="762" name="Line"/>
          <p:cNvSpPr/>
          <p:nvPr/>
        </p:nvSpPr>
        <p:spPr>
          <a:xfrm flipV="1">
            <a:off x="8811260" y="2065053"/>
            <a:ext cx="1" cy="792945"/>
          </a:xfrm>
          <a:prstGeom prst="line">
            <a:avLst/>
          </a:prstGeom>
          <a:ln w="25400">
            <a:solidFill>
              <a:schemeClr val="accent1"/>
            </a:solidFill>
            <a:tailEnd type="triangle"/>
          </a:ln>
        </p:spPr>
        <p:txBody>
          <a:bodyPr lIns="45718" tIns="45718" rIns="45718" bIns="45718"/>
          <a:lstStyle/>
          <a:p>
            <a:pPr/>
          </a:p>
        </p:txBody>
      </p:sp>
      <p:sp>
        <p:nvSpPr>
          <p:cNvPr id="763" name="Line"/>
          <p:cNvSpPr/>
          <p:nvPr/>
        </p:nvSpPr>
        <p:spPr>
          <a:xfrm flipV="1">
            <a:off x="10119891" y="2065053"/>
            <a:ext cx="1" cy="792945"/>
          </a:xfrm>
          <a:prstGeom prst="line">
            <a:avLst/>
          </a:prstGeom>
          <a:ln w="25400">
            <a:solidFill>
              <a:schemeClr val="accent1"/>
            </a:solidFill>
            <a:tailEnd type="triangle"/>
          </a:ln>
        </p:spPr>
        <p:txBody>
          <a:bodyPr lIns="45718" tIns="45718" rIns="45718" bIns="45718"/>
          <a:lstStyle/>
          <a:p>
            <a:pPr/>
          </a:p>
        </p:txBody>
      </p:sp>
      <p:sp>
        <p:nvSpPr>
          <p:cNvPr id="764" name="Line"/>
          <p:cNvSpPr/>
          <p:nvPr/>
        </p:nvSpPr>
        <p:spPr>
          <a:xfrm flipV="1">
            <a:off x="6266538" y="1969657"/>
            <a:ext cx="1" cy="888341"/>
          </a:xfrm>
          <a:prstGeom prst="line">
            <a:avLst/>
          </a:prstGeom>
          <a:ln w="25400">
            <a:solidFill>
              <a:schemeClr val="accent1"/>
            </a:solidFill>
            <a:tailEnd type="triangle"/>
          </a:ln>
        </p:spPr>
        <p:txBody>
          <a:bodyPr lIns="45718" tIns="45718" rIns="45718" bIns="45718"/>
          <a:lstStyle/>
          <a:p>
            <a:pPr/>
          </a:p>
        </p:txBody>
      </p:sp>
      <p:sp>
        <p:nvSpPr>
          <p:cNvPr id="765" name="man         is             born         free"/>
          <p:cNvSpPr txBox="1"/>
          <p:nvPr/>
        </p:nvSpPr>
        <p:spPr>
          <a:xfrm>
            <a:off x="6000346" y="1557319"/>
            <a:ext cx="4788467" cy="528682"/>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400">
              <a:spcBef>
                <a:spcPts val="700"/>
              </a:spcBef>
              <a:defRPr i="1" sz="2300">
                <a:solidFill>
                  <a:srgbClr val="000000"/>
                </a:solidFill>
                <a:latin typeface="Arial"/>
                <a:ea typeface="Arial"/>
                <a:cs typeface="Arial"/>
                <a:sym typeface="Arial"/>
              </a:defRPr>
            </a:lvl1pPr>
          </a:lstStyle>
          <a:p>
            <a:pPr/>
            <a:r>
              <a:t>man         is             born         free</a:t>
            </a:r>
          </a:p>
        </p:txBody>
      </p:sp>
      <p:sp>
        <p:nvSpPr>
          <p:cNvPr id="766" name="Rectangle"/>
          <p:cNvSpPr/>
          <p:nvPr/>
        </p:nvSpPr>
        <p:spPr>
          <a:xfrm>
            <a:off x="5815515" y="2218657"/>
            <a:ext cx="5071203" cy="3359752"/>
          </a:xfrm>
          <a:prstGeom prst="rect">
            <a:avLst/>
          </a:prstGeom>
          <a:ln w="25400">
            <a:solidFill>
              <a:srgbClr val="FF2600"/>
            </a:solidFill>
            <a:custDash>
              <a:ds d="200000" sp="200000"/>
            </a:custDash>
            <a:miter lim="400000"/>
          </a:ln>
        </p:spPr>
        <p:txBody>
          <a:bodyPr lIns="45718" tIns="45718" rIns="45718" bIns="45718" anchor="ctr"/>
          <a:lstStyle/>
          <a:p>
            <a:pPr>
              <a:defRPr>
                <a:solidFill>
                  <a:srgbClr val="0433FF"/>
                </a:solidFill>
              </a:defRPr>
            </a:pPr>
          </a:p>
        </p:txBody>
      </p:sp>
      <p:sp>
        <p:nvSpPr>
          <p:cNvPr id="767" name="decoder RNN"/>
          <p:cNvSpPr txBox="1"/>
          <p:nvPr/>
        </p:nvSpPr>
        <p:spPr>
          <a:xfrm>
            <a:off x="7846616" y="5887165"/>
            <a:ext cx="1699066" cy="35522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400">
              <a:spcBef>
                <a:spcPts val="700"/>
              </a:spcBef>
              <a:defRPr b="1" i="1">
                <a:solidFill>
                  <a:srgbClr val="FF2600"/>
                </a:solidFill>
                <a:latin typeface="Arial"/>
                <a:ea typeface="Arial"/>
                <a:cs typeface="Arial"/>
                <a:sym typeface="Arial"/>
              </a:defRPr>
            </a:lvl1pPr>
          </a:lstStyle>
          <a:p>
            <a:pPr/>
            <a:r>
              <a:t>decoder RNN</a:t>
            </a:r>
          </a:p>
        </p:txBody>
      </p:sp>
      <p:pic>
        <p:nvPicPr>
          <p:cNvPr id="768" name="boldsymbol_h_1.pdf" descr="boldsymbol_h_1.pdf"/>
          <p:cNvPicPr>
            <a:picLocks noChangeAspect="1"/>
          </p:cNvPicPr>
          <p:nvPr/>
        </p:nvPicPr>
        <p:blipFill>
          <a:blip r:embed="rId4">
            <a:extLst/>
          </a:blip>
          <a:stretch>
            <a:fillRect/>
          </a:stretch>
        </p:blipFill>
        <p:spPr>
          <a:xfrm>
            <a:off x="6368220" y="2543539"/>
            <a:ext cx="241051" cy="220389"/>
          </a:xfrm>
          <a:prstGeom prst="rect">
            <a:avLst/>
          </a:prstGeom>
          <a:ln w="12700">
            <a:miter lim="400000"/>
          </a:ln>
        </p:spPr>
      </p:pic>
      <p:pic>
        <p:nvPicPr>
          <p:cNvPr id="769" name="boldsymbol_h_2.pdf" descr="boldsymbol_h_2.pdf"/>
          <p:cNvPicPr>
            <a:picLocks noChangeAspect="1"/>
          </p:cNvPicPr>
          <p:nvPr/>
        </p:nvPicPr>
        <p:blipFill>
          <a:blip r:embed="rId5">
            <a:extLst/>
          </a:blip>
          <a:stretch>
            <a:fillRect/>
          </a:stretch>
        </p:blipFill>
        <p:spPr>
          <a:xfrm>
            <a:off x="7708935" y="2542916"/>
            <a:ext cx="249341" cy="221636"/>
          </a:xfrm>
          <a:prstGeom prst="rect">
            <a:avLst/>
          </a:prstGeom>
          <a:ln w="12700">
            <a:miter lim="400000"/>
          </a:ln>
        </p:spPr>
      </p:pic>
      <p:pic>
        <p:nvPicPr>
          <p:cNvPr id="770" name="boldsymbol_h_3.pdf" descr="boldsymbol_h_3.pdf"/>
          <p:cNvPicPr>
            <a:picLocks noChangeAspect="1"/>
          </p:cNvPicPr>
          <p:nvPr/>
        </p:nvPicPr>
        <p:blipFill>
          <a:blip r:embed="rId6">
            <a:extLst/>
          </a:blip>
          <a:stretch>
            <a:fillRect/>
          </a:stretch>
        </p:blipFill>
        <p:spPr>
          <a:xfrm>
            <a:off x="9020334" y="2529152"/>
            <a:ext cx="252458" cy="224406"/>
          </a:xfrm>
          <a:prstGeom prst="rect">
            <a:avLst/>
          </a:prstGeom>
          <a:ln w="12700">
            <a:miter lim="400000"/>
          </a:ln>
        </p:spPr>
      </p:pic>
      <p:pic>
        <p:nvPicPr>
          <p:cNvPr id="771" name="boldsymbol_h_4.pdf" descr="boldsymbol_h_4.pdf"/>
          <p:cNvPicPr>
            <a:picLocks noChangeAspect="1"/>
          </p:cNvPicPr>
          <p:nvPr/>
        </p:nvPicPr>
        <p:blipFill>
          <a:blip r:embed="rId7">
            <a:extLst/>
          </a:blip>
          <a:stretch>
            <a:fillRect/>
          </a:stretch>
        </p:blipFill>
        <p:spPr>
          <a:xfrm>
            <a:off x="10482643" y="2512368"/>
            <a:ext cx="298284" cy="257975"/>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766"/>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76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67" grpId="2"/>
      <p:bldP build="whole" bldLvl="1" animBg="1" rev="0" advAuto="0" spid="766" grpId="1"/>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5" name="Beam search decoding"/>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Beam search decoding</a:t>
            </a:r>
          </a:p>
        </p:txBody>
      </p:sp>
      <p:sp>
        <p:nvSpPr>
          <p:cNvPr id="776"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b="1" sz="2000">
                <a:solidFill>
                  <a:srgbClr val="000000"/>
                </a:solidFill>
                <a:latin typeface="Arial"/>
                <a:ea typeface="Arial"/>
                <a:cs typeface="Arial"/>
                <a:sym typeface="Arial"/>
              </a:defRPr>
            </a:lvl1pPr>
          </a:lstStyle>
          <a:p>
            <a:pPr/>
            <a:fld id="{86CB4B4D-7CA3-9044-876B-883B54F8677D}" type="slidenum"/>
          </a:p>
        </p:txBody>
      </p:sp>
      <p:sp>
        <p:nvSpPr>
          <p:cNvPr id="777" name="A trade-off between greedy decoding + exhaustive search…"/>
          <p:cNvSpPr txBox="1"/>
          <p:nvPr>
            <p:ph type="body" idx="4294967295"/>
          </p:nvPr>
        </p:nvSpPr>
        <p:spPr>
          <a:xfrm>
            <a:off x="520005" y="1496793"/>
            <a:ext cx="10779595" cy="5004501"/>
          </a:xfrm>
          <a:prstGeom prst="rect">
            <a:avLst/>
          </a:prstGeom>
        </p:spPr>
        <p:txBody>
          <a:bodyPr lIns="45719" tIns="45719" rIns="45719" bIns="45719"/>
          <a:lstStyle/>
          <a:p>
            <a:pPr marL="342899" indent="-342899" defTabSz="914400">
              <a:spcBef>
                <a:spcPts val="700"/>
              </a:spcBef>
              <a:defRPr sz="2300">
                <a:latin typeface="Arial"/>
                <a:ea typeface="Arial"/>
                <a:cs typeface="Arial"/>
                <a:sym typeface="Arial"/>
              </a:defRPr>
            </a:pPr>
            <a:r>
              <a:t>A trade-off between greedy decoding + exhaustive search</a:t>
            </a: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r>
              <a:t>In each step of the decoder, keep track of the k most probable partial translations (</a:t>
            </a:r>
            <a:r>
              <a:rPr b="1">
                <a:solidFill>
                  <a:srgbClr val="0433FF"/>
                </a:solidFill>
              </a:rPr>
              <a:t>hypotheses</a:t>
            </a:r>
            <a:r>
              <a:t>)</a:t>
            </a:r>
          </a:p>
        </p:txBody>
      </p:sp>
      <p:sp>
        <p:nvSpPr>
          <p:cNvPr id="778" name="Rectangle"/>
          <p:cNvSpPr/>
          <p:nvPr/>
        </p:nvSpPr>
        <p:spPr>
          <a:xfrm>
            <a:off x="1367335" y="4970276"/>
            <a:ext cx="1284602" cy="516059"/>
          </a:xfrm>
          <a:prstGeom prst="rect">
            <a:avLst/>
          </a:prstGeom>
          <a:ln w="25400">
            <a:solidFill>
              <a:schemeClr val="accent1"/>
            </a:solidFill>
          </a:ln>
        </p:spPr>
        <p:txBody>
          <a:bodyPr lIns="45718" tIns="45718" rIns="45718" bIns="45718" anchor="ctr"/>
          <a:lstStyle/>
          <a:p>
            <a:pPr/>
          </a:p>
        </p:txBody>
      </p:sp>
      <p:sp>
        <p:nvSpPr>
          <p:cNvPr id="779" name="&lt;START&gt;"/>
          <p:cNvSpPr txBox="1"/>
          <p:nvPr/>
        </p:nvSpPr>
        <p:spPr>
          <a:xfrm>
            <a:off x="1459960" y="5052975"/>
            <a:ext cx="1099352"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&lt;START&gt;</a:t>
            </a:r>
          </a:p>
        </p:txBody>
      </p:sp>
      <p:sp>
        <p:nvSpPr>
          <p:cNvPr id="780" name="Rectangle"/>
          <p:cNvSpPr/>
          <p:nvPr/>
        </p:nvSpPr>
        <p:spPr>
          <a:xfrm>
            <a:off x="3694882" y="3802836"/>
            <a:ext cx="543661" cy="500248"/>
          </a:xfrm>
          <a:prstGeom prst="rect">
            <a:avLst/>
          </a:prstGeom>
          <a:ln w="25400">
            <a:solidFill>
              <a:srgbClr val="0433FF"/>
            </a:solidFill>
          </a:ln>
        </p:spPr>
        <p:txBody>
          <a:bodyPr lIns="45718" tIns="45718" rIns="45718" bIns="45718" anchor="ctr"/>
          <a:lstStyle/>
          <a:p>
            <a:pPr/>
          </a:p>
        </p:txBody>
      </p:sp>
      <p:sp>
        <p:nvSpPr>
          <p:cNvPr id="781" name="he"/>
          <p:cNvSpPr txBox="1"/>
          <p:nvPr/>
        </p:nvSpPr>
        <p:spPr>
          <a:xfrm>
            <a:off x="3787506" y="3885536"/>
            <a:ext cx="358412"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he</a:t>
            </a:r>
          </a:p>
        </p:txBody>
      </p:sp>
      <p:sp>
        <p:nvSpPr>
          <p:cNvPr id="782" name="Rectangle"/>
          <p:cNvSpPr/>
          <p:nvPr/>
        </p:nvSpPr>
        <p:spPr>
          <a:xfrm>
            <a:off x="3694882" y="4577056"/>
            <a:ext cx="543661" cy="516060"/>
          </a:xfrm>
          <a:prstGeom prst="rect">
            <a:avLst/>
          </a:prstGeom>
          <a:ln w="25400">
            <a:solidFill>
              <a:srgbClr val="0433FF"/>
            </a:solidFill>
          </a:ln>
        </p:spPr>
        <p:txBody>
          <a:bodyPr lIns="45718" tIns="45718" rIns="45718" bIns="45718" anchor="ctr"/>
          <a:lstStyle/>
          <a:p>
            <a:pPr/>
          </a:p>
        </p:txBody>
      </p:sp>
      <p:sp>
        <p:nvSpPr>
          <p:cNvPr id="783" name="I"/>
          <p:cNvSpPr txBox="1"/>
          <p:nvPr/>
        </p:nvSpPr>
        <p:spPr>
          <a:xfrm>
            <a:off x="3787506" y="4659756"/>
            <a:ext cx="167652"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I</a:t>
            </a:r>
          </a:p>
        </p:txBody>
      </p:sp>
      <p:sp>
        <p:nvSpPr>
          <p:cNvPr id="784" name="Line"/>
          <p:cNvSpPr/>
          <p:nvPr/>
        </p:nvSpPr>
        <p:spPr>
          <a:xfrm flipV="1">
            <a:off x="2672824" y="4112085"/>
            <a:ext cx="905730" cy="1126950"/>
          </a:xfrm>
          <a:prstGeom prst="line">
            <a:avLst/>
          </a:prstGeom>
          <a:ln w="25400">
            <a:solidFill>
              <a:schemeClr val="accent1"/>
            </a:solidFill>
            <a:tailEnd type="triangle"/>
          </a:ln>
        </p:spPr>
        <p:txBody>
          <a:bodyPr lIns="45718" tIns="45718" rIns="45718" bIns="45718"/>
          <a:lstStyle/>
          <a:p>
            <a:pPr/>
          </a:p>
        </p:txBody>
      </p:sp>
      <p:sp>
        <p:nvSpPr>
          <p:cNvPr id="785" name="Line"/>
          <p:cNvSpPr/>
          <p:nvPr/>
        </p:nvSpPr>
        <p:spPr>
          <a:xfrm flipV="1">
            <a:off x="2669783" y="4781132"/>
            <a:ext cx="1014103" cy="444177"/>
          </a:xfrm>
          <a:prstGeom prst="line">
            <a:avLst/>
          </a:prstGeom>
          <a:ln w="25400">
            <a:solidFill>
              <a:schemeClr val="accent1"/>
            </a:solidFill>
            <a:tailEnd type="triangle"/>
          </a:ln>
        </p:spPr>
        <p:txBody>
          <a:bodyPr lIns="45718" tIns="45718" rIns="45718" bIns="45718"/>
          <a:lstStyle/>
          <a:p>
            <a:pPr/>
          </a:p>
        </p:txBody>
      </p:sp>
      <p:pic>
        <p:nvPicPr>
          <p:cNvPr id="786" name="-0.7=_log_P_text.pdf" descr="-0.7=_log_P_text.pdf"/>
          <p:cNvPicPr>
            <a:picLocks noChangeAspect="1"/>
          </p:cNvPicPr>
          <p:nvPr/>
        </p:nvPicPr>
        <p:blipFill>
          <a:blip r:embed="rId3">
            <a:extLst/>
          </a:blip>
          <a:stretch>
            <a:fillRect/>
          </a:stretch>
        </p:blipFill>
        <p:spPr>
          <a:xfrm>
            <a:off x="5199846" y="3924792"/>
            <a:ext cx="3720305" cy="256335"/>
          </a:xfrm>
          <a:prstGeom prst="rect">
            <a:avLst/>
          </a:prstGeom>
          <a:ln w="12700">
            <a:miter lim="400000"/>
          </a:ln>
        </p:spPr>
      </p:pic>
      <p:pic>
        <p:nvPicPr>
          <p:cNvPr id="787" name="-0.9=_log_P_text.pdf" descr="-0.9=_log_P_text.pdf"/>
          <p:cNvPicPr>
            <a:picLocks noChangeAspect="1"/>
          </p:cNvPicPr>
          <p:nvPr/>
        </p:nvPicPr>
        <p:blipFill>
          <a:blip r:embed="rId4">
            <a:extLst/>
          </a:blip>
          <a:stretch>
            <a:fillRect/>
          </a:stretch>
        </p:blipFill>
        <p:spPr>
          <a:xfrm>
            <a:off x="5255398" y="4619587"/>
            <a:ext cx="3720306" cy="265737"/>
          </a:xfrm>
          <a:prstGeom prst="rect">
            <a:avLst/>
          </a:prstGeom>
          <a:ln w="12700">
            <a:miter lim="400000"/>
          </a:ln>
        </p:spPr>
      </p:pic>
      <p:sp>
        <p:nvSpPr>
          <p:cNvPr id="788" name="Rectangle"/>
          <p:cNvSpPr/>
          <p:nvPr/>
        </p:nvSpPr>
        <p:spPr>
          <a:xfrm>
            <a:off x="3695730" y="5367088"/>
            <a:ext cx="543660" cy="516060"/>
          </a:xfrm>
          <a:prstGeom prst="rect">
            <a:avLst/>
          </a:prstGeom>
          <a:ln w="25400">
            <a:solidFill>
              <a:schemeClr val="accent1"/>
            </a:solidFill>
          </a:ln>
        </p:spPr>
        <p:txBody>
          <a:bodyPr lIns="45718" tIns="45718" rIns="45718" bIns="45718" anchor="ctr"/>
          <a:lstStyle/>
          <a:p>
            <a:pPr/>
          </a:p>
        </p:txBody>
      </p:sp>
      <p:sp>
        <p:nvSpPr>
          <p:cNvPr id="789" name="…"/>
          <p:cNvSpPr txBox="1"/>
          <p:nvPr/>
        </p:nvSpPr>
        <p:spPr>
          <a:xfrm>
            <a:off x="3788354" y="5449788"/>
            <a:ext cx="332739"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a:t>
            </a:r>
          </a:p>
        </p:txBody>
      </p:sp>
      <p:sp>
        <p:nvSpPr>
          <p:cNvPr id="790" name="Line"/>
          <p:cNvSpPr/>
          <p:nvPr/>
        </p:nvSpPr>
        <p:spPr>
          <a:xfrm>
            <a:off x="2694291" y="5250304"/>
            <a:ext cx="964703" cy="332058"/>
          </a:xfrm>
          <a:prstGeom prst="line">
            <a:avLst/>
          </a:prstGeom>
          <a:ln w="25400">
            <a:solidFill>
              <a:schemeClr val="accent1"/>
            </a:solidFill>
            <a:tailEnd type="triangle"/>
          </a:ln>
        </p:spPr>
        <p:txBody>
          <a:bodyPr lIns="45718" tIns="45718" rIns="45718" bIns="45718"/>
          <a:lstStyle/>
          <a:p>
            <a:pP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4" name="Beam search decoding"/>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Beam search decoding</a:t>
            </a:r>
          </a:p>
        </p:txBody>
      </p:sp>
      <p:sp>
        <p:nvSpPr>
          <p:cNvPr id="795"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b="1" sz="2000">
                <a:solidFill>
                  <a:srgbClr val="000000"/>
                </a:solidFill>
                <a:latin typeface="Arial"/>
                <a:ea typeface="Arial"/>
                <a:cs typeface="Arial"/>
                <a:sym typeface="Arial"/>
              </a:defRPr>
            </a:lvl1pPr>
          </a:lstStyle>
          <a:p>
            <a:pPr/>
            <a:fld id="{86CB4B4D-7CA3-9044-876B-883B54F8677D}" type="slidenum"/>
          </a:p>
        </p:txBody>
      </p:sp>
      <p:sp>
        <p:nvSpPr>
          <p:cNvPr id="796" name="A trade-off between greedy decoding + exhaustive search…"/>
          <p:cNvSpPr txBox="1"/>
          <p:nvPr>
            <p:ph type="body" idx="4294967295"/>
          </p:nvPr>
        </p:nvSpPr>
        <p:spPr>
          <a:xfrm>
            <a:off x="578567" y="1467512"/>
            <a:ext cx="10779595" cy="5004501"/>
          </a:xfrm>
          <a:prstGeom prst="rect">
            <a:avLst/>
          </a:prstGeom>
        </p:spPr>
        <p:txBody>
          <a:bodyPr lIns="45719" tIns="45719" rIns="45719" bIns="45719"/>
          <a:lstStyle/>
          <a:p>
            <a:pPr marL="342899" indent="-342899" defTabSz="914400">
              <a:spcBef>
                <a:spcPts val="700"/>
              </a:spcBef>
              <a:defRPr sz="2300">
                <a:latin typeface="Arial"/>
                <a:ea typeface="Arial"/>
                <a:cs typeface="Arial"/>
                <a:sym typeface="Arial"/>
              </a:defRPr>
            </a:pPr>
            <a:r>
              <a:t>A trade-off between greedy decoding + exhaustive search</a:t>
            </a: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r>
              <a:t>In each step of the decoder, keep track of the k most probable partial translations (</a:t>
            </a:r>
            <a:r>
              <a:rPr b="1">
                <a:solidFill>
                  <a:srgbClr val="0433FF"/>
                </a:solidFill>
              </a:rPr>
              <a:t>hypotheses</a:t>
            </a:r>
            <a:r>
              <a:t>)</a:t>
            </a:r>
          </a:p>
        </p:txBody>
      </p:sp>
      <p:sp>
        <p:nvSpPr>
          <p:cNvPr id="797" name="Rectangle"/>
          <p:cNvSpPr/>
          <p:nvPr/>
        </p:nvSpPr>
        <p:spPr>
          <a:xfrm>
            <a:off x="1367335" y="4970276"/>
            <a:ext cx="1284602" cy="516059"/>
          </a:xfrm>
          <a:prstGeom prst="rect">
            <a:avLst/>
          </a:prstGeom>
          <a:ln w="25400">
            <a:solidFill>
              <a:schemeClr val="accent1"/>
            </a:solidFill>
          </a:ln>
        </p:spPr>
        <p:txBody>
          <a:bodyPr lIns="45718" tIns="45718" rIns="45718" bIns="45718" anchor="ctr"/>
          <a:lstStyle/>
          <a:p>
            <a:pPr/>
          </a:p>
        </p:txBody>
      </p:sp>
      <p:sp>
        <p:nvSpPr>
          <p:cNvPr id="798" name="&lt;START&gt;"/>
          <p:cNvSpPr txBox="1"/>
          <p:nvPr/>
        </p:nvSpPr>
        <p:spPr>
          <a:xfrm>
            <a:off x="1459960" y="5052975"/>
            <a:ext cx="1099352"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&lt;START&gt;</a:t>
            </a:r>
          </a:p>
        </p:txBody>
      </p:sp>
      <p:sp>
        <p:nvSpPr>
          <p:cNvPr id="799" name="Rectangle"/>
          <p:cNvSpPr/>
          <p:nvPr/>
        </p:nvSpPr>
        <p:spPr>
          <a:xfrm>
            <a:off x="3695730" y="4429414"/>
            <a:ext cx="543660" cy="500248"/>
          </a:xfrm>
          <a:prstGeom prst="rect">
            <a:avLst/>
          </a:prstGeom>
          <a:ln w="25400">
            <a:solidFill>
              <a:srgbClr val="000000"/>
            </a:solidFill>
          </a:ln>
        </p:spPr>
        <p:txBody>
          <a:bodyPr lIns="45718" tIns="45718" rIns="45718" bIns="45718" anchor="ctr"/>
          <a:lstStyle/>
          <a:p>
            <a:pPr/>
          </a:p>
        </p:txBody>
      </p:sp>
      <p:sp>
        <p:nvSpPr>
          <p:cNvPr id="800" name="he"/>
          <p:cNvSpPr txBox="1"/>
          <p:nvPr/>
        </p:nvSpPr>
        <p:spPr>
          <a:xfrm>
            <a:off x="3788354" y="4512114"/>
            <a:ext cx="358412"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he</a:t>
            </a:r>
          </a:p>
        </p:txBody>
      </p:sp>
      <p:sp>
        <p:nvSpPr>
          <p:cNvPr id="801" name="Rectangle"/>
          <p:cNvSpPr/>
          <p:nvPr/>
        </p:nvSpPr>
        <p:spPr>
          <a:xfrm>
            <a:off x="3695730" y="5850782"/>
            <a:ext cx="543660" cy="516061"/>
          </a:xfrm>
          <a:prstGeom prst="rect">
            <a:avLst/>
          </a:prstGeom>
          <a:ln w="25400">
            <a:solidFill>
              <a:srgbClr val="000000"/>
            </a:solidFill>
          </a:ln>
        </p:spPr>
        <p:txBody>
          <a:bodyPr lIns="45718" tIns="45718" rIns="45718" bIns="45718" anchor="ctr"/>
          <a:lstStyle/>
          <a:p>
            <a:pPr/>
          </a:p>
        </p:txBody>
      </p:sp>
      <p:sp>
        <p:nvSpPr>
          <p:cNvPr id="802" name="I"/>
          <p:cNvSpPr txBox="1"/>
          <p:nvPr/>
        </p:nvSpPr>
        <p:spPr>
          <a:xfrm>
            <a:off x="3788354" y="5933482"/>
            <a:ext cx="167651"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I</a:t>
            </a:r>
          </a:p>
        </p:txBody>
      </p:sp>
      <p:sp>
        <p:nvSpPr>
          <p:cNvPr id="803" name="Line"/>
          <p:cNvSpPr/>
          <p:nvPr/>
        </p:nvSpPr>
        <p:spPr>
          <a:xfrm flipV="1">
            <a:off x="2672824" y="4708646"/>
            <a:ext cx="902054" cy="530389"/>
          </a:xfrm>
          <a:prstGeom prst="line">
            <a:avLst/>
          </a:prstGeom>
          <a:ln w="25400">
            <a:solidFill>
              <a:schemeClr val="accent1"/>
            </a:solidFill>
            <a:tailEnd type="triangle"/>
          </a:ln>
        </p:spPr>
        <p:txBody>
          <a:bodyPr lIns="45718" tIns="45718" rIns="45718" bIns="45718"/>
          <a:lstStyle/>
          <a:p>
            <a:pPr/>
          </a:p>
        </p:txBody>
      </p:sp>
      <p:sp>
        <p:nvSpPr>
          <p:cNvPr id="804" name="Line"/>
          <p:cNvSpPr/>
          <p:nvPr/>
        </p:nvSpPr>
        <p:spPr>
          <a:xfrm>
            <a:off x="2694291" y="5250304"/>
            <a:ext cx="861877" cy="861877"/>
          </a:xfrm>
          <a:prstGeom prst="line">
            <a:avLst/>
          </a:prstGeom>
          <a:ln w="25400">
            <a:solidFill>
              <a:schemeClr val="accent1"/>
            </a:solidFill>
            <a:tailEnd type="triangle"/>
          </a:ln>
        </p:spPr>
        <p:txBody>
          <a:bodyPr lIns="45718" tIns="45718" rIns="45718" bIns="45718"/>
          <a:lstStyle/>
          <a:p>
            <a:pPr/>
          </a:p>
        </p:txBody>
      </p:sp>
      <p:sp>
        <p:nvSpPr>
          <p:cNvPr id="805" name="Line"/>
          <p:cNvSpPr/>
          <p:nvPr/>
        </p:nvSpPr>
        <p:spPr>
          <a:xfrm flipV="1">
            <a:off x="4234596" y="4088979"/>
            <a:ext cx="902054" cy="530388"/>
          </a:xfrm>
          <a:prstGeom prst="line">
            <a:avLst/>
          </a:prstGeom>
          <a:ln w="25400">
            <a:solidFill>
              <a:schemeClr val="accent1"/>
            </a:solidFill>
            <a:tailEnd type="triangle"/>
          </a:ln>
        </p:spPr>
        <p:txBody>
          <a:bodyPr lIns="45718" tIns="45718" rIns="45718" bIns="45718"/>
          <a:lstStyle/>
          <a:p>
            <a:pPr/>
          </a:p>
        </p:txBody>
      </p:sp>
      <p:sp>
        <p:nvSpPr>
          <p:cNvPr id="806" name="Line"/>
          <p:cNvSpPr/>
          <p:nvPr/>
        </p:nvSpPr>
        <p:spPr>
          <a:xfrm>
            <a:off x="4255956" y="4674558"/>
            <a:ext cx="856760" cy="322149"/>
          </a:xfrm>
          <a:prstGeom prst="line">
            <a:avLst/>
          </a:prstGeom>
          <a:ln w="25400">
            <a:solidFill>
              <a:schemeClr val="accent1"/>
            </a:solidFill>
            <a:tailEnd type="triangle"/>
          </a:ln>
        </p:spPr>
        <p:txBody>
          <a:bodyPr lIns="45718" tIns="45718" rIns="45718" bIns="45718"/>
          <a:lstStyle/>
          <a:p>
            <a:pPr/>
          </a:p>
        </p:txBody>
      </p:sp>
      <p:sp>
        <p:nvSpPr>
          <p:cNvPr id="807" name="Line"/>
          <p:cNvSpPr/>
          <p:nvPr/>
        </p:nvSpPr>
        <p:spPr>
          <a:xfrm flipV="1">
            <a:off x="4234596" y="5505955"/>
            <a:ext cx="902054" cy="530388"/>
          </a:xfrm>
          <a:prstGeom prst="line">
            <a:avLst/>
          </a:prstGeom>
          <a:ln w="25400">
            <a:solidFill>
              <a:schemeClr val="accent1"/>
            </a:solidFill>
            <a:tailEnd type="triangle"/>
          </a:ln>
        </p:spPr>
        <p:txBody>
          <a:bodyPr lIns="45718" tIns="45718" rIns="45718" bIns="45718"/>
          <a:lstStyle/>
          <a:p>
            <a:pPr/>
          </a:p>
        </p:txBody>
      </p:sp>
      <p:sp>
        <p:nvSpPr>
          <p:cNvPr id="808" name="Line"/>
          <p:cNvSpPr/>
          <p:nvPr/>
        </p:nvSpPr>
        <p:spPr>
          <a:xfrm>
            <a:off x="4255956" y="6091534"/>
            <a:ext cx="857331" cy="328771"/>
          </a:xfrm>
          <a:prstGeom prst="line">
            <a:avLst/>
          </a:prstGeom>
          <a:ln w="25400">
            <a:solidFill>
              <a:schemeClr val="accent1"/>
            </a:solidFill>
            <a:tailEnd type="triangle"/>
          </a:ln>
        </p:spPr>
        <p:txBody>
          <a:bodyPr lIns="45718" tIns="45718" rIns="45718" bIns="45718"/>
          <a:lstStyle/>
          <a:p>
            <a:pPr/>
          </a:p>
        </p:txBody>
      </p:sp>
      <p:sp>
        <p:nvSpPr>
          <p:cNvPr id="809" name="Rectangle"/>
          <p:cNvSpPr/>
          <p:nvPr/>
        </p:nvSpPr>
        <p:spPr>
          <a:xfrm>
            <a:off x="5125737" y="3882949"/>
            <a:ext cx="1385892" cy="475942"/>
          </a:xfrm>
          <a:prstGeom prst="rect">
            <a:avLst/>
          </a:prstGeom>
          <a:ln w="25400">
            <a:solidFill>
              <a:srgbClr val="000000"/>
            </a:solidFill>
          </a:ln>
        </p:spPr>
        <p:txBody>
          <a:bodyPr lIns="45718" tIns="45718" rIns="45718" bIns="45718" anchor="ctr"/>
          <a:lstStyle/>
          <a:p>
            <a:pPr/>
          </a:p>
        </p:txBody>
      </p:sp>
      <p:sp>
        <p:nvSpPr>
          <p:cNvPr id="810" name="hit"/>
          <p:cNvSpPr txBox="1"/>
          <p:nvPr/>
        </p:nvSpPr>
        <p:spPr>
          <a:xfrm>
            <a:off x="5483040" y="3945590"/>
            <a:ext cx="345575"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hit</a:t>
            </a:r>
          </a:p>
        </p:txBody>
      </p:sp>
      <p:sp>
        <p:nvSpPr>
          <p:cNvPr id="811" name="Rectangle"/>
          <p:cNvSpPr/>
          <p:nvPr/>
        </p:nvSpPr>
        <p:spPr>
          <a:xfrm>
            <a:off x="5125737" y="4729190"/>
            <a:ext cx="1385892" cy="475942"/>
          </a:xfrm>
          <a:prstGeom prst="rect">
            <a:avLst/>
          </a:prstGeom>
          <a:ln w="25400">
            <a:solidFill>
              <a:srgbClr val="000000"/>
            </a:solidFill>
          </a:ln>
        </p:spPr>
        <p:txBody>
          <a:bodyPr lIns="45718" tIns="45718" rIns="45718" bIns="45718" anchor="ctr"/>
          <a:lstStyle/>
          <a:p>
            <a:pPr/>
          </a:p>
        </p:txBody>
      </p:sp>
      <p:sp>
        <p:nvSpPr>
          <p:cNvPr id="812" name="struck"/>
          <p:cNvSpPr txBox="1"/>
          <p:nvPr/>
        </p:nvSpPr>
        <p:spPr>
          <a:xfrm>
            <a:off x="5483040" y="4803984"/>
            <a:ext cx="713813"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struck</a:t>
            </a:r>
          </a:p>
        </p:txBody>
      </p:sp>
      <p:sp>
        <p:nvSpPr>
          <p:cNvPr id="813" name="Rectangle"/>
          <p:cNvSpPr/>
          <p:nvPr/>
        </p:nvSpPr>
        <p:spPr>
          <a:xfrm>
            <a:off x="5125737" y="5341013"/>
            <a:ext cx="1385892" cy="475942"/>
          </a:xfrm>
          <a:prstGeom prst="rect">
            <a:avLst/>
          </a:prstGeom>
          <a:ln w="25400">
            <a:solidFill>
              <a:srgbClr val="000000"/>
            </a:solidFill>
          </a:ln>
        </p:spPr>
        <p:txBody>
          <a:bodyPr lIns="45718" tIns="45718" rIns="45718" bIns="45718" anchor="ctr"/>
          <a:lstStyle/>
          <a:p>
            <a:pPr/>
          </a:p>
        </p:txBody>
      </p:sp>
      <p:sp>
        <p:nvSpPr>
          <p:cNvPr id="814" name="was"/>
          <p:cNvSpPr txBox="1"/>
          <p:nvPr/>
        </p:nvSpPr>
        <p:spPr>
          <a:xfrm>
            <a:off x="5597240" y="5403654"/>
            <a:ext cx="510663"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was</a:t>
            </a:r>
          </a:p>
        </p:txBody>
      </p:sp>
      <p:sp>
        <p:nvSpPr>
          <p:cNvPr id="815" name="Rectangle"/>
          <p:cNvSpPr/>
          <p:nvPr/>
        </p:nvSpPr>
        <p:spPr>
          <a:xfrm>
            <a:off x="5125737" y="6092376"/>
            <a:ext cx="1385892" cy="475942"/>
          </a:xfrm>
          <a:prstGeom prst="rect">
            <a:avLst/>
          </a:prstGeom>
          <a:ln w="25400">
            <a:solidFill>
              <a:srgbClr val="000000"/>
            </a:solidFill>
          </a:ln>
        </p:spPr>
        <p:txBody>
          <a:bodyPr lIns="45718" tIns="45718" rIns="45718" bIns="45718" anchor="ctr"/>
          <a:lstStyle/>
          <a:p>
            <a:pPr/>
          </a:p>
        </p:txBody>
      </p:sp>
      <p:sp>
        <p:nvSpPr>
          <p:cNvPr id="816" name="got"/>
          <p:cNvSpPr txBox="1"/>
          <p:nvPr/>
        </p:nvSpPr>
        <p:spPr>
          <a:xfrm>
            <a:off x="5607721" y="6105076"/>
            <a:ext cx="421924"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got</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20" name="Beam search decoding"/>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Beam search decoding</a:t>
            </a:r>
          </a:p>
        </p:txBody>
      </p:sp>
      <p:sp>
        <p:nvSpPr>
          <p:cNvPr id="821"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b="1" sz="2000">
                <a:solidFill>
                  <a:srgbClr val="000000"/>
                </a:solidFill>
                <a:latin typeface="Arial"/>
                <a:ea typeface="Arial"/>
                <a:cs typeface="Arial"/>
                <a:sym typeface="Arial"/>
              </a:defRPr>
            </a:lvl1pPr>
          </a:lstStyle>
          <a:p>
            <a:pPr/>
            <a:fld id="{86CB4B4D-7CA3-9044-876B-883B54F8677D}" type="slidenum"/>
          </a:p>
        </p:txBody>
      </p:sp>
      <p:sp>
        <p:nvSpPr>
          <p:cNvPr id="822" name="A trade-off between greedy decoding + exhaustive search…"/>
          <p:cNvSpPr txBox="1"/>
          <p:nvPr>
            <p:ph type="body" idx="4294967295"/>
          </p:nvPr>
        </p:nvSpPr>
        <p:spPr>
          <a:xfrm>
            <a:off x="706203" y="1573419"/>
            <a:ext cx="10851024" cy="4350538"/>
          </a:xfrm>
          <a:prstGeom prst="rect">
            <a:avLst/>
          </a:prstGeom>
        </p:spPr>
        <p:txBody>
          <a:bodyPr lIns="45719" tIns="45719" rIns="45719" bIns="45719"/>
          <a:lstStyle/>
          <a:p>
            <a:pPr marL="342899" indent="-342899" defTabSz="914400">
              <a:spcBef>
                <a:spcPts val="700"/>
              </a:spcBef>
              <a:defRPr sz="2300">
                <a:latin typeface="Arial"/>
                <a:ea typeface="Arial"/>
                <a:cs typeface="Arial"/>
                <a:sym typeface="Arial"/>
              </a:defRPr>
            </a:pPr>
            <a:r>
              <a:t>A trade-off between greedy decoding + exhaustive search</a:t>
            </a: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r>
              <a:t>In each step of the decoder, keep track of the k most probable partial translations (</a:t>
            </a:r>
            <a:r>
              <a:rPr b="1">
                <a:solidFill>
                  <a:srgbClr val="0433FF"/>
                </a:solidFill>
              </a:rPr>
              <a:t>hypotheses</a:t>
            </a:r>
            <a:r>
              <a:t>)</a:t>
            </a:r>
          </a:p>
        </p:txBody>
      </p:sp>
      <p:sp>
        <p:nvSpPr>
          <p:cNvPr id="823" name="Rectangle"/>
          <p:cNvSpPr/>
          <p:nvPr/>
        </p:nvSpPr>
        <p:spPr>
          <a:xfrm>
            <a:off x="910135" y="4970276"/>
            <a:ext cx="1284602" cy="516059"/>
          </a:xfrm>
          <a:prstGeom prst="rect">
            <a:avLst/>
          </a:prstGeom>
          <a:ln w="25400">
            <a:solidFill>
              <a:schemeClr val="accent1"/>
            </a:solidFill>
          </a:ln>
        </p:spPr>
        <p:txBody>
          <a:bodyPr lIns="45718" tIns="45718" rIns="45718" bIns="45718" anchor="ctr"/>
          <a:lstStyle/>
          <a:p>
            <a:pPr/>
          </a:p>
        </p:txBody>
      </p:sp>
      <p:sp>
        <p:nvSpPr>
          <p:cNvPr id="824" name="&lt;START&gt;"/>
          <p:cNvSpPr txBox="1"/>
          <p:nvPr/>
        </p:nvSpPr>
        <p:spPr>
          <a:xfrm>
            <a:off x="1002760" y="5052975"/>
            <a:ext cx="1099352"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&lt;START&gt;</a:t>
            </a:r>
          </a:p>
        </p:txBody>
      </p:sp>
      <p:sp>
        <p:nvSpPr>
          <p:cNvPr id="825" name="Rectangle"/>
          <p:cNvSpPr/>
          <p:nvPr/>
        </p:nvSpPr>
        <p:spPr>
          <a:xfrm>
            <a:off x="3238530" y="4429414"/>
            <a:ext cx="543660" cy="500248"/>
          </a:xfrm>
          <a:prstGeom prst="rect">
            <a:avLst/>
          </a:prstGeom>
          <a:ln w="25400">
            <a:solidFill>
              <a:srgbClr val="000000"/>
            </a:solidFill>
          </a:ln>
        </p:spPr>
        <p:txBody>
          <a:bodyPr lIns="45718" tIns="45718" rIns="45718" bIns="45718" anchor="ctr"/>
          <a:lstStyle/>
          <a:p>
            <a:pPr/>
          </a:p>
        </p:txBody>
      </p:sp>
      <p:sp>
        <p:nvSpPr>
          <p:cNvPr id="826" name="he"/>
          <p:cNvSpPr txBox="1"/>
          <p:nvPr/>
        </p:nvSpPr>
        <p:spPr>
          <a:xfrm>
            <a:off x="3331154" y="4512114"/>
            <a:ext cx="358412"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he</a:t>
            </a:r>
          </a:p>
        </p:txBody>
      </p:sp>
      <p:sp>
        <p:nvSpPr>
          <p:cNvPr id="827" name="Rectangle"/>
          <p:cNvSpPr/>
          <p:nvPr/>
        </p:nvSpPr>
        <p:spPr>
          <a:xfrm>
            <a:off x="3238530" y="5850782"/>
            <a:ext cx="543660" cy="516061"/>
          </a:xfrm>
          <a:prstGeom prst="rect">
            <a:avLst/>
          </a:prstGeom>
          <a:ln w="25400">
            <a:solidFill>
              <a:srgbClr val="000000"/>
            </a:solidFill>
          </a:ln>
        </p:spPr>
        <p:txBody>
          <a:bodyPr lIns="45718" tIns="45718" rIns="45718" bIns="45718" anchor="ctr"/>
          <a:lstStyle/>
          <a:p>
            <a:pPr/>
          </a:p>
        </p:txBody>
      </p:sp>
      <p:sp>
        <p:nvSpPr>
          <p:cNvPr id="828" name="I"/>
          <p:cNvSpPr txBox="1"/>
          <p:nvPr/>
        </p:nvSpPr>
        <p:spPr>
          <a:xfrm>
            <a:off x="3331154" y="5933482"/>
            <a:ext cx="167651"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I</a:t>
            </a:r>
          </a:p>
        </p:txBody>
      </p:sp>
      <p:sp>
        <p:nvSpPr>
          <p:cNvPr id="829" name="Line"/>
          <p:cNvSpPr/>
          <p:nvPr/>
        </p:nvSpPr>
        <p:spPr>
          <a:xfrm flipV="1">
            <a:off x="2215624" y="4708646"/>
            <a:ext cx="902054" cy="530389"/>
          </a:xfrm>
          <a:prstGeom prst="line">
            <a:avLst/>
          </a:prstGeom>
          <a:ln w="25400">
            <a:solidFill>
              <a:schemeClr val="accent1"/>
            </a:solidFill>
            <a:tailEnd type="triangle"/>
          </a:ln>
        </p:spPr>
        <p:txBody>
          <a:bodyPr lIns="45718" tIns="45718" rIns="45718" bIns="45718"/>
          <a:lstStyle/>
          <a:p>
            <a:pPr/>
          </a:p>
        </p:txBody>
      </p:sp>
      <p:sp>
        <p:nvSpPr>
          <p:cNvPr id="830" name="Line"/>
          <p:cNvSpPr/>
          <p:nvPr/>
        </p:nvSpPr>
        <p:spPr>
          <a:xfrm>
            <a:off x="2237091" y="5250304"/>
            <a:ext cx="861877" cy="861877"/>
          </a:xfrm>
          <a:prstGeom prst="line">
            <a:avLst/>
          </a:prstGeom>
          <a:ln w="25400">
            <a:solidFill>
              <a:schemeClr val="accent1"/>
            </a:solidFill>
            <a:tailEnd type="triangle"/>
          </a:ln>
        </p:spPr>
        <p:txBody>
          <a:bodyPr lIns="45718" tIns="45718" rIns="45718" bIns="45718"/>
          <a:lstStyle/>
          <a:p>
            <a:pPr/>
          </a:p>
        </p:txBody>
      </p:sp>
      <p:sp>
        <p:nvSpPr>
          <p:cNvPr id="831" name="Line"/>
          <p:cNvSpPr/>
          <p:nvPr/>
        </p:nvSpPr>
        <p:spPr>
          <a:xfrm flipV="1">
            <a:off x="3777396" y="4088979"/>
            <a:ext cx="902054" cy="530388"/>
          </a:xfrm>
          <a:prstGeom prst="line">
            <a:avLst/>
          </a:prstGeom>
          <a:ln w="25400">
            <a:solidFill>
              <a:schemeClr val="accent1"/>
            </a:solidFill>
            <a:tailEnd type="triangle"/>
          </a:ln>
        </p:spPr>
        <p:txBody>
          <a:bodyPr lIns="45718" tIns="45718" rIns="45718" bIns="45718"/>
          <a:lstStyle/>
          <a:p>
            <a:pPr/>
          </a:p>
        </p:txBody>
      </p:sp>
      <p:sp>
        <p:nvSpPr>
          <p:cNvPr id="832" name="Line"/>
          <p:cNvSpPr/>
          <p:nvPr/>
        </p:nvSpPr>
        <p:spPr>
          <a:xfrm>
            <a:off x="3798756" y="4674558"/>
            <a:ext cx="856760" cy="322149"/>
          </a:xfrm>
          <a:prstGeom prst="line">
            <a:avLst/>
          </a:prstGeom>
          <a:ln w="25400">
            <a:solidFill>
              <a:schemeClr val="accent1"/>
            </a:solidFill>
            <a:tailEnd type="triangle"/>
          </a:ln>
        </p:spPr>
        <p:txBody>
          <a:bodyPr lIns="45718" tIns="45718" rIns="45718" bIns="45718"/>
          <a:lstStyle/>
          <a:p>
            <a:pPr/>
          </a:p>
        </p:txBody>
      </p:sp>
      <p:sp>
        <p:nvSpPr>
          <p:cNvPr id="833" name="Line"/>
          <p:cNvSpPr/>
          <p:nvPr/>
        </p:nvSpPr>
        <p:spPr>
          <a:xfrm flipV="1">
            <a:off x="3777396" y="5505955"/>
            <a:ext cx="902054" cy="530388"/>
          </a:xfrm>
          <a:prstGeom prst="line">
            <a:avLst/>
          </a:prstGeom>
          <a:ln w="25400">
            <a:solidFill>
              <a:schemeClr val="accent1"/>
            </a:solidFill>
            <a:tailEnd type="triangle"/>
          </a:ln>
        </p:spPr>
        <p:txBody>
          <a:bodyPr lIns="45718" tIns="45718" rIns="45718" bIns="45718"/>
          <a:lstStyle/>
          <a:p>
            <a:pPr/>
          </a:p>
        </p:txBody>
      </p:sp>
      <p:sp>
        <p:nvSpPr>
          <p:cNvPr id="834" name="Line"/>
          <p:cNvSpPr/>
          <p:nvPr/>
        </p:nvSpPr>
        <p:spPr>
          <a:xfrm>
            <a:off x="3798756" y="6091534"/>
            <a:ext cx="857331" cy="328771"/>
          </a:xfrm>
          <a:prstGeom prst="line">
            <a:avLst/>
          </a:prstGeom>
          <a:ln w="25400">
            <a:solidFill>
              <a:schemeClr val="accent1"/>
            </a:solidFill>
            <a:tailEnd type="triangle"/>
          </a:ln>
        </p:spPr>
        <p:txBody>
          <a:bodyPr lIns="45718" tIns="45718" rIns="45718" bIns="45718"/>
          <a:lstStyle/>
          <a:p>
            <a:pPr/>
          </a:p>
        </p:txBody>
      </p:sp>
      <p:sp>
        <p:nvSpPr>
          <p:cNvPr id="835" name="Rectangle"/>
          <p:cNvSpPr/>
          <p:nvPr/>
        </p:nvSpPr>
        <p:spPr>
          <a:xfrm>
            <a:off x="4668537" y="3882949"/>
            <a:ext cx="1385892" cy="475942"/>
          </a:xfrm>
          <a:prstGeom prst="rect">
            <a:avLst/>
          </a:prstGeom>
          <a:ln w="25400">
            <a:solidFill>
              <a:srgbClr val="000000"/>
            </a:solidFill>
          </a:ln>
        </p:spPr>
        <p:txBody>
          <a:bodyPr lIns="45718" tIns="45718" rIns="45718" bIns="45718" anchor="ctr"/>
          <a:lstStyle/>
          <a:p>
            <a:pPr/>
          </a:p>
        </p:txBody>
      </p:sp>
      <p:sp>
        <p:nvSpPr>
          <p:cNvPr id="836" name="hit"/>
          <p:cNvSpPr txBox="1"/>
          <p:nvPr/>
        </p:nvSpPr>
        <p:spPr>
          <a:xfrm>
            <a:off x="5209959" y="3945590"/>
            <a:ext cx="345575"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hit</a:t>
            </a:r>
          </a:p>
        </p:txBody>
      </p:sp>
      <p:sp>
        <p:nvSpPr>
          <p:cNvPr id="837" name="Rectangle"/>
          <p:cNvSpPr/>
          <p:nvPr/>
        </p:nvSpPr>
        <p:spPr>
          <a:xfrm>
            <a:off x="4668537" y="4729190"/>
            <a:ext cx="1385892" cy="475942"/>
          </a:xfrm>
          <a:prstGeom prst="rect">
            <a:avLst/>
          </a:prstGeom>
          <a:ln w="25400">
            <a:solidFill>
              <a:srgbClr val="000000"/>
            </a:solidFill>
          </a:ln>
        </p:spPr>
        <p:txBody>
          <a:bodyPr lIns="45718" tIns="45718" rIns="45718" bIns="45718" anchor="ctr"/>
          <a:lstStyle/>
          <a:p>
            <a:pPr/>
          </a:p>
        </p:txBody>
      </p:sp>
      <p:sp>
        <p:nvSpPr>
          <p:cNvPr id="838" name="struck"/>
          <p:cNvSpPr txBox="1"/>
          <p:nvPr/>
        </p:nvSpPr>
        <p:spPr>
          <a:xfrm>
            <a:off x="5025840" y="4803984"/>
            <a:ext cx="713813"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struck</a:t>
            </a:r>
          </a:p>
        </p:txBody>
      </p:sp>
      <p:sp>
        <p:nvSpPr>
          <p:cNvPr id="839" name="Rectangle"/>
          <p:cNvSpPr/>
          <p:nvPr/>
        </p:nvSpPr>
        <p:spPr>
          <a:xfrm>
            <a:off x="4668537" y="5341013"/>
            <a:ext cx="1385892" cy="475942"/>
          </a:xfrm>
          <a:prstGeom prst="rect">
            <a:avLst/>
          </a:prstGeom>
          <a:ln w="25400">
            <a:solidFill>
              <a:srgbClr val="000000"/>
            </a:solidFill>
          </a:ln>
        </p:spPr>
        <p:txBody>
          <a:bodyPr lIns="45718" tIns="45718" rIns="45718" bIns="45718" anchor="ctr"/>
          <a:lstStyle/>
          <a:p>
            <a:pPr/>
          </a:p>
        </p:txBody>
      </p:sp>
      <p:sp>
        <p:nvSpPr>
          <p:cNvPr id="840" name="was"/>
          <p:cNvSpPr txBox="1"/>
          <p:nvPr/>
        </p:nvSpPr>
        <p:spPr>
          <a:xfrm>
            <a:off x="5140040" y="5403654"/>
            <a:ext cx="510663"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was</a:t>
            </a:r>
          </a:p>
        </p:txBody>
      </p:sp>
      <p:sp>
        <p:nvSpPr>
          <p:cNvPr id="841" name="Rectangle"/>
          <p:cNvSpPr/>
          <p:nvPr/>
        </p:nvSpPr>
        <p:spPr>
          <a:xfrm>
            <a:off x="4668537" y="6092376"/>
            <a:ext cx="1385892" cy="475942"/>
          </a:xfrm>
          <a:prstGeom prst="rect">
            <a:avLst/>
          </a:prstGeom>
          <a:ln w="25400">
            <a:solidFill>
              <a:srgbClr val="000000"/>
            </a:solidFill>
          </a:ln>
        </p:spPr>
        <p:txBody>
          <a:bodyPr lIns="45718" tIns="45718" rIns="45718" bIns="45718" anchor="ctr"/>
          <a:lstStyle/>
          <a:p>
            <a:pPr/>
          </a:p>
        </p:txBody>
      </p:sp>
      <p:sp>
        <p:nvSpPr>
          <p:cNvPr id="842" name="got"/>
          <p:cNvSpPr txBox="1"/>
          <p:nvPr/>
        </p:nvSpPr>
        <p:spPr>
          <a:xfrm>
            <a:off x="5150521" y="6105076"/>
            <a:ext cx="421924"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got</a:t>
            </a:r>
          </a:p>
        </p:txBody>
      </p:sp>
      <p:pic>
        <p:nvPicPr>
          <p:cNvPr id="843" name="-1.7=_log_P_text.pdf" descr="-1.7=_log_P_text.pdf"/>
          <p:cNvPicPr>
            <a:picLocks noChangeAspect="1"/>
          </p:cNvPicPr>
          <p:nvPr/>
        </p:nvPicPr>
        <p:blipFill>
          <a:blip r:embed="rId3">
            <a:extLst/>
          </a:blip>
          <a:stretch>
            <a:fillRect/>
          </a:stretch>
        </p:blipFill>
        <p:spPr>
          <a:xfrm>
            <a:off x="6360674" y="3938682"/>
            <a:ext cx="5286973" cy="273975"/>
          </a:xfrm>
          <a:prstGeom prst="rect">
            <a:avLst/>
          </a:prstGeom>
          <a:ln w="12700">
            <a:miter lim="400000"/>
          </a:ln>
        </p:spPr>
      </p:pic>
      <p:pic>
        <p:nvPicPr>
          <p:cNvPr id="844" name="-2.9=_log_P_text.pdf" descr="-2.9=_log_P_text.pdf"/>
          <p:cNvPicPr>
            <a:picLocks noChangeAspect="1"/>
          </p:cNvPicPr>
          <p:nvPr/>
        </p:nvPicPr>
        <p:blipFill>
          <a:blip r:embed="rId4">
            <a:extLst/>
          </a:blip>
          <a:stretch>
            <a:fillRect/>
          </a:stretch>
        </p:blipFill>
        <p:spPr>
          <a:xfrm>
            <a:off x="6242366" y="4816711"/>
            <a:ext cx="5701639" cy="273976"/>
          </a:xfrm>
          <a:prstGeom prst="rect">
            <a:avLst/>
          </a:prstGeom>
          <a:ln w="12700">
            <a:miter lim="400000"/>
          </a:ln>
        </p:spPr>
      </p:pic>
      <p:pic>
        <p:nvPicPr>
          <p:cNvPr id="845" name="-1.6=_log_P_1_M_.pdf" descr="-1.6=_log_P_1_M_.pdf"/>
          <p:cNvPicPr>
            <a:picLocks noChangeAspect="1"/>
          </p:cNvPicPr>
          <p:nvPr/>
        </p:nvPicPr>
        <p:blipFill>
          <a:blip r:embed="rId5">
            <a:extLst/>
          </a:blip>
          <a:stretch>
            <a:fillRect/>
          </a:stretch>
        </p:blipFill>
        <p:spPr>
          <a:xfrm>
            <a:off x="6225594" y="5449016"/>
            <a:ext cx="5367952" cy="282927"/>
          </a:xfrm>
          <a:prstGeom prst="rect">
            <a:avLst/>
          </a:prstGeom>
          <a:ln w="12700">
            <a:miter lim="400000"/>
          </a:ln>
        </p:spPr>
      </p:pic>
      <p:pic>
        <p:nvPicPr>
          <p:cNvPr id="846" name="-1.8=_log_mathrm.pdf" descr="-1.8=_log_mathrm.pdf"/>
          <p:cNvPicPr>
            <a:picLocks noChangeAspect="1"/>
          </p:cNvPicPr>
          <p:nvPr/>
        </p:nvPicPr>
        <p:blipFill>
          <a:blip r:embed="rId6">
            <a:extLst/>
          </a:blip>
          <a:stretch>
            <a:fillRect/>
          </a:stretch>
        </p:blipFill>
        <p:spPr>
          <a:xfrm>
            <a:off x="6262457" y="6203746"/>
            <a:ext cx="5545134" cy="298213"/>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Today’s lecture"/>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Today’s lecture</a:t>
            </a:r>
          </a:p>
        </p:txBody>
      </p:sp>
      <p:sp>
        <p:nvSpPr>
          <p:cNvPr id="100" name="Slide Number"/>
          <p:cNvSpPr txBox="1"/>
          <p:nvPr>
            <p:ph type="sldNum" sz="quarter" idx="4294967295"/>
          </p:nvPr>
        </p:nvSpPr>
        <p:spPr>
          <a:xfrm>
            <a:off x="10857975" y="6049983"/>
            <a:ext cx="225402"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b="1" sz="2000">
                <a:solidFill>
                  <a:srgbClr val="000000"/>
                </a:solidFill>
                <a:latin typeface="Arial"/>
                <a:ea typeface="Arial"/>
                <a:cs typeface="Arial"/>
                <a:sym typeface="Arial"/>
              </a:defRPr>
            </a:lvl1pPr>
          </a:lstStyle>
          <a:p>
            <a:pPr/>
            <a:fld id="{86CB4B4D-7CA3-9044-876B-883B54F8677D}" type="slidenum"/>
          </a:p>
        </p:txBody>
      </p:sp>
      <p:sp>
        <p:nvSpPr>
          <p:cNvPr id="101" name="Machine translation and attention mechanism…"/>
          <p:cNvSpPr txBox="1"/>
          <p:nvPr>
            <p:ph type="body" idx="4294967295"/>
          </p:nvPr>
        </p:nvSpPr>
        <p:spPr>
          <a:xfrm>
            <a:off x="631530" y="1544531"/>
            <a:ext cx="11040724" cy="4994590"/>
          </a:xfrm>
          <a:prstGeom prst="rect">
            <a:avLst/>
          </a:prstGeom>
        </p:spPr>
        <p:txBody>
          <a:bodyPr lIns="45719" tIns="45719" rIns="45719" bIns="45719"/>
          <a:lstStyle/>
          <a:p>
            <a:pPr marL="342900" indent="-342900" defTabSz="457200">
              <a:spcBef>
                <a:spcPts val="500"/>
              </a:spcBef>
              <a:defRPr sz="2400">
                <a:latin typeface="Arial"/>
                <a:ea typeface="Arial"/>
                <a:cs typeface="Arial"/>
                <a:sym typeface="Arial"/>
              </a:defRPr>
            </a:pPr>
            <a:r>
              <a:t>Machine translation and attention mechanism</a:t>
            </a:r>
          </a:p>
          <a:p>
            <a:pPr marL="342900" indent="-342900" defTabSz="457200">
              <a:spcBef>
                <a:spcPts val="500"/>
              </a:spcBef>
              <a:defRPr sz="2400">
                <a:latin typeface="Arial"/>
                <a:ea typeface="Arial"/>
                <a:cs typeface="Arial"/>
                <a:sym typeface="Arial"/>
              </a:defRPr>
            </a:pPr>
          </a:p>
          <a:p>
            <a:pPr marL="342900" indent="-342900" defTabSz="457200">
              <a:spcBef>
                <a:spcPts val="500"/>
              </a:spcBef>
              <a:defRPr sz="2400">
                <a:latin typeface="Arial"/>
                <a:ea typeface="Arial"/>
                <a:cs typeface="Arial"/>
                <a:sym typeface="Arial"/>
              </a:defRPr>
            </a:pPr>
            <a:r>
              <a:t>Transformer</a:t>
            </a:r>
          </a:p>
          <a:p>
            <a:pPr lvl="1" marL="800100" indent="-342900" defTabSz="457200">
              <a:spcBef>
                <a:spcPts val="500"/>
              </a:spcBef>
              <a:buChar char="•"/>
              <a:defRPr sz="2400">
                <a:latin typeface="Arial"/>
                <a:ea typeface="Arial"/>
                <a:cs typeface="Arial"/>
                <a:sym typeface="Arial"/>
              </a:defRPr>
            </a:pPr>
          </a:p>
          <a:p>
            <a:pPr marL="342900" indent="-342900" defTabSz="457200">
              <a:spcBef>
                <a:spcPts val="500"/>
              </a:spcBef>
              <a:defRPr sz="2400">
                <a:latin typeface="Arial"/>
                <a:ea typeface="Arial"/>
                <a:cs typeface="Arial"/>
                <a:sym typeface="Arial"/>
              </a:defRPr>
            </a:pPr>
            <a:r>
              <a:t>Encoder representation network</a:t>
            </a:r>
          </a:p>
          <a:p>
            <a:pPr lvl="1" marL="800100" indent="-342900" defTabSz="457200">
              <a:spcBef>
                <a:spcPts val="500"/>
              </a:spcBef>
              <a:buChar char="•"/>
              <a:defRPr sz="2400">
                <a:latin typeface="Arial"/>
                <a:ea typeface="Arial"/>
                <a:cs typeface="Arial"/>
                <a:sym typeface="Arial"/>
              </a:defRPr>
            </a:pPr>
            <a:r>
              <a:t>Elmo</a:t>
            </a:r>
          </a:p>
          <a:p>
            <a:pPr lvl="1" marL="800100" indent="-342900" defTabSz="457200">
              <a:spcBef>
                <a:spcPts val="500"/>
              </a:spcBef>
              <a:buChar char="•"/>
              <a:defRPr sz="2400">
                <a:latin typeface="Arial"/>
                <a:ea typeface="Arial"/>
                <a:cs typeface="Arial"/>
                <a:sym typeface="Arial"/>
              </a:defRPr>
            </a:pPr>
            <a:r>
              <a:t>BERT</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0" name="Beam search decoding"/>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Beam search decoding</a:t>
            </a:r>
          </a:p>
        </p:txBody>
      </p:sp>
      <p:sp>
        <p:nvSpPr>
          <p:cNvPr id="851"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b="1" sz="2000">
                <a:solidFill>
                  <a:srgbClr val="000000"/>
                </a:solidFill>
                <a:latin typeface="Arial"/>
                <a:ea typeface="Arial"/>
                <a:cs typeface="Arial"/>
                <a:sym typeface="Arial"/>
              </a:defRPr>
            </a:lvl1pPr>
          </a:lstStyle>
          <a:p>
            <a:pPr/>
            <a:fld id="{86CB4B4D-7CA3-9044-876B-883B54F8677D}" type="slidenum"/>
          </a:p>
        </p:txBody>
      </p:sp>
      <p:sp>
        <p:nvSpPr>
          <p:cNvPr id="852" name="A trade-off between greedy decoding + exhaustive search…"/>
          <p:cNvSpPr txBox="1"/>
          <p:nvPr>
            <p:ph type="body" idx="4294967295"/>
          </p:nvPr>
        </p:nvSpPr>
        <p:spPr>
          <a:xfrm>
            <a:off x="706203" y="1573419"/>
            <a:ext cx="10851024" cy="4350538"/>
          </a:xfrm>
          <a:prstGeom prst="rect">
            <a:avLst/>
          </a:prstGeom>
        </p:spPr>
        <p:txBody>
          <a:bodyPr lIns="45719" tIns="45719" rIns="45719" bIns="45719"/>
          <a:lstStyle/>
          <a:p>
            <a:pPr marL="342899" indent="-342899" defTabSz="914400">
              <a:spcBef>
                <a:spcPts val="700"/>
              </a:spcBef>
              <a:defRPr sz="2300">
                <a:latin typeface="Arial"/>
                <a:ea typeface="Arial"/>
                <a:cs typeface="Arial"/>
                <a:sym typeface="Arial"/>
              </a:defRPr>
            </a:pPr>
            <a:r>
              <a:t>A trade-off between greedy decoding + exhaustive search</a:t>
            </a: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r>
              <a:t>In each step of the decoder, keep track of the k most probable partial translations (</a:t>
            </a:r>
            <a:r>
              <a:rPr b="1">
                <a:solidFill>
                  <a:srgbClr val="0433FF"/>
                </a:solidFill>
              </a:rPr>
              <a:t>hypotheses</a:t>
            </a:r>
            <a:r>
              <a:t>)</a:t>
            </a:r>
          </a:p>
        </p:txBody>
      </p:sp>
      <p:sp>
        <p:nvSpPr>
          <p:cNvPr id="853" name="Rectangle"/>
          <p:cNvSpPr/>
          <p:nvPr/>
        </p:nvSpPr>
        <p:spPr>
          <a:xfrm>
            <a:off x="910135" y="4970276"/>
            <a:ext cx="1284602" cy="516059"/>
          </a:xfrm>
          <a:prstGeom prst="rect">
            <a:avLst/>
          </a:prstGeom>
          <a:ln w="25400">
            <a:solidFill>
              <a:schemeClr val="accent1"/>
            </a:solidFill>
          </a:ln>
        </p:spPr>
        <p:txBody>
          <a:bodyPr lIns="45718" tIns="45718" rIns="45718" bIns="45718" anchor="ctr"/>
          <a:lstStyle/>
          <a:p>
            <a:pPr/>
          </a:p>
        </p:txBody>
      </p:sp>
      <p:sp>
        <p:nvSpPr>
          <p:cNvPr id="854" name="&lt;START&gt;"/>
          <p:cNvSpPr txBox="1"/>
          <p:nvPr/>
        </p:nvSpPr>
        <p:spPr>
          <a:xfrm>
            <a:off x="1002760" y="5052975"/>
            <a:ext cx="1099352"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&lt;START&gt;</a:t>
            </a:r>
          </a:p>
        </p:txBody>
      </p:sp>
      <p:sp>
        <p:nvSpPr>
          <p:cNvPr id="855" name="Rectangle"/>
          <p:cNvSpPr/>
          <p:nvPr/>
        </p:nvSpPr>
        <p:spPr>
          <a:xfrm>
            <a:off x="3238530" y="4429414"/>
            <a:ext cx="543660" cy="500248"/>
          </a:xfrm>
          <a:prstGeom prst="rect">
            <a:avLst/>
          </a:prstGeom>
          <a:ln w="25400">
            <a:solidFill>
              <a:srgbClr val="000000"/>
            </a:solidFill>
          </a:ln>
        </p:spPr>
        <p:txBody>
          <a:bodyPr lIns="45718" tIns="45718" rIns="45718" bIns="45718" anchor="ctr"/>
          <a:lstStyle/>
          <a:p>
            <a:pPr/>
          </a:p>
        </p:txBody>
      </p:sp>
      <p:sp>
        <p:nvSpPr>
          <p:cNvPr id="856" name="he"/>
          <p:cNvSpPr txBox="1"/>
          <p:nvPr/>
        </p:nvSpPr>
        <p:spPr>
          <a:xfrm>
            <a:off x="3331154" y="4512114"/>
            <a:ext cx="358412"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he</a:t>
            </a:r>
          </a:p>
        </p:txBody>
      </p:sp>
      <p:sp>
        <p:nvSpPr>
          <p:cNvPr id="857" name="Rectangle"/>
          <p:cNvSpPr/>
          <p:nvPr/>
        </p:nvSpPr>
        <p:spPr>
          <a:xfrm>
            <a:off x="3238530" y="5850782"/>
            <a:ext cx="543660" cy="516061"/>
          </a:xfrm>
          <a:prstGeom prst="rect">
            <a:avLst/>
          </a:prstGeom>
          <a:ln w="25400">
            <a:solidFill>
              <a:srgbClr val="000000"/>
            </a:solidFill>
          </a:ln>
        </p:spPr>
        <p:txBody>
          <a:bodyPr lIns="45718" tIns="45718" rIns="45718" bIns="45718" anchor="ctr"/>
          <a:lstStyle/>
          <a:p>
            <a:pPr/>
          </a:p>
        </p:txBody>
      </p:sp>
      <p:sp>
        <p:nvSpPr>
          <p:cNvPr id="858" name="I"/>
          <p:cNvSpPr txBox="1"/>
          <p:nvPr/>
        </p:nvSpPr>
        <p:spPr>
          <a:xfrm>
            <a:off x="3331154" y="5933482"/>
            <a:ext cx="167651"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I</a:t>
            </a:r>
          </a:p>
        </p:txBody>
      </p:sp>
      <p:sp>
        <p:nvSpPr>
          <p:cNvPr id="859" name="Line"/>
          <p:cNvSpPr/>
          <p:nvPr/>
        </p:nvSpPr>
        <p:spPr>
          <a:xfrm flipV="1">
            <a:off x="2215624" y="4708646"/>
            <a:ext cx="902054" cy="530389"/>
          </a:xfrm>
          <a:prstGeom prst="line">
            <a:avLst/>
          </a:prstGeom>
          <a:ln w="25400">
            <a:solidFill>
              <a:schemeClr val="accent1"/>
            </a:solidFill>
            <a:tailEnd type="triangle"/>
          </a:ln>
        </p:spPr>
        <p:txBody>
          <a:bodyPr lIns="45718" tIns="45718" rIns="45718" bIns="45718"/>
          <a:lstStyle/>
          <a:p>
            <a:pPr/>
          </a:p>
        </p:txBody>
      </p:sp>
      <p:sp>
        <p:nvSpPr>
          <p:cNvPr id="860" name="Line"/>
          <p:cNvSpPr/>
          <p:nvPr/>
        </p:nvSpPr>
        <p:spPr>
          <a:xfrm>
            <a:off x="2237091" y="5250304"/>
            <a:ext cx="861877" cy="861877"/>
          </a:xfrm>
          <a:prstGeom prst="line">
            <a:avLst/>
          </a:prstGeom>
          <a:ln w="25400">
            <a:solidFill>
              <a:schemeClr val="accent1"/>
            </a:solidFill>
            <a:tailEnd type="triangle"/>
          </a:ln>
        </p:spPr>
        <p:txBody>
          <a:bodyPr lIns="45718" tIns="45718" rIns="45718" bIns="45718"/>
          <a:lstStyle/>
          <a:p>
            <a:pPr/>
          </a:p>
        </p:txBody>
      </p:sp>
      <p:sp>
        <p:nvSpPr>
          <p:cNvPr id="861" name="Line"/>
          <p:cNvSpPr/>
          <p:nvPr/>
        </p:nvSpPr>
        <p:spPr>
          <a:xfrm flipV="1">
            <a:off x="3777396" y="4088979"/>
            <a:ext cx="902054" cy="530388"/>
          </a:xfrm>
          <a:prstGeom prst="line">
            <a:avLst/>
          </a:prstGeom>
          <a:ln w="25400">
            <a:solidFill>
              <a:schemeClr val="accent1"/>
            </a:solidFill>
            <a:tailEnd type="triangle"/>
          </a:ln>
        </p:spPr>
        <p:txBody>
          <a:bodyPr lIns="45718" tIns="45718" rIns="45718" bIns="45718"/>
          <a:lstStyle/>
          <a:p>
            <a:pPr/>
          </a:p>
        </p:txBody>
      </p:sp>
      <p:sp>
        <p:nvSpPr>
          <p:cNvPr id="862" name="Line"/>
          <p:cNvSpPr/>
          <p:nvPr/>
        </p:nvSpPr>
        <p:spPr>
          <a:xfrm>
            <a:off x="3798756" y="4674558"/>
            <a:ext cx="856760" cy="322149"/>
          </a:xfrm>
          <a:prstGeom prst="line">
            <a:avLst/>
          </a:prstGeom>
          <a:ln w="25400">
            <a:solidFill>
              <a:schemeClr val="accent1"/>
            </a:solidFill>
            <a:tailEnd type="triangle"/>
          </a:ln>
        </p:spPr>
        <p:txBody>
          <a:bodyPr lIns="45718" tIns="45718" rIns="45718" bIns="45718"/>
          <a:lstStyle/>
          <a:p>
            <a:pPr/>
          </a:p>
        </p:txBody>
      </p:sp>
      <p:sp>
        <p:nvSpPr>
          <p:cNvPr id="863" name="Line"/>
          <p:cNvSpPr/>
          <p:nvPr/>
        </p:nvSpPr>
        <p:spPr>
          <a:xfrm flipV="1">
            <a:off x="3777396" y="5505955"/>
            <a:ext cx="902054" cy="530388"/>
          </a:xfrm>
          <a:prstGeom prst="line">
            <a:avLst/>
          </a:prstGeom>
          <a:ln w="25400">
            <a:solidFill>
              <a:schemeClr val="accent1"/>
            </a:solidFill>
            <a:tailEnd type="triangle"/>
          </a:ln>
        </p:spPr>
        <p:txBody>
          <a:bodyPr lIns="45718" tIns="45718" rIns="45718" bIns="45718"/>
          <a:lstStyle/>
          <a:p>
            <a:pPr/>
          </a:p>
        </p:txBody>
      </p:sp>
      <p:sp>
        <p:nvSpPr>
          <p:cNvPr id="864" name="Line"/>
          <p:cNvSpPr/>
          <p:nvPr/>
        </p:nvSpPr>
        <p:spPr>
          <a:xfrm>
            <a:off x="3798756" y="6091534"/>
            <a:ext cx="857331" cy="328771"/>
          </a:xfrm>
          <a:prstGeom prst="line">
            <a:avLst/>
          </a:prstGeom>
          <a:ln w="25400">
            <a:solidFill>
              <a:schemeClr val="accent1"/>
            </a:solidFill>
            <a:tailEnd type="triangle"/>
          </a:ln>
        </p:spPr>
        <p:txBody>
          <a:bodyPr lIns="45718" tIns="45718" rIns="45718" bIns="45718"/>
          <a:lstStyle/>
          <a:p>
            <a:pPr/>
          </a:p>
        </p:txBody>
      </p:sp>
      <p:sp>
        <p:nvSpPr>
          <p:cNvPr id="865" name="Rectangle"/>
          <p:cNvSpPr/>
          <p:nvPr/>
        </p:nvSpPr>
        <p:spPr>
          <a:xfrm>
            <a:off x="4668537" y="3882949"/>
            <a:ext cx="1385892" cy="475942"/>
          </a:xfrm>
          <a:prstGeom prst="rect">
            <a:avLst/>
          </a:prstGeom>
          <a:ln w="25400">
            <a:solidFill>
              <a:srgbClr val="0433FF"/>
            </a:solidFill>
          </a:ln>
        </p:spPr>
        <p:txBody>
          <a:bodyPr lIns="45718" tIns="45718" rIns="45718" bIns="45718" anchor="ctr"/>
          <a:lstStyle/>
          <a:p>
            <a:pPr/>
          </a:p>
        </p:txBody>
      </p:sp>
      <p:sp>
        <p:nvSpPr>
          <p:cNvPr id="866" name="hit"/>
          <p:cNvSpPr txBox="1"/>
          <p:nvPr/>
        </p:nvSpPr>
        <p:spPr>
          <a:xfrm>
            <a:off x="5209959" y="3945590"/>
            <a:ext cx="345575"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hit</a:t>
            </a:r>
          </a:p>
        </p:txBody>
      </p:sp>
      <p:sp>
        <p:nvSpPr>
          <p:cNvPr id="867" name="Rectangle"/>
          <p:cNvSpPr/>
          <p:nvPr/>
        </p:nvSpPr>
        <p:spPr>
          <a:xfrm>
            <a:off x="4668537" y="4729190"/>
            <a:ext cx="1385892" cy="475942"/>
          </a:xfrm>
          <a:prstGeom prst="rect">
            <a:avLst/>
          </a:prstGeom>
          <a:ln w="25400">
            <a:solidFill>
              <a:srgbClr val="000000"/>
            </a:solidFill>
          </a:ln>
        </p:spPr>
        <p:txBody>
          <a:bodyPr lIns="45718" tIns="45718" rIns="45718" bIns="45718" anchor="ctr"/>
          <a:lstStyle/>
          <a:p>
            <a:pPr/>
          </a:p>
        </p:txBody>
      </p:sp>
      <p:sp>
        <p:nvSpPr>
          <p:cNvPr id="868" name="struck"/>
          <p:cNvSpPr txBox="1"/>
          <p:nvPr/>
        </p:nvSpPr>
        <p:spPr>
          <a:xfrm>
            <a:off x="5025840" y="4803984"/>
            <a:ext cx="713813"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struck</a:t>
            </a:r>
          </a:p>
        </p:txBody>
      </p:sp>
      <p:sp>
        <p:nvSpPr>
          <p:cNvPr id="869" name="Rectangle"/>
          <p:cNvSpPr/>
          <p:nvPr/>
        </p:nvSpPr>
        <p:spPr>
          <a:xfrm>
            <a:off x="4668537" y="5341013"/>
            <a:ext cx="1385892" cy="475942"/>
          </a:xfrm>
          <a:prstGeom prst="rect">
            <a:avLst/>
          </a:prstGeom>
          <a:ln w="25400">
            <a:solidFill>
              <a:srgbClr val="0433FF"/>
            </a:solidFill>
          </a:ln>
        </p:spPr>
        <p:txBody>
          <a:bodyPr lIns="45718" tIns="45718" rIns="45718" bIns="45718" anchor="ctr"/>
          <a:lstStyle/>
          <a:p>
            <a:pPr/>
          </a:p>
        </p:txBody>
      </p:sp>
      <p:sp>
        <p:nvSpPr>
          <p:cNvPr id="870" name="was"/>
          <p:cNvSpPr txBox="1"/>
          <p:nvPr/>
        </p:nvSpPr>
        <p:spPr>
          <a:xfrm>
            <a:off x="5140040" y="5403654"/>
            <a:ext cx="510663"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was</a:t>
            </a:r>
          </a:p>
        </p:txBody>
      </p:sp>
      <p:sp>
        <p:nvSpPr>
          <p:cNvPr id="871" name="Rectangle"/>
          <p:cNvSpPr/>
          <p:nvPr/>
        </p:nvSpPr>
        <p:spPr>
          <a:xfrm>
            <a:off x="4668537" y="6092376"/>
            <a:ext cx="1385892" cy="475942"/>
          </a:xfrm>
          <a:prstGeom prst="rect">
            <a:avLst/>
          </a:prstGeom>
          <a:ln w="25400">
            <a:solidFill>
              <a:srgbClr val="000000"/>
            </a:solidFill>
          </a:ln>
        </p:spPr>
        <p:txBody>
          <a:bodyPr lIns="45718" tIns="45718" rIns="45718" bIns="45718" anchor="ctr"/>
          <a:lstStyle/>
          <a:p>
            <a:pPr/>
          </a:p>
        </p:txBody>
      </p:sp>
      <p:sp>
        <p:nvSpPr>
          <p:cNvPr id="872" name="got"/>
          <p:cNvSpPr txBox="1"/>
          <p:nvPr/>
        </p:nvSpPr>
        <p:spPr>
          <a:xfrm>
            <a:off x="5150521" y="6105076"/>
            <a:ext cx="421924"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got</a:t>
            </a:r>
          </a:p>
        </p:txBody>
      </p:sp>
      <p:pic>
        <p:nvPicPr>
          <p:cNvPr id="873" name="-1.7=_log_P_text.pdf" descr="-1.7=_log_P_text.pdf"/>
          <p:cNvPicPr>
            <a:picLocks noChangeAspect="1"/>
          </p:cNvPicPr>
          <p:nvPr/>
        </p:nvPicPr>
        <p:blipFill>
          <a:blip r:embed="rId3">
            <a:extLst/>
          </a:blip>
          <a:stretch>
            <a:fillRect/>
          </a:stretch>
        </p:blipFill>
        <p:spPr>
          <a:xfrm>
            <a:off x="6360674" y="3938682"/>
            <a:ext cx="5286973" cy="273975"/>
          </a:xfrm>
          <a:prstGeom prst="rect">
            <a:avLst/>
          </a:prstGeom>
          <a:ln w="12700">
            <a:miter lim="400000"/>
          </a:ln>
        </p:spPr>
      </p:pic>
      <p:pic>
        <p:nvPicPr>
          <p:cNvPr id="874" name="-2.9=_log_P_text.pdf" descr="-2.9=_log_P_text.pdf"/>
          <p:cNvPicPr>
            <a:picLocks noChangeAspect="1"/>
          </p:cNvPicPr>
          <p:nvPr/>
        </p:nvPicPr>
        <p:blipFill>
          <a:blip r:embed="rId4">
            <a:extLst/>
          </a:blip>
          <a:stretch>
            <a:fillRect/>
          </a:stretch>
        </p:blipFill>
        <p:spPr>
          <a:xfrm>
            <a:off x="6242366" y="4816711"/>
            <a:ext cx="5701639" cy="273976"/>
          </a:xfrm>
          <a:prstGeom prst="rect">
            <a:avLst/>
          </a:prstGeom>
          <a:ln w="12700">
            <a:miter lim="400000"/>
          </a:ln>
        </p:spPr>
      </p:pic>
      <p:pic>
        <p:nvPicPr>
          <p:cNvPr id="875" name="-1.6=_log_P_1_M_.pdf" descr="-1.6=_log_P_1_M_.pdf"/>
          <p:cNvPicPr>
            <a:picLocks noChangeAspect="1"/>
          </p:cNvPicPr>
          <p:nvPr/>
        </p:nvPicPr>
        <p:blipFill>
          <a:blip r:embed="rId5">
            <a:extLst/>
          </a:blip>
          <a:stretch>
            <a:fillRect/>
          </a:stretch>
        </p:blipFill>
        <p:spPr>
          <a:xfrm>
            <a:off x="6225594" y="5449016"/>
            <a:ext cx="5367952" cy="282927"/>
          </a:xfrm>
          <a:prstGeom prst="rect">
            <a:avLst/>
          </a:prstGeom>
          <a:ln w="12700">
            <a:miter lim="400000"/>
          </a:ln>
        </p:spPr>
      </p:pic>
      <p:pic>
        <p:nvPicPr>
          <p:cNvPr id="876" name="-1.8=_log_mathrm.pdf" descr="-1.8=_log_mathrm.pdf"/>
          <p:cNvPicPr>
            <a:picLocks noChangeAspect="1"/>
          </p:cNvPicPr>
          <p:nvPr/>
        </p:nvPicPr>
        <p:blipFill>
          <a:blip r:embed="rId6">
            <a:extLst/>
          </a:blip>
          <a:stretch>
            <a:fillRect/>
          </a:stretch>
        </p:blipFill>
        <p:spPr>
          <a:xfrm>
            <a:off x="6262457" y="6203746"/>
            <a:ext cx="5545134" cy="298213"/>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0" name="Decoding: How do we know when to stop?"/>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Decoding: How do we know when to stop?</a:t>
            </a:r>
          </a:p>
        </p:txBody>
      </p:sp>
      <p:sp>
        <p:nvSpPr>
          <p:cNvPr id="881"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b="1" sz="2000">
                <a:solidFill>
                  <a:srgbClr val="000000"/>
                </a:solidFill>
                <a:latin typeface="Arial"/>
                <a:ea typeface="Arial"/>
                <a:cs typeface="Arial"/>
                <a:sym typeface="Arial"/>
              </a:defRPr>
            </a:lvl1pPr>
          </a:lstStyle>
          <a:p>
            <a:pPr/>
            <a:fld id="{86CB4B4D-7CA3-9044-876B-883B54F8677D}" type="slidenum"/>
          </a:p>
        </p:txBody>
      </p:sp>
      <p:sp>
        <p:nvSpPr>
          <p:cNvPr id="882" name="When do we stop the generation?…"/>
          <p:cNvSpPr txBox="1"/>
          <p:nvPr>
            <p:ph type="body" idx="4294967295"/>
          </p:nvPr>
        </p:nvSpPr>
        <p:spPr>
          <a:xfrm>
            <a:off x="578567" y="1467512"/>
            <a:ext cx="10779595" cy="5004501"/>
          </a:xfrm>
          <a:prstGeom prst="rect">
            <a:avLst/>
          </a:prstGeom>
        </p:spPr>
        <p:txBody>
          <a:bodyPr lIns="45719" tIns="45719" rIns="45719" bIns="45719"/>
          <a:lstStyle/>
          <a:p>
            <a:pPr marL="342899" indent="-342899" defTabSz="914400">
              <a:spcBef>
                <a:spcPts val="700"/>
              </a:spcBef>
              <a:defRPr sz="2300">
                <a:latin typeface="Arial"/>
                <a:ea typeface="Arial"/>
                <a:cs typeface="Arial"/>
                <a:sym typeface="Arial"/>
              </a:defRPr>
            </a:pPr>
            <a:r>
              <a:t>When do we stop the generation?</a:t>
            </a:r>
          </a:p>
          <a:p>
            <a:pPr lvl="1" marL="800099" indent="-342899" defTabSz="914400">
              <a:spcBef>
                <a:spcPts val="700"/>
              </a:spcBef>
              <a:buChar char="•"/>
              <a:defRPr sz="2300">
                <a:latin typeface="Arial"/>
                <a:ea typeface="Arial"/>
                <a:cs typeface="Arial"/>
                <a:sym typeface="Arial"/>
              </a:defRPr>
            </a:pPr>
            <a:r>
              <a:t>Append an &lt;END&gt; token to every target sentence in the training data</a:t>
            </a:r>
          </a:p>
          <a:p>
            <a:pPr lvl="1" marL="800099" indent="-342899" defTabSz="914400">
              <a:spcBef>
                <a:spcPts val="700"/>
              </a:spcBef>
              <a:buChar char="•"/>
              <a:defRPr sz="2300">
                <a:latin typeface="Arial"/>
                <a:ea typeface="Arial"/>
                <a:cs typeface="Arial"/>
                <a:sym typeface="Arial"/>
              </a:defRPr>
            </a:pPr>
            <a:r>
              <a:t>Train the model, so it knows when to predict &lt;END&gt;</a:t>
            </a:r>
          </a:p>
          <a:p>
            <a:pPr lvl="1" marL="800099" indent="-342899" defTabSz="914400">
              <a:spcBef>
                <a:spcPts val="700"/>
              </a:spcBef>
              <a:buChar char="•"/>
              <a:defRPr sz="2300">
                <a:latin typeface="Arial"/>
                <a:ea typeface="Arial"/>
                <a:cs typeface="Arial"/>
                <a:sym typeface="Arial"/>
              </a:defRPr>
            </a:pPr>
            <a:r>
              <a:t>During decoding, stop a hypothesis if &lt;END&gt; is predicted</a:t>
            </a:r>
          </a:p>
          <a:p>
            <a:pPr lvl="1" marL="800099" indent="-342899" defTabSz="914400">
              <a:spcBef>
                <a:spcPts val="700"/>
              </a:spcBef>
              <a:buChar char="•"/>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r>
              <a:t>We continue beam search util</a:t>
            </a:r>
          </a:p>
          <a:p>
            <a:pPr lvl="1" marL="800099" indent="-342899" defTabSz="914400">
              <a:spcBef>
                <a:spcPts val="700"/>
              </a:spcBef>
              <a:buChar char="•"/>
              <a:defRPr sz="2300">
                <a:latin typeface="Arial"/>
                <a:ea typeface="Arial"/>
                <a:cs typeface="Arial"/>
                <a:sym typeface="Arial"/>
              </a:defRPr>
            </a:pPr>
            <a:r>
              <a:t>We reach time step T, or</a:t>
            </a:r>
          </a:p>
          <a:p>
            <a:pPr lvl="1" marL="800099" indent="-342899" defTabSz="914400">
              <a:spcBef>
                <a:spcPts val="700"/>
              </a:spcBef>
              <a:buChar char="•"/>
              <a:defRPr sz="2300">
                <a:latin typeface="Arial"/>
                <a:ea typeface="Arial"/>
                <a:cs typeface="Arial"/>
                <a:sym typeface="Arial"/>
              </a:defRPr>
            </a:pPr>
            <a:r>
              <a:t>We have at least n completed hypotheses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6" name="Beam search decoding: Selecting output hypothesis"/>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Beam search decoding: Selecting output hypothesis</a:t>
            </a:r>
          </a:p>
        </p:txBody>
      </p:sp>
      <p:sp>
        <p:nvSpPr>
          <p:cNvPr id="887"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b="1" sz="2000">
                <a:solidFill>
                  <a:srgbClr val="000000"/>
                </a:solidFill>
                <a:latin typeface="Arial"/>
                <a:ea typeface="Arial"/>
                <a:cs typeface="Arial"/>
                <a:sym typeface="Arial"/>
              </a:defRPr>
            </a:lvl1pPr>
          </a:lstStyle>
          <a:p>
            <a:pPr/>
            <a:fld id="{86CB4B4D-7CA3-9044-876B-883B54F8677D}" type="slidenum"/>
          </a:p>
        </p:txBody>
      </p:sp>
      <p:sp>
        <p:nvSpPr>
          <p:cNvPr id="888" name="Each hypothesis has a log probability score…"/>
          <p:cNvSpPr txBox="1"/>
          <p:nvPr>
            <p:ph type="body" idx="4294967295"/>
          </p:nvPr>
        </p:nvSpPr>
        <p:spPr>
          <a:xfrm>
            <a:off x="578567" y="1467512"/>
            <a:ext cx="10779595" cy="5004501"/>
          </a:xfrm>
          <a:prstGeom prst="rect">
            <a:avLst/>
          </a:prstGeom>
        </p:spPr>
        <p:txBody>
          <a:bodyPr lIns="45719" tIns="45719" rIns="45719" bIns="45719"/>
          <a:lstStyle/>
          <a:p>
            <a:pPr marL="342899" indent="-342899" defTabSz="914400">
              <a:spcBef>
                <a:spcPts val="700"/>
              </a:spcBef>
              <a:defRPr sz="2300">
                <a:latin typeface="Arial"/>
                <a:ea typeface="Arial"/>
                <a:cs typeface="Arial"/>
                <a:sym typeface="Arial"/>
              </a:defRPr>
            </a:pPr>
            <a:r>
              <a:t>Each hypothesis has a log probability score</a:t>
            </a: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r>
              <a:t>Longer hypothesis always have lower scores</a:t>
            </a: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r>
              <a:t>Solution: normalize hypotheses by length</a:t>
            </a:r>
          </a:p>
        </p:txBody>
      </p:sp>
      <p:pic>
        <p:nvPicPr>
          <p:cNvPr id="889" name="frac_1_t_sum_i=1.pdf" descr="frac_1_t_sum_i=1.pdf"/>
          <p:cNvPicPr>
            <a:picLocks noChangeAspect="1"/>
          </p:cNvPicPr>
          <p:nvPr/>
        </p:nvPicPr>
        <p:blipFill>
          <a:blip r:embed="rId3">
            <a:extLst/>
          </a:blip>
          <a:stretch>
            <a:fillRect/>
          </a:stretch>
        </p:blipFill>
        <p:spPr>
          <a:xfrm>
            <a:off x="3974531" y="4082046"/>
            <a:ext cx="3987668" cy="806844"/>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3" name="Machine translation timeline"/>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Machine translation timeline</a:t>
            </a:r>
          </a:p>
        </p:txBody>
      </p:sp>
      <p:sp>
        <p:nvSpPr>
          <p:cNvPr id="894"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b="1" sz="2000">
                <a:solidFill>
                  <a:srgbClr val="000000"/>
                </a:solidFill>
                <a:latin typeface="Arial"/>
                <a:ea typeface="Arial"/>
                <a:cs typeface="Arial"/>
                <a:sym typeface="Arial"/>
              </a:defRPr>
            </a:lvl1pPr>
          </a:lstStyle>
          <a:p>
            <a:pPr/>
            <a:fld id="{86CB4B4D-7CA3-9044-876B-883B54F8677D}" type="slidenum"/>
          </a:p>
        </p:txBody>
      </p:sp>
      <p:sp>
        <p:nvSpPr>
          <p:cNvPr id="895" name="Statistical machine translation:…"/>
          <p:cNvSpPr txBox="1"/>
          <p:nvPr>
            <p:ph type="body" idx="4294967295"/>
          </p:nvPr>
        </p:nvSpPr>
        <p:spPr>
          <a:xfrm>
            <a:off x="578567" y="1467512"/>
            <a:ext cx="10779595" cy="5004501"/>
          </a:xfrm>
          <a:prstGeom prst="rect">
            <a:avLst/>
          </a:prstGeom>
        </p:spPr>
        <p:txBody>
          <a:bodyPr lIns="45719" tIns="45719" rIns="45719" bIns="45719"/>
          <a:lstStyle/>
          <a:p>
            <a:pPr marL="342899" indent="-342899" defTabSz="914400">
              <a:spcBef>
                <a:spcPts val="700"/>
              </a:spcBef>
              <a:defRPr sz="2300">
                <a:latin typeface="Arial"/>
                <a:ea typeface="Arial"/>
                <a:cs typeface="Arial"/>
                <a:sym typeface="Arial"/>
              </a:defRPr>
            </a:pPr>
            <a:r>
              <a:t>Statistical machine translation:</a:t>
            </a:r>
          </a:p>
          <a:p>
            <a:pPr lvl="1" marL="800099" indent="-342899" defTabSz="914400">
              <a:spcBef>
                <a:spcPts val="700"/>
              </a:spcBef>
              <a:buChar char="•"/>
              <a:defRPr sz="2300">
                <a:latin typeface="Arial"/>
                <a:ea typeface="Arial"/>
                <a:cs typeface="Arial"/>
                <a:sym typeface="Arial"/>
              </a:defRPr>
            </a:pPr>
            <a:r>
              <a:t>IBM model 1-5 [Brown et al. 1993] </a:t>
            </a:r>
          </a:p>
          <a:p>
            <a:pPr lvl="1" marL="800099" indent="-342899" defTabSz="914400">
              <a:spcBef>
                <a:spcPts val="700"/>
              </a:spcBef>
              <a:buChar char="•"/>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r>
              <a:t>2014: first seq2seq paper was published</a:t>
            </a: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r>
              <a:t>2016: Google Translate switched from SMT to NMT</a:t>
            </a: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r>
              <a:t>The SMT system, built by hundreds of engineers over many years, outperformed by the NMT systems trained by a handful of engineers in a few months</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9" name="Evaluating machine translation"/>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Evaluating machine translation</a:t>
            </a:r>
          </a:p>
        </p:txBody>
      </p:sp>
      <p:sp>
        <p:nvSpPr>
          <p:cNvPr id="900"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b="1" sz="2000">
                <a:solidFill>
                  <a:srgbClr val="000000"/>
                </a:solidFill>
                <a:latin typeface="Arial"/>
                <a:ea typeface="Arial"/>
                <a:cs typeface="Arial"/>
                <a:sym typeface="Arial"/>
              </a:defRPr>
            </a:lvl1pPr>
          </a:lstStyle>
          <a:p>
            <a:pPr/>
            <a:fld id="{86CB4B4D-7CA3-9044-876B-883B54F8677D}" type="slidenum"/>
          </a:p>
        </p:txBody>
      </p:sp>
      <p:sp>
        <p:nvSpPr>
          <p:cNvPr id="901" name="How to evaluate the correctness of a translated sentence?…"/>
          <p:cNvSpPr txBox="1"/>
          <p:nvPr>
            <p:ph type="body" idx="4294967295"/>
          </p:nvPr>
        </p:nvSpPr>
        <p:spPr>
          <a:xfrm>
            <a:off x="578567" y="1467512"/>
            <a:ext cx="10779595" cy="5004501"/>
          </a:xfrm>
          <a:prstGeom prst="rect">
            <a:avLst/>
          </a:prstGeom>
        </p:spPr>
        <p:txBody>
          <a:bodyPr lIns="45719" tIns="45719" rIns="45719" bIns="45719"/>
          <a:lstStyle/>
          <a:p>
            <a:pPr marL="342899" indent="-342899" defTabSz="914400">
              <a:spcBef>
                <a:spcPts val="700"/>
              </a:spcBef>
              <a:defRPr sz="2300">
                <a:latin typeface="Arial"/>
                <a:ea typeface="Arial"/>
                <a:cs typeface="Arial"/>
                <a:sym typeface="Arial"/>
              </a:defRPr>
            </a:pPr>
            <a:r>
              <a:t>How to evaluate the correctness of a translated sentence?</a:t>
            </a:r>
          </a:p>
          <a:p>
            <a:pPr lvl="1" marL="800099" indent="-342899" defTabSz="914400">
              <a:spcBef>
                <a:spcPts val="700"/>
              </a:spcBef>
              <a:buChar char="•"/>
              <a:defRPr sz="2300">
                <a:latin typeface="Arial"/>
                <a:ea typeface="Arial"/>
                <a:cs typeface="Arial"/>
                <a:sym typeface="Arial"/>
              </a:defRPr>
            </a:pPr>
            <a:r>
              <a:t>Compare the similarity between the prediction and the ground truth</a:t>
            </a:r>
          </a:p>
          <a:p>
            <a:pPr lvl="1" marL="800099" indent="-342899" defTabSz="914400">
              <a:spcBef>
                <a:spcPts val="700"/>
              </a:spcBef>
              <a:buChar char="•"/>
              <a:defRPr sz="2300">
                <a:latin typeface="Arial"/>
                <a:ea typeface="Arial"/>
                <a:cs typeface="Arial"/>
                <a:sym typeface="Arial"/>
              </a:defRPr>
            </a:pPr>
            <a:r>
              <a:t>Capturing the similarity beyond unigram matching</a:t>
            </a:r>
          </a:p>
          <a:p>
            <a:pPr lvl="1" marL="800099" indent="-342899" defTabSz="914400">
              <a:spcBef>
                <a:spcPts val="700"/>
              </a:spcBef>
              <a:buChar char="•"/>
              <a:defRPr sz="2300">
                <a:latin typeface="Arial"/>
                <a:ea typeface="Arial"/>
                <a:cs typeface="Arial"/>
                <a:sym typeface="Arial"/>
              </a:defRPr>
            </a:pPr>
          </a:p>
          <a:p>
            <a:pPr marL="240631" indent="-240631" defTabSz="457200">
              <a:lnSpc>
                <a:spcPts val="4200"/>
              </a:lnSpc>
              <a:spcBef>
                <a:spcPts val="0"/>
              </a:spcBef>
              <a:buFontTx/>
              <a:defRPr sz="2400">
                <a:latin typeface="Arial"/>
                <a:ea typeface="Arial"/>
                <a:cs typeface="Arial"/>
                <a:sym typeface="Arial"/>
              </a:defRPr>
            </a:pPr>
            <a:r>
              <a:t>BLEU (Bilingual Evaluation Understudy)</a:t>
            </a:r>
          </a:p>
          <a:p>
            <a:pPr lvl="1" marL="621631" indent="-240631" defTabSz="457200">
              <a:lnSpc>
                <a:spcPts val="4200"/>
              </a:lnSpc>
              <a:spcBef>
                <a:spcPts val="0"/>
              </a:spcBef>
              <a:buFontTx/>
              <a:buChar char="•"/>
              <a:defRPr sz="2400">
                <a:latin typeface="Arial"/>
                <a:ea typeface="Arial"/>
                <a:cs typeface="Arial"/>
                <a:sym typeface="Arial"/>
              </a:defRPr>
            </a:pPr>
            <a:r>
              <a:t>BLEU compares the machine-written translation to one or several human-written translation(s), and computes a similarity score based on: </a:t>
            </a:r>
          </a:p>
          <a:p>
            <a:pPr lvl="2" marL="1002631" indent="-240631" defTabSz="457200">
              <a:lnSpc>
                <a:spcPts val="4200"/>
              </a:lnSpc>
              <a:spcBef>
                <a:spcPts val="0"/>
              </a:spcBef>
              <a:buFontTx/>
              <a:defRPr sz="2400">
                <a:latin typeface="Arial"/>
                <a:ea typeface="Arial"/>
                <a:cs typeface="Arial"/>
                <a:sym typeface="Arial"/>
              </a:defRPr>
            </a:pPr>
            <a:r>
              <a:t>n-gram precision (usually for 1, 2, 3 and 4-grams) </a:t>
            </a:r>
          </a:p>
          <a:p>
            <a:pPr lvl="2" marL="1002631" indent="-240631" defTabSz="457200">
              <a:lnSpc>
                <a:spcPts val="4200"/>
              </a:lnSpc>
              <a:spcBef>
                <a:spcPts val="0"/>
              </a:spcBef>
              <a:buFontTx/>
              <a:defRPr sz="2400">
                <a:latin typeface="Arial"/>
                <a:ea typeface="Arial"/>
                <a:cs typeface="Arial"/>
                <a:sym typeface="Arial"/>
              </a:defRPr>
            </a:pPr>
            <a:r>
              <a:t>a penalty for too-short system translations </a:t>
            </a:r>
          </a:p>
          <a:p>
            <a:pPr lvl="2" marL="1002631" indent="-240631" defTabSz="457200">
              <a:lnSpc>
                <a:spcPts val="4200"/>
              </a:lnSpc>
              <a:spcBef>
                <a:spcPts val="0"/>
              </a:spcBef>
              <a:buFontTx/>
              <a:defRPr sz="2400">
                <a:latin typeface="Arial"/>
                <a:ea typeface="Arial"/>
                <a:cs typeface="Arial"/>
                <a:sym typeface="Arial"/>
              </a:defRPr>
            </a:pPr>
          </a:p>
          <a:p>
            <a:pPr marL="240631" indent="-240631" defTabSz="457200">
              <a:lnSpc>
                <a:spcPts val="4200"/>
              </a:lnSpc>
              <a:spcBef>
                <a:spcPts val="0"/>
              </a:spcBef>
              <a:buFontTx/>
              <a:defRPr sz="2400">
                <a:latin typeface="Arial"/>
                <a:ea typeface="Arial"/>
                <a:cs typeface="Arial"/>
                <a:sym typeface="Arial"/>
              </a:defRPr>
            </a:pPr>
            <a:r>
              <a:t>BLEU is useful but imperfect (non-overlapping ngrams)</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5" name="BLEU score"/>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BLEU score</a:t>
            </a:r>
          </a:p>
        </p:txBody>
      </p:sp>
      <p:sp>
        <p:nvSpPr>
          <p:cNvPr id="906"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b="1" sz="2000">
                <a:solidFill>
                  <a:srgbClr val="000000"/>
                </a:solidFill>
                <a:latin typeface="Arial"/>
                <a:ea typeface="Arial"/>
                <a:cs typeface="Arial"/>
                <a:sym typeface="Arial"/>
              </a:defRPr>
            </a:lvl1pPr>
          </a:lstStyle>
          <a:p>
            <a:pPr/>
            <a:fld id="{86CB4B4D-7CA3-9044-876B-883B54F8677D}" type="slidenum"/>
          </a:p>
        </p:txBody>
      </p:sp>
      <p:sp>
        <p:nvSpPr>
          <p:cNvPr id="907" name="Step 1: computing the percentage of the i-gram tuples in the hypothesis that also occur in the references…"/>
          <p:cNvSpPr txBox="1"/>
          <p:nvPr>
            <p:ph type="body" idx="4294967295"/>
          </p:nvPr>
        </p:nvSpPr>
        <p:spPr>
          <a:xfrm>
            <a:off x="578567" y="1467512"/>
            <a:ext cx="10779595" cy="5004501"/>
          </a:xfrm>
          <a:prstGeom prst="rect">
            <a:avLst/>
          </a:prstGeom>
        </p:spPr>
        <p:txBody>
          <a:bodyPr lIns="45719" tIns="45719" rIns="45719" bIns="45719"/>
          <a:lstStyle/>
          <a:p>
            <a:pPr marL="342899" indent="-342899" defTabSz="914400">
              <a:spcBef>
                <a:spcPts val="700"/>
              </a:spcBef>
              <a:defRPr sz="2300">
                <a:latin typeface="Arial"/>
                <a:ea typeface="Arial"/>
                <a:cs typeface="Arial"/>
                <a:sym typeface="Arial"/>
              </a:defRPr>
            </a:pPr>
            <a:r>
              <a:t>Step 1: computing the percentage of the i-gram tuples in the hypothesis that also occur in the references</a:t>
            </a: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r>
              <a:t>Step 2: averaging over the percentages:</a:t>
            </a: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r>
              <a:t>Penalizing short translations: </a:t>
            </a:r>
          </a:p>
        </p:txBody>
      </p:sp>
      <p:pic>
        <p:nvPicPr>
          <p:cNvPr id="908" name="Image" descr="Image"/>
          <p:cNvPicPr>
            <a:picLocks noChangeAspect="1"/>
          </p:cNvPicPr>
          <p:nvPr/>
        </p:nvPicPr>
        <p:blipFill>
          <a:blip r:embed="rId3">
            <a:extLst/>
          </a:blip>
          <a:stretch>
            <a:fillRect/>
          </a:stretch>
        </p:blipFill>
        <p:spPr>
          <a:xfrm>
            <a:off x="4545555" y="2259858"/>
            <a:ext cx="2233382" cy="702199"/>
          </a:xfrm>
          <a:prstGeom prst="rect">
            <a:avLst/>
          </a:prstGeom>
          <a:ln w="12700">
            <a:miter lim="400000"/>
          </a:ln>
        </p:spPr>
      </p:pic>
      <p:pic>
        <p:nvPicPr>
          <p:cNvPr id="909" name="Image" descr="Image"/>
          <p:cNvPicPr>
            <a:picLocks noChangeAspect="1"/>
          </p:cNvPicPr>
          <p:nvPr/>
        </p:nvPicPr>
        <p:blipFill>
          <a:blip r:embed="rId4">
            <a:extLst/>
          </a:blip>
          <a:stretch>
            <a:fillRect/>
          </a:stretch>
        </p:blipFill>
        <p:spPr>
          <a:xfrm>
            <a:off x="3778087" y="2963166"/>
            <a:ext cx="3768317" cy="620450"/>
          </a:xfrm>
          <a:prstGeom prst="rect">
            <a:avLst/>
          </a:prstGeom>
          <a:ln w="12700">
            <a:miter lim="400000"/>
          </a:ln>
        </p:spPr>
      </p:pic>
      <p:sp>
        <p:nvSpPr>
          <p:cNvPr id="910" name="#times t_i occurs in the hypothesis h"/>
          <p:cNvSpPr txBox="1"/>
          <p:nvPr/>
        </p:nvSpPr>
        <p:spPr>
          <a:xfrm>
            <a:off x="2585789" y="3659650"/>
            <a:ext cx="2780292" cy="26425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800"/>
              </a:lnSpc>
              <a:defRPr b="1" sz="1200">
                <a:solidFill>
                  <a:srgbClr val="FF2600"/>
                </a:solidFill>
                <a:latin typeface="Arial"/>
                <a:ea typeface="Arial"/>
                <a:cs typeface="Arial"/>
                <a:sym typeface="Arial"/>
              </a:defRPr>
            </a:lvl1pPr>
          </a:lstStyle>
          <a:p>
            <a:pPr/>
            <a:r>
              <a:t>#times t_i occurs in the hypothesis h</a:t>
            </a:r>
          </a:p>
        </p:txBody>
      </p:sp>
      <p:sp>
        <p:nvSpPr>
          <p:cNvPr id="911" name="#times t_i occurs in the j-th reference for hypothesis h"/>
          <p:cNvSpPr txBox="1"/>
          <p:nvPr/>
        </p:nvSpPr>
        <p:spPr>
          <a:xfrm>
            <a:off x="6240136" y="3659650"/>
            <a:ext cx="4033648" cy="26425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800"/>
              </a:lnSpc>
              <a:defRPr b="1" sz="1200">
                <a:solidFill>
                  <a:srgbClr val="FF2600"/>
                </a:solidFill>
                <a:latin typeface="Arial"/>
                <a:ea typeface="Arial"/>
                <a:cs typeface="Arial"/>
                <a:sym typeface="Arial"/>
              </a:defRPr>
            </a:lvl1pPr>
          </a:lstStyle>
          <a:p>
            <a:pPr/>
            <a:r>
              <a:t>#times t_i occurs in the j-th reference for hypothesis h</a:t>
            </a:r>
          </a:p>
        </p:txBody>
      </p:sp>
      <p:sp>
        <p:nvSpPr>
          <p:cNvPr id="912" name="Line"/>
          <p:cNvSpPr/>
          <p:nvPr/>
        </p:nvSpPr>
        <p:spPr>
          <a:xfrm flipV="1">
            <a:off x="4634183" y="3515043"/>
            <a:ext cx="1182591" cy="235066"/>
          </a:xfrm>
          <a:prstGeom prst="line">
            <a:avLst/>
          </a:prstGeom>
          <a:ln w="12700">
            <a:solidFill>
              <a:schemeClr val="accent1"/>
            </a:solidFill>
            <a:tailEnd type="triangle"/>
          </a:ln>
        </p:spPr>
        <p:txBody>
          <a:bodyPr lIns="45718" tIns="45718" rIns="45718" bIns="45718"/>
          <a:lstStyle/>
          <a:p>
            <a:pPr/>
          </a:p>
        </p:txBody>
      </p:sp>
      <p:sp>
        <p:nvSpPr>
          <p:cNvPr id="913" name="Line"/>
          <p:cNvSpPr/>
          <p:nvPr/>
        </p:nvSpPr>
        <p:spPr>
          <a:xfrm flipH="1" flipV="1">
            <a:off x="6662302" y="3515043"/>
            <a:ext cx="1048802" cy="229739"/>
          </a:xfrm>
          <a:prstGeom prst="line">
            <a:avLst/>
          </a:prstGeom>
          <a:ln w="12700">
            <a:solidFill>
              <a:schemeClr val="accent1"/>
            </a:solidFill>
            <a:tailEnd type="triangle"/>
          </a:ln>
        </p:spPr>
        <p:txBody>
          <a:bodyPr lIns="45718" tIns="45718" rIns="45718" bIns="45718"/>
          <a:lstStyle/>
          <a:p>
            <a:pPr/>
          </a:p>
        </p:txBody>
      </p:sp>
      <p:pic>
        <p:nvPicPr>
          <p:cNvPr id="914" name="Image" descr="Image"/>
          <p:cNvPicPr>
            <a:picLocks noChangeAspect="1"/>
          </p:cNvPicPr>
          <p:nvPr/>
        </p:nvPicPr>
        <p:blipFill>
          <a:blip r:embed="rId5">
            <a:extLst/>
          </a:blip>
          <a:stretch>
            <a:fillRect/>
          </a:stretch>
        </p:blipFill>
        <p:spPr>
          <a:xfrm>
            <a:off x="4436597" y="4393582"/>
            <a:ext cx="2740912" cy="657450"/>
          </a:xfrm>
          <a:prstGeom prst="rect">
            <a:avLst/>
          </a:prstGeom>
          <a:ln w="12700">
            <a:miter lim="400000"/>
          </a:ln>
        </p:spPr>
      </p:pic>
      <p:pic>
        <p:nvPicPr>
          <p:cNvPr id="915" name="Image" descr="Image"/>
          <p:cNvPicPr>
            <a:picLocks noChangeAspect="1"/>
          </p:cNvPicPr>
          <p:nvPr/>
        </p:nvPicPr>
        <p:blipFill>
          <a:blip r:embed="rId6">
            <a:extLst/>
          </a:blip>
          <a:stretch>
            <a:fillRect/>
          </a:stretch>
        </p:blipFill>
        <p:spPr>
          <a:xfrm>
            <a:off x="3102112" y="5360695"/>
            <a:ext cx="2391911" cy="523777"/>
          </a:xfrm>
          <a:prstGeom prst="rect">
            <a:avLst/>
          </a:prstGeom>
          <a:ln w="12700">
            <a:miter lim="400000"/>
          </a:ln>
        </p:spPr>
      </p:pic>
      <p:pic>
        <p:nvPicPr>
          <p:cNvPr id="916" name="Image" descr="Image"/>
          <p:cNvPicPr>
            <a:picLocks noChangeAspect="1"/>
          </p:cNvPicPr>
          <p:nvPr/>
        </p:nvPicPr>
        <p:blipFill>
          <a:blip r:embed="rId7">
            <a:extLst/>
          </a:blip>
          <a:stretch>
            <a:fillRect/>
          </a:stretch>
        </p:blipFill>
        <p:spPr>
          <a:xfrm>
            <a:off x="6314697" y="5355429"/>
            <a:ext cx="2034571" cy="475368"/>
          </a:xfrm>
          <a:prstGeom prst="rect">
            <a:avLst/>
          </a:prstGeom>
          <a:ln w="12700">
            <a:miter lim="400000"/>
          </a:ln>
        </p:spPr>
      </p:pic>
      <p:sp>
        <p:nvSpPr>
          <p:cNvPr id="917" name="n: length of hypothesis"/>
          <p:cNvSpPr txBox="1"/>
          <p:nvPr/>
        </p:nvSpPr>
        <p:spPr>
          <a:xfrm>
            <a:off x="2680428" y="6095471"/>
            <a:ext cx="1780464" cy="26425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800"/>
              </a:lnSpc>
              <a:defRPr b="1" sz="1200">
                <a:solidFill>
                  <a:srgbClr val="FF2600"/>
                </a:solidFill>
                <a:latin typeface="Arial"/>
                <a:ea typeface="Arial"/>
                <a:cs typeface="Arial"/>
                <a:sym typeface="Arial"/>
              </a:defRPr>
            </a:lvl1pPr>
          </a:lstStyle>
          <a:p>
            <a:pPr/>
            <a:r>
              <a:t>n: length of hypothesis</a:t>
            </a:r>
          </a:p>
        </p:txBody>
      </p:sp>
      <p:sp>
        <p:nvSpPr>
          <p:cNvPr id="918" name="L: length of reference"/>
          <p:cNvSpPr txBox="1"/>
          <p:nvPr/>
        </p:nvSpPr>
        <p:spPr>
          <a:xfrm>
            <a:off x="4676275" y="6095471"/>
            <a:ext cx="1662220" cy="26425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800"/>
              </a:lnSpc>
              <a:defRPr b="1" sz="1200">
                <a:solidFill>
                  <a:srgbClr val="FF2600"/>
                </a:solidFill>
                <a:latin typeface="Arial"/>
                <a:ea typeface="Arial"/>
                <a:cs typeface="Arial"/>
                <a:sym typeface="Arial"/>
              </a:defRPr>
            </a:lvl1pPr>
          </a:lstStyle>
          <a:p>
            <a:pPr/>
            <a:r>
              <a:t>L: length of reference</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2" name="Slide Number"/>
          <p:cNvSpPr txBox="1"/>
          <p:nvPr>
            <p:ph type="sldNum" sz="quarter" idx="4294967295"/>
          </p:nvPr>
        </p:nvSpPr>
        <p:spPr>
          <a:xfrm>
            <a:off x="10787345" y="6049983"/>
            <a:ext cx="366662" cy="355227"/>
          </a:xfrm>
          <a:prstGeom prst="rect">
            <a:avLst/>
          </a:prstGeom>
          <a:extLst>
            <a:ext uri="{C572A759-6A51-4108-AA02-DFA0A04FC94B}">
              <ma14:wrappingTextBoxFlag xmlns:ma14="http://schemas.microsoft.com/office/mac/drawingml/2011/main" val="1"/>
            </a:ext>
          </a:extLst>
        </p:spPr>
        <p:txBody>
          <a:bodyPr lIns="35717" tIns="35717" rIns="35717" bIns="35717" anchor="t"/>
          <a:lstStyle>
            <a:lvl1pPr algn="ctr" defTabSz="410764">
              <a:defRPr b="1" sz="2000">
                <a:solidFill>
                  <a:srgbClr val="000000"/>
                </a:solidFill>
                <a:latin typeface="Arial"/>
                <a:ea typeface="Arial"/>
                <a:cs typeface="Arial"/>
                <a:sym typeface="Arial"/>
              </a:defRPr>
            </a:lvl1pPr>
          </a:lstStyle>
          <a:p>
            <a:pPr/>
            <a:fld id="{86CB4B4D-7CA3-9044-876B-883B54F8677D}" type="slidenum"/>
          </a:p>
        </p:txBody>
      </p:sp>
      <p:sp>
        <p:nvSpPr>
          <p:cNvPr id="923" name="Title 1"/>
          <p:cNvSpPr txBox="1"/>
          <p:nvPr/>
        </p:nvSpPr>
        <p:spPr>
          <a:xfrm>
            <a:off x="1162541" y="1220906"/>
            <a:ext cx="9545015" cy="161012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lnSpc>
                <a:spcPts val="5600"/>
              </a:lnSpc>
              <a:spcBef>
                <a:spcPts val="1200"/>
              </a:spcBef>
              <a:defRPr b="1" sz="3200">
                <a:solidFill>
                  <a:srgbClr val="000000"/>
                </a:solidFill>
                <a:latin typeface="Arial"/>
                <a:ea typeface="Arial"/>
                <a:cs typeface="Arial"/>
                <a:sym typeface="Arial"/>
              </a:defRPr>
            </a:lvl1pPr>
          </a:lstStyle>
          <a:p>
            <a:pPr/>
            <a:r>
              <a:t>CS 589 Fall 2021 Lecture 9</a:t>
            </a:r>
          </a:p>
        </p:txBody>
      </p:sp>
      <p:sp>
        <p:nvSpPr>
          <p:cNvPr id="924" name="TextBox 6"/>
          <p:cNvSpPr txBox="1"/>
          <p:nvPr/>
        </p:nvSpPr>
        <p:spPr>
          <a:xfrm>
            <a:off x="1433758" y="4230289"/>
            <a:ext cx="7648084" cy="17332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200">
                <a:solidFill>
                  <a:srgbClr val="000000"/>
                </a:solidFill>
                <a:latin typeface="Arial"/>
                <a:ea typeface="Arial"/>
                <a:cs typeface="Arial"/>
                <a:sym typeface="Arial"/>
              </a:defRPr>
            </a:pPr>
          </a:p>
          <a:p>
            <a:pPr>
              <a:defRPr b="1" sz="2200">
                <a:solidFill>
                  <a:srgbClr val="000000"/>
                </a:solidFill>
                <a:latin typeface="Arial"/>
                <a:ea typeface="Arial"/>
                <a:cs typeface="Arial"/>
                <a:sym typeface="Arial"/>
              </a:defRPr>
            </a:pPr>
            <a:r>
              <a:t>Monday 6:30-9:00                        </a:t>
            </a:r>
          </a:p>
          <a:p>
            <a:pPr>
              <a:defRPr b="1" sz="2200">
                <a:solidFill>
                  <a:srgbClr val="000000"/>
                </a:solidFill>
                <a:latin typeface="Arial"/>
                <a:ea typeface="Arial"/>
                <a:cs typeface="Arial"/>
                <a:sym typeface="Arial"/>
              </a:defRPr>
            </a:pPr>
            <a:r>
              <a:t>Babbio 122</a:t>
            </a:r>
          </a:p>
          <a:p>
            <a:pPr>
              <a:defRPr b="1" sz="2200">
                <a:solidFill>
                  <a:srgbClr val="000000"/>
                </a:solidFill>
                <a:latin typeface="Arial"/>
                <a:ea typeface="Arial"/>
                <a:cs typeface="Arial"/>
                <a:sym typeface="Arial"/>
              </a:defRPr>
            </a:pPr>
            <a:r>
              <a:t>                          </a:t>
            </a:r>
          </a:p>
        </p:txBody>
      </p:sp>
      <p:sp>
        <p:nvSpPr>
          <p:cNvPr id="925" name="TextBox 6"/>
          <p:cNvSpPr txBox="1"/>
          <p:nvPr/>
        </p:nvSpPr>
        <p:spPr>
          <a:xfrm>
            <a:off x="1433758" y="5316498"/>
            <a:ext cx="7648084" cy="12760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200">
                <a:solidFill>
                  <a:srgbClr val="000000"/>
                </a:solidFill>
                <a:latin typeface="Arial"/>
                <a:ea typeface="Arial"/>
                <a:cs typeface="Arial"/>
                <a:sym typeface="Arial"/>
              </a:defRPr>
            </a:pPr>
          </a:p>
          <a:p>
            <a:pPr>
              <a:defRPr>
                <a:solidFill>
                  <a:srgbClr val="FF2600"/>
                </a:solidFill>
                <a:latin typeface="Arial"/>
                <a:ea typeface="Arial"/>
                <a:cs typeface="Arial"/>
                <a:sym typeface="Arial"/>
              </a:defRPr>
            </a:pPr>
            <a:r>
              <a:t>All zoom links in Canvas</a:t>
            </a:r>
          </a:p>
          <a:p>
            <a:pPr>
              <a:defRPr>
                <a:solidFill>
                  <a:srgbClr val="FF2600"/>
                </a:solidFill>
                <a:latin typeface="Arial"/>
                <a:ea typeface="Arial"/>
                <a:cs typeface="Arial"/>
                <a:sym typeface="Arial"/>
              </a:defRPr>
            </a:pPr>
            <a:r>
              <a:t>Most slides adapted from Stanford CS224                          </a:t>
            </a:r>
          </a:p>
        </p:txBody>
      </p:sp>
      <p:sp>
        <p:nvSpPr>
          <p:cNvPr id="926" name="TextBox 6"/>
          <p:cNvSpPr txBox="1"/>
          <p:nvPr/>
        </p:nvSpPr>
        <p:spPr>
          <a:xfrm>
            <a:off x="4574178" y="2961919"/>
            <a:ext cx="4788584" cy="4124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200">
                <a:solidFill>
                  <a:srgbClr val="000000"/>
                </a:solidFill>
                <a:latin typeface="Arial"/>
                <a:ea typeface="Arial"/>
                <a:cs typeface="Arial"/>
                <a:sym typeface="Arial"/>
              </a:defRPr>
            </a:lvl1pPr>
          </a:lstStyle>
          <a:p>
            <a:pPr/>
            <a:r>
              <a:t>Attention mechanism</a:t>
            </a:r>
          </a:p>
        </p:txBody>
      </p:sp>
      <p:pic>
        <p:nvPicPr>
          <p:cNvPr id="927" name="Image" descr="Image"/>
          <p:cNvPicPr>
            <a:picLocks noChangeAspect="1"/>
          </p:cNvPicPr>
          <p:nvPr/>
        </p:nvPicPr>
        <p:blipFill>
          <a:blip r:embed="rId3">
            <a:extLst/>
          </a:blip>
          <a:stretch>
            <a:fillRect/>
          </a:stretch>
        </p:blipFill>
        <p:spPr>
          <a:xfrm>
            <a:off x="7924800" y="3657600"/>
            <a:ext cx="3245342" cy="1817724"/>
          </a:xfrm>
          <a:prstGeom prst="rect">
            <a:avLst/>
          </a:prstGeom>
          <a:ln w="12700">
            <a:miter lim="400000"/>
          </a:ln>
        </p:spPr>
      </p:pic>
      <p:sp>
        <p:nvSpPr>
          <p:cNvPr id="928" name="TextBox 6"/>
          <p:cNvSpPr txBox="1"/>
          <p:nvPr/>
        </p:nvSpPr>
        <p:spPr>
          <a:xfrm>
            <a:off x="7986958" y="5758505"/>
            <a:ext cx="7648084" cy="22698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000">
                <a:solidFill>
                  <a:schemeClr val="accent4">
                    <a:lumOff val="-10666"/>
                  </a:schemeClr>
                </a:solidFill>
                <a:latin typeface="Arial"/>
                <a:ea typeface="Arial"/>
                <a:cs typeface="Arial"/>
                <a:sym typeface="Arial"/>
              </a:defRPr>
            </a:lvl1pPr>
          </a:lstStyle>
          <a:p>
            <a:pPr/>
            <a:r>
              <a:t>photo: https://www.scubedstudios.com/information-retrieval/</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2" name="Attention mechanism"/>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Attention mechanism</a:t>
            </a:r>
          </a:p>
        </p:txBody>
      </p:sp>
      <p:sp>
        <p:nvSpPr>
          <p:cNvPr id="933"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b="1" sz="2000">
                <a:solidFill>
                  <a:srgbClr val="000000"/>
                </a:solidFill>
                <a:latin typeface="Arial"/>
                <a:ea typeface="Arial"/>
                <a:cs typeface="Arial"/>
                <a:sym typeface="Arial"/>
              </a:defRPr>
            </a:lvl1pPr>
          </a:lstStyle>
          <a:p>
            <a:pPr/>
            <a:fld id="{86CB4B4D-7CA3-9044-876B-883B54F8677D}" type="slidenum"/>
          </a:p>
        </p:txBody>
      </p:sp>
      <p:pic>
        <p:nvPicPr>
          <p:cNvPr id="934" name="Image" descr="Image"/>
          <p:cNvPicPr>
            <a:picLocks noChangeAspect="1"/>
          </p:cNvPicPr>
          <p:nvPr/>
        </p:nvPicPr>
        <p:blipFill>
          <a:blip r:embed="rId3">
            <a:extLst/>
          </a:blip>
          <a:stretch>
            <a:fillRect/>
          </a:stretch>
        </p:blipFill>
        <p:spPr>
          <a:xfrm>
            <a:off x="2293663" y="3135797"/>
            <a:ext cx="6464040" cy="1951656"/>
          </a:xfrm>
          <a:prstGeom prst="rect">
            <a:avLst/>
          </a:prstGeom>
          <a:ln w="12700">
            <a:miter lim="400000"/>
          </a:ln>
        </p:spPr>
      </p:pic>
      <p:sp>
        <p:nvSpPr>
          <p:cNvPr id="935" name="Training the neural network to attend to the most relevant input to the next word to predict"/>
          <p:cNvSpPr txBox="1"/>
          <p:nvPr>
            <p:ph type="body" idx="4294967295"/>
          </p:nvPr>
        </p:nvSpPr>
        <p:spPr>
          <a:xfrm>
            <a:off x="578567" y="1467512"/>
            <a:ext cx="10779595" cy="5004501"/>
          </a:xfrm>
          <a:prstGeom prst="rect">
            <a:avLst/>
          </a:prstGeom>
        </p:spPr>
        <p:txBody>
          <a:bodyPr lIns="45719" tIns="45719" rIns="45719" bIns="45719"/>
          <a:lstStyle>
            <a:lvl1pPr marL="342899" indent="-342899" defTabSz="914400">
              <a:spcBef>
                <a:spcPts val="700"/>
              </a:spcBef>
              <a:defRPr sz="2300">
                <a:latin typeface="Arial"/>
                <a:ea typeface="Arial"/>
                <a:cs typeface="Arial"/>
                <a:sym typeface="Arial"/>
              </a:defRPr>
            </a:lvl1pPr>
          </a:lstStyle>
          <a:p>
            <a:pPr/>
            <a:r>
              <a:t>Training the neural network to attend to the most relevant input to the next word to predict</a:t>
            </a:r>
          </a:p>
        </p:txBody>
      </p:sp>
      <p:sp>
        <p:nvSpPr>
          <p:cNvPr id="936" name="Rectangle"/>
          <p:cNvSpPr/>
          <p:nvPr/>
        </p:nvSpPr>
        <p:spPr>
          <a:xfrm>
            <a:off x="2990082" y="3112975"/>
            <a:ext cx="1126717" cy="624266"/>
          </a:xfrm>
          <a:prstGeom prst="rect">
            <a:avLst/>
          </a:prstGeom>
          <a:solidFill>
            <a:srgbClr val="FFFB00">
              <a:alpha val="43532"/>
            </a:srgbClr>
          </a:solidFill>
          <a:ln w="12700">
            <a:miter lim="400000"/>
          </a:ln>
        </p:spPr>
        <p:txBody>
          <a:bodyPr lIns="45718" tIns="45718" rIns="45718" bIns="45718" anchor="ctr"/>
          <a:lstStyle/>
          <a:p>
            <a:pPr>
              <a:defRPr>
                <a:solidFill>
                  <a:srgbClr val="0433FF"/>
                </a:solidFill>
              </a:defRPr>
            </a:pPr>
          </a:p>
        </p:txBody>
      </p:sp>
      <p:sp>
        <p:nvSpPr>
          <p:cNvPr id="937" name="?"/>
          <p:cNvSpPr/>
          <p:nvPr/>
        </p:nvSpPr>
        <p:spPr>
          <a:xfrm>
            <a:off x="3236788" y="4518819"/>
            <a:ext cx="6211837" cy="624265"/>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8" tIns="45718" rIns="45718" bIns="45718" anchor="ctr"/>
          <a:lstStyle>
            <a:lvl1pPr>
              <a:defRPr b="1" sz="2000">
                <a:solidFill>
                  <a:srgbClr val="FF2600"/>
                </a:solidFill>
                <a:latin typeface="Arial"/>
                <a:ea typeface="Arial"/>
                <a:cs typeface="Arial"/>
                <a:sym typeface="Arial"/>
              </a:defRPr>
            </a:lvl1pPr>
          </a:lstStyle>
          <a:p>
            <a:pPr/>
            <a:r>
              <a:t> ?</a:t>
            </a:r>
          </a:p>
        </p:txBody>
      </p:sp>
      <p:sp>
        <p:nvSpPr>
          <p:cNvPr id="938" name="Rectangle"/>
          <p:cNvSpPr/>
          <p:nvPr/>
        </p:nvSpPr>
        <p:spPr>
          <a:xfrm>
            <a:off x="2990082" y="4476827"/>
            <a:ext cx="945320" cy="632049"/>
          </a:xfrm>
          <a:prstGeom prst="rect">
            <a:avLst/>
          </a:prstGeom>
          <a:ln w="25400">
            <a:solidFill>
              <a:srgbClr val="FF2600"/>
            </a:solidFill>
            <a:custDash>
              <a:ds d="200000" sp="200000"/>
            </a:custDash>
            <a:miter lim="400000"/>
          </a:ln>
        </p:spPr>
        <p:txBody>
          <a:bodyPr lIns="45718" tIns="45718" rIns="45718" bIns="45718" anchor="ctr"/>
          <a:lstStyle/>
          <a:p>
            <a:pPr>
              <a:defRPr>
                <a:solidFill>
                  <a:srgbClr val="0433FF"/>
                </a:solidFill>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936"/>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937"/>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9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36" grpId="1"/>
      <p:bldP build="whole" bldLvl="1" animBg="1" rev="0" advAuto="0" spid="937" grpId="2"/>
      <p:bldP build="whole" bldLvl="1" animBg="1" rev="0" advAuto="0" spid="938" grpId="3"/>
    </p:bld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2" name="Attention mechanism"/>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Attention mechanism</a:t>
            </a:r>
          </a:p>
        </p:txBody>
      </p:sp>
      <p:sp>
        <p:nvSpPr>
          <p:cNvPr id="943"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b="1" sz="2000">
                <a:solidFill>
                  <a:srgbClr val="000000"/>
                </a:solidFill>
                <a:latin typeface="Arial"/>
                <a:ea typeface="Arial"/>
                <a:cs typeface="Arial"/>
                <a:sym typeface="Arial"/>
              </a:defRPr>
            </a:lvl1pPr>
          </a:lstStyle>
          <a:p>
            <a:pPr/>
            <a:fld id="{86CB4B4D-7CA3-9044-876B-883B54F8677D}" type="slidenum"/>
          </a:p>
        </p:txBody>
      </p:sp>
      <p:sp>
        <p:nvSpPr>
          <p:cNvPr id="944" name="Attention mechanism is designed for each word to focus on one or a just a few words in the source sentences"/>
          <p:cNvSpPr txBox="1"/>
          <p:nvPr>
            <p:ph type="body" idx="4294967295"/>
          </p:nvPr>
        </p:nvSpPr>
        <p:spPr>
          <a:xfrm>
            <a:off x="578567" y="1467512"/>
            <a:ext cx="10779595" cy="5004501"/>
          </a:xfrm>
          <a:prstGeom prst="rect">
            <a:avLst/>
          </a:prstGeom>
        </p:spPr>
        <p:txBody>
          <a:bodyPr lIns="45719" tIns="45719" rIns="45719" bIns="45719"/>
          <a:lstStyle/>
          <a:p>
            <a:pPr marL="342899" indent="-342899" defTabSz="914400">
              <a:spcBef>
                <a:spcPts val="700"/>
              </a:spcBef>
              <a:defRPr sz="2300">
                <a:latin typeface="Arial"/>
                <a:ea typeface="Arial"/>
                <a:cs typeface="Arial"/>
                <a:sym typeface="Arial"/>
              </a:defRPr>
            </a:pPr>
            <a:r>
              <a:t>Attention mechanism is designed for each word to </a:t>
            </a:r>
            <a:r>
              <a:rPr b="1">
                <a:solidFill>
                  <a:srgbClr val="0433FF"/>
                </a:solidFill>
              </a:rPr>
              <a:t>focus</a:t>
            </a:r>
            <a:r>
              <a:t> on </a:t>
            </a:r>
            <a:r>
              <a:rPr b="1">
                <a:solidFill>
                  <a:srgbClr val="0433FF"/>
                </a:solidFill>
              </a:rPr>
              <a:t>one or a just a few words</a:t>
            </a:r>
            <a:r>
              <a:t> in the source sentences</a:t>
            </a:r>
          </a:p>
        </p:txBody>
      </p:sp>
      <p:sp>
        <p:nvSpPr>
          <p:cNvPr id="945" name="Rectangle"/>
          <p:cNvSpPr/>
          <p:nvPr/>
        </p:nvSpPr>
        <p:spPr>
          <a:xfrm>
            <a:off x="1803789" y="3901582"/>
            <a:ext cx="510663" cy="304035"/>
          </a:xfrm>
          <a:prstGeom prst="rect">
            <a:avLst/>
          </a:prstGeom>
          <a:solidFill>
            <a:srgbClr val="FFFFFF"/>
          </a:solidFill>
          <a:ln w="12700">
            <a:miter lim="400000"/>
          </a:ln>
        </p:spPr>
        <p:txBody>
          <a:bodyPr lIns="45718" tIns="45718" rIns="45718" bIns="45718" anchor="ctr"/>
          <a:lstStyle/>
          <a:p>
            <a:pPr>
              <a:defRPr>
                <a:solidFill>
                  <a:srgbClr val="FFFFFF"/>
                </a:solidFill>
              </a:defRPr>
            </a:pPr>
          </a:p>
        </p:txBody>
      </p:sp>
      <p:sp>
        <p:nvSpPr>
          <p:cNvPr id="946" name="Line"/>
          <p:cNvSpPr/>
          <p:nvPr/>
        </p:nvSpPr>
        <p:spPr>
          <a:xfrm flipV="1">
            <a:off x="2170411" y="5293465"/>
            <a:ext cx="1" cy="528683"/>
          </a:xfrm>
          <a:prstGeom prst="line">
            <a:avLst/>
          </a:prstGeom>
          <a:ln w="25400">
            <a:solidFill>
              <a:schemeClr val="accent1"/>
            </a:solidFill>
            <a:tailEnd type="triangle"/>
          </a:ln>
        </p:spPr>
        <p:txBody>
          <a:bodyPr lIns="45718" tIns="45718" rIns="45718" bIns="45718"/>
          <a:lstStyle/>
          <a:p>
            <a:pPr/>
          </a:p>
        </p:txBody>
      </p:sp>
      <p:sp>
        <p:nvSpPr>
          <p:cNvPr id="947" name="Line"/>
          <p:cNvSpPr/>
          <p:nvPr/>
        </p:nvSpPr>
        <p:spPr>
          <a:xfrm flipV="1">
            <a:off x="3509322" y="5293465"/>
            <a:ext cx="1" cy="528683"/>
          </a:xfrm>
          <a:prstGeom prst="line">
            <a:avLst/>
          </a:prstGeom>
          <a:ln w="25400">
            <a:solidFill>
              <a:schemeClr val="accent1"/>
            </a:solidFill>
            <a:tailEnd type="triangle"/>
          </a:ln>
        </p:spPr>
        <p:txBody>
          <a:bodyPr lIns="45718" tIns="45718" rIns="45718" bIns="45718"/>
          <a:lstStyle/>
          <a:p>
            <a:pPr/>
          </a:p>
        </p:txBody>
      </p:sp>
      <p:sp>
        <p:nvSpPr>
          <p:cNvPr id="948" name="Line"/>
          <p:cNvSpPr/>
          <p:nvPr/>
        </p:nvSpPr>
        <p:spPr>
          <a:xfrm flipV="1">
            <a:off x="4961808" y="5293465"/>
            <a:ext cx="1" cy="528683"/>
          </a:xfrm>
          <a:prstGeom prst="line">
            <a:avLst/>
          </a:prstGeom>
          <a:ln w="25400">
            <a:solidFill>
              <a:schemeClr val="accent1"/>
            </a:solidFill>
            <a:tailEnd type="triangle"/>
          </a:ln>
        </p:spPr>
        <p:txBody>
          <a:bodyPr lIns="45718" tIns="45718" rIns="45718" bIns="45718"/>
          <a:lstStyle/>
          <a:p>
            <a:pPr/>
          </a:p>
        </p:txBody>
      </p:sp>
      <p:sp>
        <p:nvSpPr>
          <p:cNvPr id="949" name="Line"/>
          <p:cNvSpPr/>
          <p:nvPr/>
        </p:nvSpPr>
        <p:spPr>
          <a:xfrm flipV="1">
            <a:off x="2147891" y="3141253"/>
            <a:ext cx="1" cy="1042877"/>
          </a:xfrm>
          <a:prstGeom prst="line">
            <a:avLst/>
          </a:prstGeom>
          <a:ln w="25400">
            <a:solidFill>
              <a:schemeClr val="accent1"/>
            </a:solidFill>
            <a:tailEnd type="triangle"/>
          </a:ln>
        </p:spPr>
        <p:txBody>
          <a:bodyPr lIns="45718" tIns="45718" rIns="45718" bIns="45718"/>
          <a:lstStyle/>
          <a:p>
            <a:pPr/>
          </a:p>
        </p:txBody>
      </p:sp>
      <p:sp>
        <p:nvSpPr>
          <p:cNvPr id="950" name="Line"/>
          <p:cNvSpPr/>
          <p:nvPr/>
        </p:nvSpPr>
        <p:spPr>
          <a:xfrm>
            <a:off x="5140230" y="4672383"/>
            <a:ext cx="769975" cy="1"/>
          </a:xfrm>
          <a:prstGeom prst="line">
            <a:avLst/>
          </a:prstGeom>
          <a:ln w="25400">
            <a:solidFill>
              <a:schemeClr val="accent1"/>
            </a:solidFill>
            <a:tailEnd type="triangle"/>
          </a:ln>
        </p:spPr>
        <p:txBody>
          <a:bodyPr lIns="45718" tIns="45718" rIns="45718" bIns="45718"/>
          <a:lstStyle/>
          <a:p>
            <a:pPr/>
          </a:p>
        </p:txBody>
      </p:sp>
      <p:sp>
        <p:nvSpPr>
          <p:cNvPr id="951" name="Line"/>
          <p:cNvSpPr/>
          <p:nvPr/>
        </p:nvSpPr>
        <p:spPr>
          <a:xfrm>
            <a:off x="2334493" y="4672383"/>
            <a:ext cx="869974" cy="1"/>
          </a:xfrm>
          <a:prstGeom prst="line">
            <a:avLst/>
          </a:prstGeom>
          <a:ln w="25400">
            <a:solidFill>
              <a:schemeClr val="accent1"/>
            </a:solidFill>
            <a:tailEnd type="triangle"/>
          </a:ln>
        </p:spPr>
        <p:txBody>
          <a:bodyPr lIns="45718" tIns="45718" rIns="45718" bIns="45718"/>
          <a:lstStyle/>
          <a:p>
            <a:pPr/>
          </a:p>
        </p:txBody>
      </p:sp>
      <p:sp>
        <p:nvSpPr>
          <p:cNvPr id="952" name="Line"/>
          <p:cNvSpPr/>
          <p:nvPr/>
        </p:nvSpPr>
        <p:spPr>
          <a:xfrm>
            <a:off x="3677178" y="4672383"/>
            <a:ext cx="1070939" cy="1"/>
          </a:xfrm>
          <a:prstGeom prst="line">
            <a:avLst/>
          </a:prstGeom>
          <a:ln w="25400">
            <a:solidFill>
              <a:schemeClr val="accent1"/>
            </a:solidFill>
            <a:tailEnd type="triangle"/>
          </a:ln>
        </p:spPr>
        <p:txBody>
          <a:bodyPr lIns="45718" tIns="45718" rIns="45718" bIns="45718"/>
          <a:lstStyle/>
          <a:p>
            <a:pPr/>
          </a:p>
        </p:txBody>
      </p:sp>
      <p:sp>
        <p:nvSpPr>
          <p:cNvPr id="953" name="Rounded Rectangle"/>
          <p:cNvSpPr/>
          <p:nvPr/>
        </p:nvSpPr>
        <p:spPr>
          <a:xfrm rot="16200000">
            <a:off x="1606211" y="4506897"/>
            <a:ext cx="1069039" cy="413109"/>
          </a:xfrm>
          <a:prstGeom prst="roundRect">
            <a:avLst>
              <a:gd name="adj" fmla="val 38532"/>
            </a:avLst>
          </a:prstGeom>
          <a:solidFill>
            <a:srgbClr val="FFFFFF"/>
          </a:solidFill>
          <a:ln w="25400">
            <a:solidFill>
              <a:srgbClr val="9437FF"/>
            </a:solidFill>
          </a:ln>
        </p:spPr>
        <p:txBody>
          <a:bodyPr lIns="45718" tIns="45718" rIns="45718" bIns="45718" anchor="ctr"/>
          <a:lstStyle/>
          <a:p>
            <a:pPr/>
          </a:p>
        </p:txBody>
      </p:sp>
      <p:sp>
        <p:nvSpPr>
          <p:cNvPr id="954" name="Oval"/>
          <p:cNvSpPr/>
          <p:nvPr/>
        </p:nvSpPr>
        <p:spPr>
          <a:xfrm>
            <a:off x="2040731" y="4322974"/>
            <a:ext cx="200001" cy="215592"/>
          </a:xfrm>
          <a:prstGeom prst="ellipse">
            <a:avLst/>
          </a:prstGeom>
          <a:solidFill>
            <a:srgbClr val="9437FF"/>
          </a:solidFill>
          <a:ln w="25400">
            <a:solidFill>
              <a:srgbClr val="000000"/>
            </a:solidFill>
          </a:ln>
        </p:spPr>
        <p:txBody>
          <a:bodyPr lIns="45718" tIns="45718" rIns="45718" bIns="45718" anchor="ctr"/>
          <a:lstStyle/>
          <a:p>
            <a:pPr/>
          </a:p>
        </p:txBody>
      </p:sp>
      <p:sp>
        <p:nvSpPr>
          <p:cNvPr id="955" name="Oval"/>
          <p:cNvSpPr/>
          <p:nvPr/>
        </p:nvSpPr>
        <p:spPr>
          <a:xfrm>
            <a:off x="2047752" y="4627014"/>
            <a:ext cx="200001" cy="215592"/>
          </a:xfrm>
          <a:prstGeom prst="ellipse">
            <a:avLst/>
          </a:prstGeom>
          <a:solidFill>
            <a:srgbClr val="9437FF"/>
          </a:solidFill>
          <a:ln w="25400">
            <a:solidFill>
              <a:srgbClr val="000000"/>
            </a:solidFill>
          </a:ln>
        </p:spPr>
        <p:txBody>
          <a:bodyPr lIns="45718" tIns="45718" rIns="45718" bIns="45718" anchor="ctr"/>
          <a:lstStyle/>
          <a:p>
            <a:pPr/>
          </a:p>
        </p:txBody>
      </p:sp>
      <p:sp>
        <p:nvSpPr>
          <p:cNvPr id="956" name="Oval"/>
          <p:cNvSpPr/>
          <p:nvPr/>
        </p:nvSpPr>
        <p:spPr>
          <a:xfrm>
            <a:off x="2047752" y="4930029"/>
            <a:ext cx="200001" cy="215593"/>
          </a:xfrm>
          <a:prstGeom prst="ellipse">
            <a:avLst/>
          </a:prstGeom>
          <a:solidFill>
            <a:srgbClr val="9437FF"/>
          </a:solidFill>
          <a:ln w="25400">
            <a:solidFill>
              <a:srgbClr val="000000"/>
            </a:solidFill>
          </a:ln>
        </p:spPr>
        <p:txBody>
          <a:bodyPr lIns="45718" tIns="45718" rIns="45718" bIns="45718" anchor="ctr"/>
          <a:lstStyle/>
          <a:p>
            <a:pPr/>
          </a:p>
        </p:txBody>
      </p:sp>
      <p:sp>
        <p:nvSpPr>
          <p:cNvPr id="957" name="Rounded Rectangle"/>
          <p:cNvSpPr/>
          <p:nvPr/>
        </p:nvSpPr>
        <p:spPr>
          <a:xfrm rot="16200000">
            <a:off x="2959595" y="4506897"/>
            <a:ext cx="1069040" cy="413109"/>
          </a:xfrm>
          <a:prstGeom prst="roundRect">
            <a:avLst>
              <a:gd name="adj" fmla="val 38532"/>
            </a:avLst>
          </a:prstGeom>
          <a:solidFill>
            <a:srgbClr val="FFFFFF"/>
          </a:solidFill>
          <a:ln w="25400">
            <a:solidFill>
              <a:srgbClr val="9437FF"/>
            </a:solidFill>
          </a:ln>
        </p:spPr>
        <p:txBody>
          <a:bodyPr lIns="45718" tIns="45718" rIns="45718" bIns="45718" anchor="ctr"/>
          <a:lstStyle/>
          <a:p>
            <a:pPr/>
          </a:p>
        </p:txBody>
      </p:sp>
      <p:sp>
        <p:nvSpPr>
          <p:cNvPr id="958" name="Oval"/>
          <p:cNvSpPr/>
          <p:nvPr/>
        </p:nvSpPr>
        <p:spPr>
          <a:xfrm>
            <a:off x="3394114" y="4322974"/>
            <a:ext cx="200002" cy="215592"/>
          </a:xfrm>
          <a:prstGeom prst="ellipse">
            <a:avLst/>
          </a:prstGeom>
          <a:solidFill>
            <a:srgbClr val="9437FF"/>
          </a:solidFill>
          <a:ln w="25400">
            <a:solidFill>
              <a:srgbClr val="000000"/>
            </a:solidFill>
          </a:ln>
        </p:spPr>
        <p:txBody>
          <a:bodyPr lIns="45718" tIns="45718" rIns="45718" bIns="45718" anchor="ctr"/>
          <a:lstStyle/>
          <a:p>
            <a:pPr/>
          </a:p>
        </p:txBody>
      </p:sp>
      <p:sp>
        <p:nvSpPr>
          <p:cNvPr id="959" name="Oval"/>
          <p:cNvSpPr/>
          <p:nvPr/>
        </p:nvSpPr>
        <p:spPr>
          <a:xfrm>
            <a:off x="3401136" y="4627014"/>
            <a:ext cx="200002" cy="215592"/>
          </a:xfrm>
          <a:prstGeom prst="ellipse">
            <a:avLst/>
          </a:prstGeom>
          <a:solidFill>
            <a:srgbClr val="9437FF"/>
          </a:solidFill>
          <a:ln w="25400">
            <a:solidFill>
              <a:srgbClr val="000000"/>
            </a:solidFill>
          </a:ln>
        </p:spPr>
        <p:txBody>
          <a:bodyPr lIns="45718" tIns="45718" rIns="45718" bIns="45718" anchor="ctr"/>
          <a:lstStyle/>
          <a:p>
            <a:pPr/>
          </a:p>
        </p:txBody>
      </p:sp>
      <p:sp>
        <p:nvSpPr>
          <p:cNvPr id="960" name="Oval"/>
          <p:cNvSpPr/>
          <p:nvPr/>
        </p:nvSpPr>
        <p:spPr>
          <a:xfrm>
            <a:off x="3401136" y="4930029"/>
            <a:ext cx="200002" cy="215593"/>
          </a:xfrm>
          <a:prstGeom prst="ellipse">
            <a:avLst/>
          </a:prstGeom>
          <a:solidFill>
            <a:srgbClr val="9437FF"/>
          </a:solidFill>
          <a:ln w="25400">
            <a:solidFill>
              <a:srgbClr val="000000"/>
            </a:solidFill>
          </a:ln>
        </p:spPr>
        <p:txBody>
          <a:bodyPr lIns="45718" tIns="45718" rIns="45718" bIns="45718" anchor="ctr"/>
          <a:lstStyle/>
          <a:p>
            <a:pPr/>
          </a:p>
        </p:txBody>
      </p:sp>
      <p:sp>
        <p:nvSpPr>
          <p:cNvPr id="961" name="Rounded Rectangle"/>
          <p:cNvSpPr/>
          <p:nvPr/>
        </p:nvSpPr>
        <p:spPr>
          <a:xfrm rot="16200000">
            <a:off x="4400995" y="4505234"/>
            <a:ext cx="1069039" cy="413109"/>
          </a:xfrm>
          <a:prstGeom prst="roundRect">
            <a:avLst>
              <a:gd name="adj" fmla="val 38532"/>
            </a:avLst>
          </a:prstGeom>
          <a:solidFill>
            <a:srgbClr val="FFFFFF"/>
          </a:solidFill>
          <a:ln w="25400">
            <a:solidFill>
              <a:srgbClr val="9437FF"/>
            </a:solidFill>
          </a:ln>
        </p:spPr>
        <p:txBody>
          <a:bodyPr lIns="45718" tIns="45718" rIns="45718" bIns="45718" anchor="ctr"/>
          <a:lstStyle/>
          <a:p>
            <a:pPr/>
          </a:p>
        </p:txBody>
      </p:sp>
      <p:sp>
        <p:nvSpPr>
          <p:cNvPr id="962" name="Oval"/>
          <p:cNvSpPr/>
          <p:nvPr/>
        </p:nvSpPr>
        <p:spPr>
          <a:xfrm>
            <a:off x="4835514" y="4321311"/>
            <a:ext cx="200001" cy="215592"/>
          </a:xfrm>
          <a:prstGeom prst="ellipse">
            <a:avLst/>
          </a:prstGeom>
          <a:solidFill>
            <a:srgbClr val="9437FF"/>
          </a:solidFill>
          <a:ln w="25400">
            <a:solidFill>
              <a:srgbClr val="000000"/>
            </a:solidFill>
          </a:ln>
        </p:spPr>
        <p:txBody>
          <a:bodyPr lIns="45718" tIns="45718" rIns="45718" bIns="45718" anchor="ctr"/>
          <a:lstStyle/>
          <a:p>
            <a:pPr/>
          </a:p>
        </p:txBody>
      </p:sp>
      <p:sp>
        <p:nvSpPr>
          <p:cNvPr id="963" name="Oval"/>
          <p:cNvSpPr/>
          <p:nvPr/>
        </p:nvSpPr>
        <p:spPr>
          <a:xfrm>
            <a:off x="4842536" y="4625351"/>
            <a:ext cx="200001" cy="215592"/>
          </a:xfrm>
          <a:prstGeom prst="ellipse">
            <a:avLst/>
          </a:prstGeom>
          <a:solidFill>
            <a:srgbClr val="9437FF"/>
          </a:solidFill>
          <a:ln w="25400">
            <a:solidFill>
              <a:srgbClr val="000000"/>
            </a:solidFill>
          </a:ln>
        </p:spPr>
        <p:txBody>
          <a:bodyPr lIns="45718" tIns="45718" rIns="45718" bIns="45718" anchor="ctr"/>
          <a:lstStyle/>
          <a:p>
            <a:pPr/>
          </a:p>
        </p:txBody>
      </p:sp>
      <p:sp>
        <p:nvSpPr>
          <p:cNvPr id="964" name="Oval"/>
          <p:cNvSpPr/>
          <p:nvPr/>
        </p:nvSpPr>
        <p:spPr>
          <a:xfrm>
            <a:off x="4842536" y="4928366"/>
            <a:ext cx="200001" cy="215592"/>
          </a:xfrm>
          <a:prstGeom prst="ellipse">
            <a:avLst/>
          </a:prstGeom>
          <a:solidFill>
            <a:srgbClr val="9437FF"/>
          </a:solidFill>
          <a:ln w="25400">
            <a:solidFill>
              <a:srgbClr val="000000"/>
            </a:solidFill>
          </a:ln>
        </p:spPr>
        <p:txBody>
          <a:bodyPr lIns="45718" tIns="45718" rIns="45718" bIns="45718" anchor="ctr"/>
          <a:lstStyle/>
          <a:p>
            <a:pPr/>
          </a:p>
        </p:txBody>
      </p:sp>
      <p:pic>
        <p:nvPicPr>
          <p:cNvPr id="965" name="boldsymbol_W_h.pdf" descr="boldsymbol_W_h.pdf"/>
          <p:cNvPicPr>
            <a:picLocks noChangeAspect="1"/>
          </p:cNvPicPr>
          <p:nvPr/>
        </p:nvPicPr>
        <p:blipFill>
          <a:blip r:embed="rId3">
            <a:extLst/>
          </a:blip>
          <a:stretch>
            <a:fillRect/>
          </a:stretch>
        </p:blipFill>
        <p:spPr>
          <a:xfrm>
            <a:off x="2416664" y="4320576"/>
            <a:ext cx="419449" cy="220389"/>
          </a:xfrm>
          <a:prstGeom prst="rect">
            <a:avLst/>
          </a:prstGeom>
          <a:ln w="12700">
            <a:miter lim="400000"/>
          </a:ln>
        </p:spPr>
      </p:pic>
      <p:pic>
        <p:nvPicPr>
          <p:cNvPr id="966" name="boldsymbol_W_h.pdf" descr="boldsymbol_W_h.pdf"/>
          <p:cNvPicPr>
            <a:picLocks noChangeAspect="1"/>
          </p:cNvPicPr>
          <p:nvPr/>
        </p:nvPicPr>
        <p:blipFill>
          <a:blip r:embed="rId3">
            <a:extLst/>
          </a:blip>
          <a:stretch>
            <a:fillRect/>
          </a:stretch>
        </p:blipFill>
        <p:spPr>
          <a:xfrm>
            <a:off x="3795091" y="4336946"/>
            <a:ext cx="419449" cy="220389"/>
          </a:xfrm>
          <a:prstGeom prst="rect">
            <a:avLst/>
          </a:prstGeom>
          <a:ln w="12700">
            <a:miter lim="400000"/>
          </a:ln>
        </p:spPr>
      </p:pic>
      <p:sp>
        <p:nvSpPr>
          <p:cNvPr id="967" name="Rounded Rectangle"/>
          <p:cNvSpPr/>
          <p:nvPr/>
        </p:nvSpPr>
        <p:spPr>
          <a:xfrm rot="16200000">
            <a:off x="5645252" y="4469446"/>
            <a:ext cx="1069039" cy="397935"/>
          </a:xfrm>
          <a:prstGeom prst="roundRect">
            <a:avLst>
              <a:gd name="adj" fmla="val 38844"/>
            </a:avLst>
          </a:prstGeom>
          <a:solidFill>
            <a:srgbClr val="FFFFFF"/>
          </a:solidFill>
          <a:ln w="25400">
            <a:solidFill>
              <a:srgbClr val="FF2600"/>
            </a:solidFill>
          </a:ln>
        </p:spPr>
        <p:txBody>
          <a:bodyPr lIns="45718" tIns="45718" rIns="45718" bIns="45718" anchor="ctr"/>
          <a:lstStyle/>
          <a:p>
            <a:pPr/>
          </a:p>
        </p:txBody>
      </p:sp>
      <p:sp>
        <p:nvSpPr>
          <p:cNvPr id="968" name="Oval"/>
          <p:cNvSpPr/>
          <p:nvPr/>
        </p:nvSpPr>
        <p:spPr>
          <a:xfrm>
            <a:off x="6079771" y="4903132"/>
            <a:ext cx="200002" cy="215593"/>
          </a:xfrm>
          <a:prstGeom prst="ellipse">
            <a:avLst/>
          </a:prstGeom>
          <a:solidFill>
            <a:srgbClr val="FF2600"/>
          </a:solidFill>
          <a:ln w="25400">
            <a:solidFill>
              <a:srgbClr val="000000"/>
            </a:solidFill>
          </a:ln>
        </p:spPr>
        <p:txBody>
          <a:bodyPr lIns="45718" tIns="45718" rIns="45718" bIns="45718" anchor="ctr"/>
          <a:lstStyle/>
          <a:p>
            <a:pPr/>
          </a:p>
        </p:txBody>
      </p:sp>
      <p:sp>
        <p:nvSpPr>
          <p:cNvPr id="969" name="Oval"/>
          <p:cNvSpPr/>
          <p:nvPr/>
        </p:nvSpPr>
        <p:spPr>
          <a:xfrm>
            <a:off x="6084737" y="4594169"/>
            <a:ext cx="200001" cy="215593"/>
          </a:xfrm>
          <a:prstGeom prst="ellipse">
            <a:avLst/>
          </a:prstGeom>
          <a:solidFill>
            <a:srgbClr val="FF2600"/>
          </a:solidFill>
          <a:ln w="25400">
            <a:solidFill>
              <a:srgbClr val="000000"/>
            </a:solidFill>
          </a:ln>
        </p:spPr>
        <p:txBody>
          <a:bodyPr lIns="45718" tIns="45718" rIns="45718" bIns="45718" anchor="ctr"/>
          <a:lstStyle/>
          <a:p>
            <a:pPr/>
          </a:p>
        </p:txBody>
      </p:sp>
      <p:sp>
        <p:nvSpPr>
          <p:cNvPr id="970" name="Oval"/>
          <p:cNvSpPr/>
          <p:nvPr/>
        </p:nvSpPr>
        <p:spPr>
          <a:xfrm>
            <a:off x="6088610" y="4270615"/>
            <a:ext cx="200001" cy="215592"/>
          </a:xfrm>
          <a:prstGeom prst="ellipse">
            <a:avLst/>
          </a:prstGeom>
          <a:solidFill>
            <a:srgbClr val="FF2600"/>
          </a:solidFill>
          <a:ln w="25400">
            <a:solidFill>
              <a:srgbClr val="000000"/>
            </a:solidFill>
          </a:ln>
        </p:spPr>
        <p:txBody>
          <a:bodyPr lIns="45718" tIns="45718" rIns="45718" bIns="45718" anchor="ctr"/>
          <a:lstStyle/>
          <a:p>
            <a:pPr/>
          </a:p>
        </p:txBody>
      </p:sp>
      <p:sp>
        <p:nvSpPr>
          <p:cNvPr id="971" name="Line"/>
          <p:cNvSpPr/>
          <p:nvPr/>
        </p:nvSpPr>
        <p:spPr>
          <a:xfrm flipV="1">
            <a:off x="6188610" y="5255365"/>
            <a:ext cx="1" cy="528683"/>
          </a:xfrm>
          <a:prstGeom prst="line">
            <a:avLst/>
          </a:prstGeom>
          <a:ln w="25400">
            <a:solidFill>
              <a:schemeClr val="accent1"/>
            </a:solidFill>
            <a:tailEnd type="triangle"/>
          </a:ln>
        </p:spPr>
        <p:txBody>
          <a:bodyPr lIns="45718" tIns="45718" rIns="45718" bIns="45718"/>
          <a:lstStyle/>
          <a:p>
            <a:pPr/>
          </a:p>
        </p:txBody>
      </p:sp>
      <p:sp>
        <p:nvSpPr>
          <p:cNvPr id="972" name="Line"/>
          <p:cNvSpPr/>
          <p:nvPr/>
        </p:nvSpPr>
        <p:spPr>
          <a:xfrm flipH="1" flipV="1">
            <a:off x="2200380" y="3243933"/>
            <a:ext cx="4022237" cy="862929"/>
          </a:xfrm>
          <a:prstGeom prst="line">
            <a:avLst/>
          </a:prstGeom>
          <a:ln w="25400">
            <a:solidFill>
              <a:schemeClr val="accent1"/>
            </a:solidFill>
            <a:tailEnd type="triangle"/>
          </a:ln>
        </p:spPr>
        <p:txBody>
          <a:bodyPr lIns="45718" tIns="45718" rIns="45718" bIns="45718"/>
          <a:lstStyle/>
          <a:p>
            <a:pPr/>
          </a:p>
        </p:txBody>
      </p:sp>
      <p:sp>
        <p:nvSpPr>
          <p:cNvPr id="973" name="Oval"/>
          <p:cNvSpPr/>
          <p:nvPr/>
        </p:nvSpPr>
        <p:spPr>
          <a:xfrm>
            <a:off x="2070411" y="2910540"/>
            <a:ext cx="200001" cy="232575"/>
          </a:xfrm>
          <a:prstGeom prst="ellipse">
            <a:avLst/>
          </a:prstGeom>
          <a:solidFill>
            <a:srgbClr val="000000"/>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974" name="Line"/>
          <p:cNvSpPr/>
          <p:nvPr/>
        </p:nvSpPr>
        <p:spPr>
          <a:xfrm flipV="1">
            <a:off x="3512201" y="3091994"/>
            <a:ext cx="1" cy="1042876"/>
          </a:xfrm>
          <a:prstGeom prst="line">
            <a:avLst/>
          </a:prstGeom>
          <a:ln w="25400">
            <a:solidFill>
              <a:schemeClr val="accent1"/>
            </a:solidFill>
            <a:tailEnd type="triangle"/>
          </a:ln>
        </p:spPr>
        <p:txBody>
          <a:bodyPr lIns="45718" tIns="45718" rIns="45718" bIns="45718"/>
          <a:lstStyle/>
          <a:p>
            <a:pPr/>
          </a:p>
        </p:txBody>
      </p:sp>
      <p:sp>
        <p:nvSpPr>
          <p:cNvPr id="975" name="Oval"/>
          <p:cNvSpPr/>
          <p:nvPr/>
        </p:nvSpPr>
        <p:spPr>
          <a:xfrm>
            <a:off x="3422022" y="2886680"/>
            <a:ext cx="200001" cy="232575"/>
          </a:xfrm>
          <a:prstGeom prst="ellipse">
            <a:avLst/>
          </a:prstGeom>
          <a:solidFill>
            <a:srgbClr val="000000"/>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976" name="Line"/>
          <p:cNvSpPr/>
          <p:nvPr/>
        </p:nvSpPr>
        <p:spPr>
          <a:xfrm flipV="1">
            <a:off x="4939288" y="3106853"/>
            <a:ext cx="1" cy="1042877"/>
          </a:xfrm>
          <a:prstGeom prst="line">
            <a:avLst/>
          </a:prstGeom>
          <a:ln w="25400">
            <a:solidFill>
              <a:schemeClr val="accent1"/>
            </a:solidFill>
            <a:tailEnd type="triangle"/>
          </a:ln>
        </p:spPr>
        <p:txBody>
          <a:bodyPr lIns="45718" tIns="45718" rIns="45718" bIns="45718"/>
          <a:lstStyle/>
          <a:p>
            <a:pPr/>
          </a:p>
        </p:txBody>
      </p:sp>
      <p:sp>
        <p:nvSpPr>
          <p:cNvPr id="977" name="Oval"/>
          <p:cNvSpPr/>
          <p:nvPr/>
        </p:nvSpPr>
        <p:spPr>
          <a:xfrm>
            <a:off x="4861808" y="2876140"/>
            <a:ext cx="200001" cy="232575"/>
          </a:xfrm>
          <a:prstGeom prst="ellipse">
            <a:avLst/>
          </a:prstGeom>
          <a:solidFill>
            <a:srgbClr val="000000"/>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978" name="Line"/>
          <p:cNvSpPr/>
          <p:nvPr/>
        </p:nvSpPr>
        <p:spPr>
          <a:xfrm flipH="1" flipV="1">
            <a:off x="3593284" y="3128150"/>
            <a:ext cx="2680133" cy="1004112"/>
          </a:xfrm>
          <a:prstGeom prst="line">
            <a:avLst/>
          </a:prstGeom>
          <a:ln w="25400">
            <a:solidFill>
              <a:schemeClr val="accent1"/>
            </a:solidFill>
            <a:tailEnd type="triangle"/>
          </a:ln>
        </p:spPr>
        <p:txBody>
          <a:bodyPr lIns="45718" tIns="45718" rIns="45718" bIns="45718"/>
          <a:lstStyle/>
          <a:p>
            <a:pPr/>
          </a:p>
        </p:txBody>
      </p:sp>
      <p:sp>
        <p:nvSpPr>
          <p:cNvPr id="979" name="Line"/>
          <p:cNvSpPr/>
          <p:nvPr/>
        </p:nvSpPr>
        <p:spPr>
          <a:xfrm flipH="1" flipV="1">
            <a:off x="4916149" y="3155346"/>
            <a:ext cx="1210691" cy="924191"/>
          </a:xfrm>
          <a:prstGeom prst="line">
            <a:avLst/>
          </a:prstGeom>
          <a:ln w="25400">
            <a:solidFill>
              <a:schemeClr val="accent1"/>
            </a:solidFill>
            <a:tailEnd type="triangle"/>
          </a:ln>
        </p:spPr>
        <p:txBody>
          <a:bodyPr lIns="45718" tIns="45718" rIns="45718" bIns="45718"/>
          <a:lstStyle/>
          <a:p>
            <a:pPr/>
          </a:p>
        </p:txBody>
      </p:sp>
      <p:sp>
        <p:nvSpPr>
          <p:cNvPr id="980" name="… est         dans         les            &lt;START&gt;"/>
          <p:cNvSpPr txBox="1"/>
          <p:nvPr/>
        </p:nvSpPr>
        <p:spPr>
          <a:xfrm>
            <a:off x="1797881" y="6058891"/>
            <a:ext cx="10773906" cy="65745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400">
              <a:spcBef>
                <a:spcPts val="700"/>
              </a:spcBef>
              <a:defRPr i="1" sz="2300">
                <a:solidFill>
                  <a:srgbClr val="000000"/>
                </a:solidFill>
                <a:latin typeface="Arial"/>
                <a:ea typeface="Arial"/>
                <a:cs typeface="Arial"/>
                <a:sym typeface="Arial"/>
              </a:defRPr>
            </a:lvl1pPr>
          </a:lstStyle>
          <a:p>
            <a:pPr/>
            <a:r>
              <a:t>… est         dans         les            &lt;START&gt;</a:t>
            </a:r>
          </a:p>
        </p:txBody>
      </p:sp>
      <p:sp>
        <p:nvSpPr>
          <p:cNvPr id="981" name="encoder"/>
          <p:cNvSpPr txBox="1"/>
          <p:nvPr/>
        </p:nvSpPr>
        <p:spPr>
          <a:xfrm rot="16200000">
            <a:off x="548682" y="4417052"/>
            <a:ext cx="1312142" cy="5106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400">
              <a:spcBef>
                <a:spcPts val="700"/>
              </a:spcBef>
              <a:defRPr i="1" sz="2300">
                <a:solidFill>
                  <a:srgbClr val="9437FF"/>
                </a:solidFill>
                <a:latin typeface="Arial"/>
                <a:ea typeface="Arial"/>
                <a:cs typeface="Arial"/>
                <a:sym typeface="Arial"/>
              </a:defRPr>
            </a:lvl1pPr>
          </a:lstStyle>
          <a:p>
            <a:pPr/>
            <a:r>
              <a:t>encoder</a:t>
            </a:r>
          </a:p>
        </p:txBody>
      </p:sp>
      <p:sp>
        <p:nvSpPr>
          <p:cNvPr id="982" name="attention"/>
          <p:cNvSpPr txBox="1"/>
          <p:nvPr/>
        </p:nvSpPr>
        <p:spPr>
          <a:xfrm rot="16200000">
            <a:off x="548682" y="2771496"/>
            <a:ext cx="1312142" cy="5106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400">
              <a:spcBef>
                <a:spcPts val="700"/>
              </a:spcBef>
              <a:defRPr i="1" sz="2300">
                <a:solidFill>
                  <a:srgbClr val="000000"/>
                </a:solidFill>
                <a:latin typeface="Arial"/>
                <a:ea typeface="Arial"/>
                <a:cs typeface="Arial"/>
                <a:sym typeface="Arial"/>
              </a:defRPr>
            </a:lvl1pPr>
          </a:lstStyle>
          <a:p>
            <a:pPr/>
            <a:r>
              <a:t>attention</a:t>
            </a:r>
          </a:p>
        </p:txBody>
      </p:sp>
      <p:sp>
        <p:nvSpPr>
          <p:cNvPr id="983" name="dot product [Luong et al. 2015];…"/>
          <p:cNvSpPr txBox="1"/>
          <p:nvPr/>
        </p:nvSpPr>
        <p:spPr>
          <a:xfrm>
            <a:off x="6942373" y="2772929"/>
            <a:ext cx="10754865" cy="1312142"/>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defTabSz="914400">
              <a:spcBef>
                <a:spcPts val="700"/>
              </a:spcBef>
              <a:defRPr i="1" sz="2300">
                <a:solidFill>
                  <a:srgbClr val="000000"/>
                </a:solidFill>
                <a:latin typeface="Arial"/>
                <a:ea typeface="Arial"/>
                <a:cs typeface="Arial"/>
                <a:sym typeface="Arial"/>
              </a:defRPr>
            </a:pPr>
            <a:r>
              <a:t>dot product [Luong et al. 2015];</a:t>
            </a:r>
          </a:p>
          <a:p>
            <a:pPr defTabSz="914400">
              <a:spcBef>
                <a:spcPts val="700"/>
              </a:spcBef>
              <a:defRPr i="1" sz="2300">
                <a:solidFill>
                  <a:srgbClr val="000000"/>
                </a:solidFill>
                <a:latin typeface="Arial"/>
                <a:ea typeface="Arial"/>
                <a:cs typeface="Arial"/>
                <a:sym typeface="Arial"/>
              </a:defRPr>
            </a:pPr>
            <a:r>
              <a:t>RNNSearch [</a:t>
            </a:r>
            <a:r>
              <a:rPr u="sng">
                <a:solidFill>
                  <a:srgbClr val="0000FF"/>
                </a:solidFill>
                <a:uFill>
                  <a:solidFill>
                    <a:srgbClr val="0000FF"/>
                  </a:solidFill>
                </a:uFill>
                <a:hlinkClick r:id="rId4" invalidUrl="" action="" tgtFrame="" tooltip="" history="1" highlightClick="0" endSnd="0"/>
              </a:rPr>
              <a:t>Bahdanau</a:t>
            </a:r>
            <a:r>
              <a:t> et al. 2014]</a:t>
            </a:r>
          </a:p>
        </p:txBody>
      </p:sp>
      <p:pic>
        <p:nvPicPr>
          <p:cNvPr id="984" name="Image" descr="Image"/>
          <p:cNvPicPr>
            <a:picLocks noChangeAspect="1"/>
          </p:cNvPicPr>
          <p:nvPr/>
        </p:nvPicPr>
        <p:blipFill>
          <a:blip r:embed="rId5">
            <a:extLst/>
          </a:blip>
          <a:stretch>
            <a:fillRect/>
          </a:stretch>
        </p:blipFill>
        <p:spPr>
          <a:xfrm>
            <a:off x="4493361" y="3653133"/>
            <a:ext cx="382489" cy="355804"/>
          </a:xfrm>
          <a:prstGeom prst="rect">
            <a:avLst/>
          </a:prstGeom>
          <a:ln w="12700">
            <a:miter lim="400000"/>
          </a:ln>
        </p:spPr>
      </p:pic>
      <p:pic>
        <p:nvPicPr>
          <p:cNvPr id="985" name="Image" descr="Image"/>
          <p:cNvPicPr>
            <a:picLocks noChangeAspect="1"/>
          </p:cNvPicPr>
          <p:nvPr/>
        </p:nvPicPr>
        <p:blipFill>
          <a:blip r:embed="rId6">
            <a:extLst/>
          </a:blip>
          <a:stretch>
            <a:fillRect/>
          </a:stretch>
        </p:blipFill>
        <p:spPr>
          <a:xfrm>
            <a:off x="2780104" y="3663312"/>
            <a:ext cx="710457" cy="355229"/>
          </a:xfrm>
          <a:prstGeom prst="rect">
            <a:avLst/>
          </a:prstGeom>
          <a:ln w="12700">
            <a:miter lim="400000"/>
          </a:ln>
        </p:spPr>
      </p:pic>
      <p:pic>
        <p:nvPicPr>
          <p:cNvPr id="986" name="Image" descr="Image"/>
          <p:cNvPicPr>
            <a:picLocks noChangeAspect="1"/>
          </p:cNvPicPr>
          <p:nvPr/>
        </p:nvPicPr>
        <p:blipFill>
          <a:blip r:embed="rId7">
            <a:extLst/>
          </a:blip>
          <a:stretch>
            <a:fillRect/>
          </a:stretch>
        </p:blipFill>
        <p:spPr>
          <a:xfrm>
            <a:off x="1485082" y="3679207"/>
            <a:ext cx="676086" cy="338044"/>
          </a:xfrm>
          <a:prstGeom prst="rect">
            <a:avLst/>
          </a:prstGeom>
          <a:ln w="12700">
            <a:miter lim="400000"/>
          </a:ln>
        </p:spPr>
      </p:pic>
      <p:pic>
        <p:nvPicPr>
          <p:cNvPr id="987" name="boldsymbol_h_1.pdf" descr="boldsymbol_h_1.pdf"/>
          <p:cNvPicPr>
            <a:picLocks noChangeAspect="1"/>
          </p:cNvPicPr>
          <p:nvPr/>
        </p:nvPicPr>
        <p:blipFill>
          <a:blip r:embed="rId8">
            <a:extLst/>
          </a:blip>
          <a:stretch>
            <a:fillRect/>
          </a:stretch>
        </p:blipFill>
        <p:spPr>
          <a:xfrm>
            <a:off x="6666562" y="4336946"/>
            <a:ext cx="241050" cy="220389"/>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1" name="Attention mechanism: Dot-product attention"/>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Attention mechanism: Dot-product attention</a:t>
            </a:r>
          </a:p>
        </p:txBody>
      </p:sp>
      <p:sp>
        <p:nvSpPr>
          <p:cNvPr id="992"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b="1" sz="2000">
                <a:solidFill>
                  <a:srgbClr val="000000"/>
                </a:solidFill>
                <a:latin typeface="Arial"/>
                <a:ea typeface="Arial"/>
                <a:cs typeface="Arial"/>
                <a:sym typeface="Arial"/>
              </a:defRPr>
            </a:lvl1pPr>
          </a:lstStyle>
          <a:p>
            <a:pPr/>
            <a:fld id="{86CB4B4D-7CA3-9044-876B-883B54F8677D}" type="slidenum"/>
          </a:p>
        </p:txBody>
      </p:sp>
      <p:sp>
        <p:nvSpPr>
          <p:cNvPr id="993" name="Rectangle"/>
          <p:cNvSpPr/>
          <p:nvPr/>
        </p:nvSpPr>
        <p:spPr>
          <a:xfrm>
            <a:off x="6517428" y="4222201"/>
            <a:ext cx="510663" cy="304036"/>
          </a:xfrm>
          <a:prstGeom prst="rect">
            <a:avLst/>
          </a:prstGeom>
          <a:solidFill>
            <a:srgbClr val="FFFFFF"/>
          </a:solidFill>
          <a:ln w="12700">
            <a:miter lim="400000"/>
          </a:ln>
        </p:spPr>
        <p:txBody>
          <a:bodyPr lIns="45718" tIns="45718" rIns="45718" bIns="45718" anchor="ctr"/>
          <a:lstStyle/>
          <a:p>
            <a:pPr>
              <a:defRPr>
                <a:solidFill>
                  <a:srgbClr val="FFFFFF"/>
                </a:solidFill>
              </a:defRPr>
            </a:pPr>
          </a:p>
        </p:txBody>
      </p:sp>
      <p:sp>
        <p:nvSpPr>
          <p:cNvPr id="994" name="Line"/>
          <p:cNvSpPr/>
          <p:nvPr/>
        </p:nvSpPr>
        <p:spPr>
          <a:xfrm flipV="1">
            <a:off x="6884050" y="5614085"/>
            <a:ext cx="1" cy="528682"/>
          </a:xfrm>
          <a:prstGeom prst="line">
            <a:avLst/>
          </a:prstGeom>
          <a:ln w="25400">
            <a:solidFill>
              <a:schemeClr val="accent1"/>
            </a:solidFill>
            <a:tailEnd type="triangle"/>
          </a:ln>
        </p:spPr>
        <p:txBody>
          <a:bodyPr lIns="45718" tIns="45718" rIns="45718" bIns="45718"/>
          <a:lstStyle/>
          <a:p>
            <a:pPr/>
          </a:p>
        </p:txBody>
      </p:sp>
      <p:sp>
        <p:nvSpPr>
          <p:cNvPr id="995" name="Line"/>
          <p:cNvSpPr/>
          <p:nvPr/>
        </p:nvSpPr>
        <p:spPr>
          <a:xfrm flipV="1">
            <a:off x="8222960" y="5614085"/>
            <a:ext cx="1" cy="528682"/>
          </a:xfrm>
          <a:prstGeom prst="line">
            <a:avLst/>
          </a:prstGeom>
          <a:ln w="25400">
            <a:solidFill>
              <a:schemeClr val="accent1"/>
            </a:solidFill>
            <a:tailEnd type="triangle"/>
          </a:ln>
        </p:spPr>
        <p:txBody>
          <a:bodyPr lIns="45718" tIns="45718" rIns="45718" bIns="45718"/>
          <a:lstStyle/>
          <a:p>
            <a:pPr/>
          </a:p>
        </p:txBody>
      </p:sp>
      <p:sp>
        <p:nvSpPr>
          <p:cNvPr id="996" name="Line"/>
          <p:cNvSpPr/>
          <p:nvPr/>
        </p:nvSpPr>
        <p:spPr>
          <a:xfrm flipV="1">
            <a:off x="9675447" y="5614085"/>
            <a:ext cx="1" cy="528682"/>
          </a:xfrm>
          <a:prstGeom prst="line">
            <a:avLst/>
          </a:prstGeom>
          <a:ln w="25400">
            <a:solidFill>
              <a:schemeClr val="accent1"/>
            </a:solidFill>
            <a:tailEnd type="triangle"/>
          </a:ln>
        </p:spPr>
        <p:txBody>
          <a:bodyPr lIns="45718" tIns="45718" rIns="45718" bIns="45718"/>
          <a:lstStyle/>
          <a:p>
            <a:pPr/>
          </a:p>
        </p:txBody>
      </p:sp>
      <p:sp>
        <p:nvSpPr>
          <p:cNvPr id="997" name="Line"/>
          <p:cNvSpPr/>
          <p:nvPr/>
        </p:nvSpPr>
        <p:spPr>
          <a:xfrm flipV="1">
            <a:off x="6861530" y="3461873"/>
            <a:ext cx="1" cy="1042876"/>
          </a:xfrm>
          <a:prstGeom prst="line">
            <a:avLst/>
          </a:prstGeom>
          <a:ln w="25400">
            <a:solidFill>
              <a:schemeClr val="accent1"/>
            </a:solidFill>
            <a:tailEnd type="triangle"/>
          </a:ln>
        </p:spPr>
        <p:txBody>
          <a:bodyPr lIns="45718" tIns="45718" rIns="45718" bIns="45718"/>
          <a:lstStyle/>
          <a:p>
            <a:pPr/>
          </a:p>
        </p:txBody>
      </p:sp>
      <p:sp>
        <p:nvSpPr>
          <p:cNvPr id="998" name="Line"/>
          <p:cNvSpPr/>
          <p:nvPr/>
        </p:nvSpPr>
        <p:spPr>
          <a:xfrm flipV="1">
            <a:off x="10902249" y="5575985"/>
            <a:ext cx="1" cy="528682"/>
          </a:xfrm>
          <a:prstGeom prst="line">
            <a:avLst/>
          </a:prstGeom>
          <a:ln w="25400">
            <a:solidFill>
              <a:schemeClr val="accent1"/>
            </a:solidFill>
            <a:tailEnd type="triangle"/>
          </a:ln>
        </p:spPr>
        <p:txBody>
          <a:bodyPr lIns="45718" tIns="45718" rIns="45718" bIns="45718"/>
          <a:lstStyle/>
          <a:p>
            <a:pPr/>
          </a:p>
        </p:txBody>
      </p:sp>
      <p:sp>
        <p:nvSpPr>
          <p:cNvPr id="999" name="Line"/>
          <p:cNvSpPr/>
          <p:nvPr/>
        </p:nvSpPr>
        <p:spPr>
          <a:xfrm flipH="1" flipV="1">
            <a:off x="6914019" y="3564552"/>
            <a:ext cx="4022238" cy="862930"/>
          </a:xfrm>
          <a:prstGeom prst="line">
            <a:avLst/>
          </a:prstGeom>
          <a:ln w="25400">
            <a:solidFill>
              <a:schemeClr val="accent1"/>
            </a:solidFill>
            <a:tailEnd type="triangle"/>
          </a:ln>
        </p:spPr>
        <p:txBody>
          <a:bodyPr lIns="45718" tIns="45718" rIns="45718" bIns="45718"/>
          <a:lstStyle/>
          <a:p>
            <a:pPr/>
          </a:p>
        </p:txBody>
      </p:sp>
      <p:sp>
        <p:nvSpPr>
          <p:cNvPr id="1000" name="Oval"/>
          <p:cNvSpPr/>
          <p:nvPr/>
        </p:nvSpPr>
        <p:spPr>
          <a:xfrm>
            <a:off x="6758650" y="3231159"/>
            <a:ext cx="200001" cy="232576"/>
          </a:xfrm>
          <a:prstGeom prst="ellipse">
            <a:avLst/>
          </a:prstGeom>
          <a:solidFill>
            <a:srgbClr val="000000">
              <a:alpha val="65317"/>
            </a:srgbClr>
          </a:solidFill>
          <a:ln w="12700">
            <a:miter lim="400000"/>
          </a:ln>
        </p:spPr>
        <p:txBody>
          <a:bodyPr lIns="45718" tIns="45718" rIns="45718" bIns="45718" anchor="ctr"/>
          <a:lstStyle/>
          <a:p>
            <a:pPr/>
          </a:p>
        </p:txBody>
      </p:sp>
      <p:sp>
        <p:nvSpPr>
          <p:cNvPr id="1001" name="Line"/>
          <p:cNvSpPr/>
          <p:nvPr/>
        </p:nvSpPr>
        <p:spPr>
          <a:xfrm flipV="1">
            <a:off x="8225841" y="3412613"/>
            <a:ext cx="1" cy="1042877"/>
          </a:xfrm>
          <a:prstGeom prst="line">
            <a:avLst/>
          </a:prstGeom>
          <a:ln w="25400">
            <a:solidFill>
              <a:schemeClr val="accent1"/>
            </a:solidFill>
            <a:tailEnd type="triangle"/>
          </a:ln>
        </p:spPr>
        <p:txBody>
          <a:bodyPr lIns="45718" tIns="45718" rIns="45718" bIns="45718"/>
          <a:lstStyle/>
          <a:p>
            <a:pPr/>
          </a:p>
        </p:txBody>
      </p:sp>
      <p:sp>
        <p:nvSpPr>
          <p:cNvPr id="1002" name="Oval"/>
          <p:cNvSpPr/>
          <p:nvPr/>
        </p:nvSpPr>
        <p:spPr>
          <a:xfrm>
            <a:off x="8110260" y="3194600"/>
            <a:ext cx="200001" cy="232575"/>
          </a:xfrm>
          <a:prstGeom prst="ellipse">
            <a:avLst/>
          </a:prstGeom>
          <a:solidFill>
            <a:srgbClr val="DDDDDD"/>
          </a:solidFill>
          <a:ln w="12700">
            <a:miter lim="400000"/>
          </a:ln>
        </p:spPr>
        <p:txBody>
          <a:bodyPr lIns="45718" tIns="45718" rIns="45718" bIns="45718" anchor="ctr"/>
          <a:lstStyle/>
          <a:p>
            <a:pPr/>
          </a:p>
        </p:txBody>
      </p:sp>
      <p:sp>
        <p:nvSpPr>
          <p:cNvPr id="1003" name="Line"/>
          <p:cNvSpPr/>
          <p:nvPr/>
        </p:nvSpPr>
        <p:spPr>
          <a:xfrm flipV="1">
            <a:off x="9652926" y="3427473"/>
            <a:ext cx="1" cy="1042877"/>
          </a:xfrm>
          <a:prstGeom prst="line">
            <a:avLst/>
          </a:prstGeom>
          <a:ln w="25400">
            <a:solidFill>
              <a:schemeClr val="accent1"/>
            </a:solidFill>
            <a:tailEnd type="triangle"/>
          </a:ln>
        </p:spPr>
        <p:txBody>
          <a:bodyPr lIns="45718" tIns="45718" rIns="45718" bIns="45718"/>
          <a:lstStyle/>
          <a:p>
            <a:pPr/>
          </a:p>
        </p:txBody>
      </p:sp>
      <p:sp>
        <p:nvSpPr>
          <p:cNvPr id="1004" name="Oval"/>
          <p:cNvSpPr/>
          <p:nvPr/>
        </p:nvSpPr>
        <p:spPr>
          <a:xfrm>
            <a:off x="9575447" y="3196760"/>
            <a:ext cx="200001" cy="232575"/>
          </a:xfrm>
          <a:prstGeom prst="ellipse">
            <a:avLst/>
          </a:prstGeom>
          <a:solidFill>
            <a:srgbClr val="000000">
              <a:alpha val="7310"/>
            </a:srgbClr>
          </a:solidFill>
          <a:ln w="12700">
            <a:miter lim="400000"/>
          </a:ln>
        </p:spPr>
        <p:txBody>
          <a:bodyPr lIns="45718" tIns="45718" rIns="45718" bIns="45718" anchor="ctr"/>
          <a:lstStyle/>
          <a:p>
            <a:pPr/>
          </a:p>
        </p:txBody>
      </p:sp>
      <p:sp>
        <p:nvSpPr>
          <p:cNvPr id="1005" name="Line"/>
          <p:cNvSpPr/>
          <p:nvPr/>
        </p:nvSpPr>
        <p:spPr>
          <a:xfrm flipH="1" flipV="1">
            <a:off x="8306923" y="3448769"/>
            <a:ext cx="2680133" cy="1004113"/>
          </a:xfrm>
          <a:prstGeom prst="line">
            <a:avLst/>
          </a:prstGeom>
          <a:ln w="25400">
            <a:solidFill>
              <a:schemeClr val="accent1"/>
            </a:solidFill>
            <a:tailEnd type="triangle"/>
          </a:ln>
        </p:spPr>
        <p:txBody>
          <a:bodyPr lIns="45718" tIns="45718" rIns="45718" bIns="45718"/>
          <a:lstStyle/>
          <a:p>
            <a:pPr/>
          </a:p>
        </p:txBody>
      </p:sp>
      <p:sp>
        <p:nvSpPr>
          <p:cNvPr id="1006" name="Line"/>
          <p:cNvSpPr/>
          <p:nvPr/>
        </p:nvSpPr>
        <p:spPr>
          <a:xfrm flipH="1" flipV="1">
            <a:off x="9629788" y="3475966"/>
            <a:ext cx="1210691" cy="924190"/>
          </a:xfrm>
          <a:prstGeom prst="line">
            <a:avLst/>
          </a:prstGeom>
          <a:ln w="25400">
            <a:solidFill>
              <a:schemeClr val="accent1"/>
            </a:solidFill>
            <a:tailEnd type="triangle"/>
          </a:ln>
        </p:spPr>
        <p:txBody>
          <a:bodyPr lIns="45718" tIns="45718" rIns="45718" bIns="45718"/>
          <a:lstStyle/>
          <a:p>
            <a:pPr/>
          </a:p>
        </p:txBody>
      </p:sp>
      <p:sp>
        <p:nvSpPr>
          <p:cNvPr id="1007" name="attention"/>
          <p:cNvSpPr txBox="1"/>
          <p:nvPr/>
        </p:nvSpPr>
        <p:spPr>
          <a:xfrm rot="16200000">
            <a:off x="5262321" y="3092116"/>
            <a:ext cx="1312141" cy="5106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400">
              <a:spcBef>
                <a:spcPts val="700"/>
              </a:spcBef>
              <a:defRPr i="1" sz="2300">
                <a:solidFill>
                  <a:srgbClr val="000000"/>
                </a:solidFill>
                <a:latin typeface="Arial"/>
                <a:ea typeface="Arial"/>
                <a:cs typeface="Arial"/>
                <a:sym typeface="Arial"/>
              </a:defRPr>
            </a:lvl1pPr>
          </a:lstStyle>
          <a:p>
            <a:pPr/>
            <a:r>
              <a:t>attention</a:t>
            </a:r>
          </a:p>
        </p:txBody>
      </p:sp>
      <p:sp>
        <p:nvSpPr>
          <p:cNvPr id="1008" name="Line"/>
          <p:cNvSpPr/>
          <p:nvPr/>
        </p:nvSpPr>
        <p:spPr>
          <a:xfrm flipV="1">
            <a:off x="6852662" y="2422394"/>
            <a:ext cx="1" cy="657449"/>
          </a:xfrm>
          <a:prstGeom prst="line">
            <a:avLst/>
          </a:prstGeom>
          <a:ln w="25400">
            <a:solidFill>
              <a:schemeClr val="accent1"/>
            </a:solidFill>
            <a:tailEnd type="triangle"/>
          </a:ln>
        </p:spPr>
        <p:txBody>
          <a:bodyPr lIns="45718" tIns="45718" rIns="45718" bIns="45718"/>
          <a:lstStyle/>
          <a:p>
            <a:pPr/>
          </a:p>
        </p:txBody>
      </p:sp>
      <p:sp>
        <p:nvSpPr>
          <p:cNvPr id="1009" name="Line"/>
          <p:cNvSpPr/>
          <p:nvPr/>
        </p:nvSpPr>
        <p:spPr>
          <a:xfrm flipV="1">
            <a:off x="8216973" y="2373134"/>
            <a:ext cx="1" cy="650259"/>
          </a:xfrm>
          <a:prstGeom prst="line">
            <a:avLst/>
          </a:prstGeom>
          <a:ln w="25400">
            <a:solidFill>
              <a:schemeClr val="accent1"/>
            </a:solidFill>
            <a:tailEnd type="triangle"/>
          </a:ln>
        </p:spPr>
        <p:txBody>
          <a:bodyPr lIns="45718" tIns="45718" rIns="45718" bIns="45718"/>
          <a:lstStyle/>
          <a:p>
            <a:pPr/>
          </a:p>
        </p:txBody>
      </p:sp>
      <p:sp>
        <p:nvSpPr>
          <p:cNvPr id="1010" name="Line"/>
          <p:cNvSpPr/>
          <p:nvPr/>
        </p:nvSpPr>
        <p:spPr>
          <a:xfrm flipV="1">
            <a:off x="9644059" y="2387994"/>
            <a:ext cx="1" cy="635399"/>
          </a:xfrm>
          <a:prstGeom prst="line">
            <a:avLst/>
          </a:prstGeom>
          <a:ln w="25400">
            <a:solidFill>
              <a:schemeClr val="accent1"/>
            </a:solidFill>
            <a:tailEnd type="triangle"/>
          </a:ln>
        </p:spPr>
        <p:txBody>
          <a:bodyPr lIns="45718" tIns="45718" rIns="45718" bIns="45718"/>
          <a:lstStyle/>
          <a:p>
            <a:pPr/>
          </a:p>
        </p:txBody>
      </p:sp>
      <p:sp>
        <p:nvSpPr>
          <p:cNvPr id="1011" name="weight"/>
          <p:cNvSpPr txBox="1"/>
          <p:nvPr/>
        </p:nvSpPr>
        <p:spPr>
          <a:xfrm rot="16200000">
            <a:off x="5262321" y="1564025"/>
            <a:ext cx="1312141" cy="5106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400">
              <a:spcBef>
                <a:spcPts val="700"/>
              </a:spcBef>
              <a:defRPr i="1" sz="2300">
                <a:solidFill>
                  <a:srgbClr val="0433FF"/>
                </a:solidFill>
                <a:latin typeface="Arial"/>
                <a:ea typeface="Arial"/>
                <a:cs typeface="Arial"/>
                <a:sym typeface="Arial"/>
              </a:defRPr>
            </a:lvl1pPr>
          </a:lstStyle>
          <a:p>
            <a:pPr/>
            <a:r>
              <a:t>weight</a:t>
            </a:r>
          </a:p>
        </p:txBody>
      </p:sp>
      <p:sp>
        <p:nvSpPr>
          <p:cNvPr id="1012" name="Line"/>
          <p:cNvSpPr/>
          <p:nvPr/>
        </p:nvSpPr>
        <p:spPr>
          <a:xfrm>
            <a:off x="6506023" y="2364403"/>
            <a:ext cx="3484677" cy="1"/>
          </a:xfrm>
          <a:prstGeom prst="line">
            <a:avLst/>
          </a:prstGeom>
          <a:ln w="25400">
            <a:solidFill>
              <a:schemeClr val="accent1"/>
            </a:solidFill>
          </a:ln>
        </p:spPr>
        <p:txBody>
          <a:bodyPr lIns="45718" tIns="45718" rIns="45718" bIns="45718"/>
          <a:lstStyle/>
          <a:p>
            <a:pPr/>
          </a:p>
        </p:txBody>
      </p:sp>
      <p:sp>
        <p:nvSpPr>
          <p:cNvPr id="1013" name="Rectangle"/>
          <p:cNvSpPr/>
          <p:nvPr/>
        </p:nvSpPr>
        <p:spPr>
          <a:xfrm>
            <a:off x="8095784" y="2024047"/>
            <a:ext cx="228955" cy="329829"/>
          </a:xfrm>
          <a:prstGeom prst="rect">
            <a:avLst/>
          </a:prstGeom>
          <a:solidFill>
            <a:srgbClr val="0433FF">
              <a:alpha val="36073"/>
            </a:srgbClr>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1014" name="Rectangle"/>
          <p:cNvSpPr/>
          <p:nvPr/>
        </p:nvSpPr>
        <p:spPr>
          <a:xfrm>
            <a:off x="9532089" y="1952321"/>
            <a:ext cx="228955" cy="399383"/>
          </a:xfrm>
          <a:prstGeom prst="rect">
            <a:avLst/>
          </a:prstGeom>
          <a:solidFill>
            <a:srgbClr val="0433FF">
              <a:alpha val="36073"/>
            </a:srgbClr>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1015" name="Rectangle"/>
          <p:cNvSpPr/>
          <p:nvPr/>
        </p:nvSpPr>
        <p:spPr>
          <a:xfrm>
            <a:off x="6749560" y="1450041"/>
            <a:ext cx="215712" cy="913458"/>
          </a:xfrm>
          <a:prstGeom prst="rect">
            <a:avLst/>
          </a:prstGeom>
          <a:solidFill>
            <a:srgbClr val="0433FF">
              <a:alpha val="36073"/>
            </a:srgbClr>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1016" name="Line"/>
          <p:cNvSpPr/>
          <p:nvPr/>
        </p:nvSpPr>
        <p:spPr>
          <a:xfrm>
            <a:off x="9868510" y="5007989"/>
            <a:ext cx="769974" cy="1"/>
          </a:xfrm>
          <a:prstGeom prst="line">
            <a:avLst/>
          </a:prstGeom>
          <a:ln w="25400">
            <a:solidFill>
              <a:schemeClr val="accent1"/>
            </a:solidFill>
            <a:tailEnd type="triangle"/>
          </a:ln>
        </p:spPr>
        <p:txBody>
          <a:bodyPr lIns="45718" tIns="45718" rIns="45718" bIns="45718"/>
          <a:lstStyle/>
          <a:p>
            <a:pPr/>
          </a:p>
        </p:txBody>
      </p:sp>
      <p:sp>
        <p:nvSpPr>
          <p:cNvPr id="1017" name="Line"/>
          <p:cNvSpPr/>
          <p:nvPr/>
        </p:nvSpPr>
        <p:spPr>
          <a:xfrm>
            <a:off x="7062773" y="5007990"/>
            <a:ext cx="869974" cy="1"/>
          </a:xfrm>
          <a:prstGeom prst="line">
            <a:avLst/>
          </a:prstGeom>
          <a:ln w="25400">
            <a:solidFill>
              <a:schemeClr val="accent1"/>
            </a:solidFill>
            <a:tailEnd type="triangle"/>
          </a:ln>
        </p:spPr>
        <p:txBody>
          <a:bodyPr lIns="45718" tIns="45718" rIns="45718" bIns="45718"/>
          <a:lstStyle/>
          <a:p>
            <a:pPr/>
          </a:p>
        </p:txBody>
      </p:sp>
      <p:sp>
        <p:nvSpPr>
          <p:cNvPr id="1018" name="Line"/>
          <p:cNvSpPr/>
          <p:nvPr/>
        </p:nvSpPr>
        <p:spPr>
          <a:xfrm>
            <a:off x="8405457" y="5007990"/>
            <a:ext cx="1070939" cy="1"/>
          </a:xfrm>
          <a:prstGeom prst="line">
            <a:avLst/>
          </a:prstGeom>
          <a:ln w="25400">
            <a:solidFill>
              <a:schemeClr val="accent1"/>
            </a:solidFill>
            <a:tailEnd type="triangle"/>
          </a:ln>
        </p:spPr>
        <p:txBody>
          <a:bodyPr lIns="45718" tIns="45718" rIns="45718" bIns="45718"/>
          <a:lstStyle/>
          <a:p>
            <a:pPr/>
          </a:p>
        </p:txBody>
      </p:sp>
      <p:sp>
        <p:nvSpPr>
          <p:cNvPr id="1019" name="Rounded Rectangle"/>
          <p:cNvSpPr/>
          <p:nvPr/>
        </p:nvSpPr>
        <p:spPr>
          <a:xfrm rot="16200000">
            <a:off x="6334491" y="4842504"/>
            <a:ext cx="1069039" cy="413109"/>
          </a:xfrm>
          <a:prstGeom prst="roundRect">
            <a:avLst>
              <a:gd name="adj" fmla="val 38532"/>
            </a:avLst>
          </a:prstGeom>
          <a:solidFill>
            <a:srgbClr val="FFFFFF"/>
          </a:solidFill>
          <a:ln w="25400">
            <a:solidFill>
              <a:srgbClr val="9437FF"/>
            </a:solidFill>
          </a:ln>
        </p:spPr>
        <p:txBody>
          <a:bodyPr lIns="45718" tIns="45718" rIns="45718" bIns="45718" anchor="ctr"/>
          <a:lstStyle/>
          <a:p>
            <a:pPr/>
          </a:p>
        </p:txBody>
      </p:sp>
      <p:sp>
        <p:nvSpPr>
          <p:cNvPr id="1020" name="Oval"/>
          <p:cNvSpPr/>
          <p:nvPr/>
        </p:nvSpPr>
        <p:spPr>
          <a:xfrm>
            <a:off x="6769010" y="4658580"/>
            <a:ext cx="200002" cy="215593"/>
          </a:xfrm>
          <a:prstGeom prst="ellipse">
            <a:avLst/>
          </a:prstGeom>
          <a:solidFill>
            <a:srgbClr val="9437FF"/>
          </a:solidFill>
          <a:ln w="25400">
            <a:solidFill>
              <a:srgbClr val="000000"/>
            </a:solidFill>
          </a:ln>
        </p:spPr>
        <p:txBody>
          <a:bodyPr lIns="45718" tIns="45718" rIns="45718" bIns="45718" anchor="ctr"/>
          <a:lstStyle/>
          <a:p>
            <a:pPr/>
          </a:p>
        </p:txBody>
      </p:sp>
      <p:sp>
        <p:nvSpPr>
          <p:cNvPr id="1021" name="Oval"/>
          <p:cNvSpPr/>
          <p:nvPr/>
        </p:nvSpPr>
        <p:spPr>
          <a:xfrm>
            <a:off x="6776032" y="4962620"/>
            <a:ext cx="200001" cy="215593"/>
          </a:xfrm>
          <a:prstGeom prst="ellipse">
            <a:avLst/>
          </a:prstGeom>
          <a:solidFill>
            <a:srgbClr val="9437FF"/>
          </a:solidFill>
          <a:ln w="25400">
            <a:solidFill>
              <a:srgbClr val="000000"/>
            </a:solidFill>
          </a:ln>
        </p:spPr>
        <p:txBody>
          <a:bodyPr lIns="45718" tIns="45718" rIns="45718" bIns="45718" anchor="ctr"/>
          <a:lstStyle/>
          <a:p>
            <a:pPr/>
          </a:p>
        </p:txBody>
      </p:sp>
      <p:sp>
        <p:nvSpPr>
          <p:cNvPr id="1022" name="Oval"/>
          <p:cNvSpPr/>
          <p:nvPr/>
        </p:nvSpPr>
        <p:spPr>
          <a:xfrm>
            <a:off x="6776032" y="5265635"/>
            <a:ext cx="200001" cy="215593"/>
          </a:xfrm>
          <a:prstGeom prst="ellipse">
            <a:avLst/>
          </a:prstGeom>
          <a:solidFill>
            <a:srgbClr val="9437FF"/>
          </a:solidFill>
          <a:ln w="25400">
            <a:solidFill>
              <a:srgbClr val="000000"/>
            </a:solidFill>
          </a:ln>
        </p:spPr>
        <p:txBody>
          <a:bodyPr lIns="45718" tIns="45718" rIns="45718" bIns="45718" anchor="ctr"/>
          <a:lstStyle/>
          <a:p>
            <a:pPr/>
          </a:p>
        </p:txBody>
      </p:sp>
      <p:sp>
        <p:nvSpPr>
          <p:cNvPr id="1023" name="Rounded Rectangle"/>
          <p:cNvSpPr/>
          <p:nvPr/>
        </p:nvSpPr>
        <p:spPr>
          <a:xfrm rot="16200000">
            <a:off x="7687875" y="4842504"/>
            <a:ext cx="1069039" cy="413109"/>
          </a:xfrm>
          <a:prstGeom prst="roundRect">
            <a:avLst>
              <a:gd name="adj" fmla="val 38532"/>
            </a:avLst>
          </a:prstGeom>
          <a:solidFill>
            <a:srgbClr val="FFFFFF"/>
          </a:solidFill>
          <a:ln w="25400">
            <a:solidFill>
              <a:srgbClr val="9437FF"/>
            </a:solidFill>
          </a:ln>
        </p:spPr>
        <p:txBody>
          <a:bodyPr lIns="45718" tIns="45718" rIns="45718" bIns="45718" anchor="ctr"/>
          <a:lstStyle/>
          <a:p>
            <a:pPr/>
          </a:p>
        </p:txBody>
      </p:sp>
      <p:sp>
        <p:nvSpPr>
          <p:cNvPr id="1024" name="Oval"/>
          <p:cNvSpPr/>
          <p:nvPr/>
        </p:nvSpPr>
        <p:spPr>
          <a:xfrm>
            <a:off x="8122394" y="4658580"/>
            <a:ext cx="200001" cy="215593"/>
          </a:xfrm>
          <a:prstGeom prst="ellipse">
            <a:avLst/>
          </a:prstGeom>
          <a:solidFill>
            <a:srgbClr val="9437FF"/>
          </a:solidFill>
          <a:ln w="25400">
            <a:solidFill>
              <a:srgbClr val="000000"/>
            </a:solidFill>
          </a:ln>
        </p:spPr>
        <p:txBody>
          <a:bodyPr lIns="45718" tIns="45718" rIns="45718" bIns="45718" anchor="ctr"/>
          <a:lstStyle/>
          <a:p>
            <a:pPr/>
          </a:p>
        </p:txBody>
      </p:sp>
      <p:sp>
        <p:nvSpPr>
          <p:cNvPr id="1025" name="Oval"/>
          <p:cNvSpPr/>
          <p:nvPr/>
        </p:nvSpPr>
        <p:spPr>
          <a:xfrm>
            <a:off x="8129416" y="4962620"/>
            <a:ext cx="200001" cy="215593"/>
          </a:xfrm>
          <a:prstGeom prst="ellipse">
            <a:avLst/>
          </a:prstGeom>
          <a:solidFill>
            <a:srgbClr val="9437FF"/>
          </a:solidFill>
          <a:ln w="25400">
            <a:solidFill>
              <a:srgbClr val="000000"/>
            </a:solidFill>
          </a:ln>
        </p:spPr>
        <p:txBody>
          <a:bodyPr lIns="45718" tIns="45718" rIns="45718" bIns="45718" anchor="ctr"/>
          <a:lstStyle/>
          <a:p>
            <a:pPr/>
          </a:p>
        </p:txBody>
      </p:sp>
      <p:sp>
        <p:nvSpPr>
          <p:cNvPr id="1026" name="Oval"/>
          <p:cNvSpPr/>
          <p:nvPr/>
        </p:nvSpPr>
        <p:spPr>
          <a:xfrm>
            <a:off x="8129416" y="5265635"/>
            <a:ext cx="200001" cy="215593"/>
          </a:xfrm>
          <a:prstGeom prst="ellipse">
            <a:avLst/>
          </a:prstGeom>
          <a:solidFill>
            <a:srgbClr val="9437FF"/>
          </a:solidFill>
          <a:ln w="25400">
            <a:solidFill>
              <a:srgbClr val="000000"/>
            </a:solidFill>
          </a:ln>
        </p:spPr>
        <p:txBody>
          <a:bodyPr lIns="45718" tIns="45718" rIns="45718" bIns="45718" anchor="ctr"/>
          <a:lstStyle/>
          <a:p>
            <a:pPr/>
          </a:p>
        </p:txBody>
      </p:sp>
      <p:sp>
        <p:nvSpPr>
          <p:cNvPr id="1027" name="Rounded Rectangle"/>
          <p:cNvSpPr/>
          <p:nvPr/>
        </p:nvSpPr>
        <p:spPr>
          <a:xfrm rot="16200000">
            <a:off x="9129274" y="4840840"/>
            <a:ext cx="1069039" cy="413109"/>
          </a:xfrm>
          <a:prstGeom prst="roundRect">
            <a:avLst>
              <a:gd name="adj" fmla="val 38532"/>
            </a:avLst>
          </a:prstGeom>
          <a:solidFill>
            <a:srgbClr val="FFFFFF"/>
          </a:solidFill>
          <a:ln w="25400">
            <a:solidFill>
              <a:srgbClr val="9437FF"/>
            </a:solidFill>
          </a:ln>
        </p:spPr>
        <p:txBody>
          <a:bodyPr lIns="45718" tIns="45718" rIns="45718" bIns="45718" anchor="ctr"/>
          <a:lstStyle/>
          <a:p>
            <a:pPr/>
          </a:p>
        </p:txBody>
      </p:sp>
      <p:sp>
        <p:nvSpPr>
          <p:cNvPr id="1028" name="Oval"/>
          <p:cNvSpPr/>
          <p:nvPr/>
        </p:nvSpPr>
        <p:spPr>
          <a:xfrm>
            <a:off x="9563793" y="4656917"/>
            <a:ext cx="200001" cy="215592"/>
          </a:xfrm>
          <a:prstGeom prst="ellipse">
            <a:avLst/>
          </a:prstGeom>
          <a:solidFill>
            <a:srgbClr val="9437FF"/>
          </a:solidFill>
          <a:ln w="25400">
            <a:solidFill>
              <a:srgbClr val="000000"/>
            </a:solidFill>
          </a:ln>
        </p:spPr>
        <p:txBody>
          <a:bodyPr lIns="45718" tIns="45718" rIns="45718" bIns="45718" anchor="ctr"/>
          <a:lstStyle/>
          <a:p>
            <a:pPr/>
          </a:p>
        </p:txBody>
      </p:sp>
      <p:sp>
        <p:nvSpPr>
          <p:cNvPr id="1029" name="Oval"/>
          <p:cNvSpPr/>
          <p:nvPr/>
        </p:nvSpPr>
        <p:spPr>
          <a:xfrm>
            <a:off x="9570815" y="4960957"/>
            <a:ext cx="200002" cy="215592"/>
          </a:xfrm>
          <a:prstGeom prst="ellipse">
            <a:avLst/>
          </a:prstGeom>
          <a:solidFill>
            <a:srgbClr val="9437FF"/>
          </a:solidFill>
          <a:ln w="25400">
            <a:solidFill>
              <a:srgbClr val="000000"/>
            </a:solidFill>
          </a:ln>
        </p:spPr>
        <p:txBody>
          <a:bodyPr lIns="45718" tIns="45718" rIns="45718" bIns="45718" anchor="ctr"/>
          <a:lstStyle/>
          <a:p>
            <a:pPr/>
          </a:p>
        </p:txBody>
      </p:sp>
      <p:sp>
        <p:nvSpPr>
          <p:cNvPr id="1030" name="Oval"/>
          <p:cNvSpPr/>
          <p:nvPr/>
        </p:nvSpPr>
        <p:spPr>
          <a:xfrm>
            <a:off x="9570815" y="5263972"/>
            <a:ext cx="200002" cy="215592"/>
          </a:xfrm>
          <a:prstGeom prst="ellipse">
            <a:avLst/>
          </a:prstGeom>
          <a:solidFill>
            <a:srgbClr val="9437FF"/>
          </a:solidFill>
          <a:ln w="25400">
            <a:solidFill>
              <a:srgbClr val="000000"/>
            </a:solidFill>
          </a:ln>
        </p:spPr>
        <p:txBody>
          <a:bodyPr lIns="45718" tIns="45718" rIns="45718" bIns="45718" anchor="ctr"/>
          <a:lstStyle/>
          <a:p>
            <a:pPr/>
          </a:p>
        </p:txBody>
      </p:sp>
      <p:pic>
        <p:nvPicPr>
          <p:cNvPr id="1031" name="boldsymbol_W_h.pdf" descr="boldsymbol_W_h.pdf"/>
          <p:cNvPicPr>
            <a:picLocks noChangeAspect="1"/>
          </p:cNvPicPr>
          <p:nvPr/>
        </p:nvPicPr>
        <p:blipFill>
          <a:blip r:embed="rId3">
            <a:extLst/>
          </a:blip>
          <a:stretch>
            <a:fillRect/>
          </a:stretch>
        </p:blipFill>
        <p:spPr>
          <a:xfrm>
            <a:off x="7144944" y="4656182"/>
            <a:ext cx="419449" cy="220389"/>
          </a:xfrm>
          <a:prstGeom prst="rect">
            <a:avLst/>
          </a:prstGeom>
          <a:ln w="12700">
            <a:miter lim="400000"/>
          </a:ln>
        </p:spPr>
      </p:pic>
      <p:pic>
        <p:nvPicPr>
          <p:cNvPr id="1032" name="boldsymbol_W_h.pdf" descr="boldsymbol_W_h.pdf"/>
          <p:cNvPicPr>
            <a:picLocks noChangeAspect="1"/>
          </p:cNvPicPr>
          <p:nvPr/>
        </p:nvPicPr>
        <p:blipFill>
          <a:blip r:embed="rId3">
            <a:extLst/>
          </a:blip>
          <a:stretch>
            <a:fillRect/>
          </a:stretch>
        </p:blipFill>
        <p:spPr>
          <a:xfrm>
            <a:off x="8523370" y="4672552"/>
            <a:ext cx="419449" cy="220389"/>
          </a:xfrm>
          <a:prstGeom prst="rect">
            <a:avLst/>
          </a:prstGeom>
          <a:ln w="12700">
            <a:miter lim="400000"/>
          </a:ln>
        </p:spPr>
      </p:pic>
      <p:sp>
        <p:nvSpPr>
          <p:cNvPr id="1033" name="Rounded Rectangle"/>
          <p:cNvSpPr/>
          <p:nvPr/>
        </p:nvSpPr>
        <p:spPr>
          <a:xfrm rot="16200000">
            <a:off x="10373531" y="4805053"/>
            <a:ext cx="1069040" cy="397934"/>
          </a:xfrm>
          <a:prstGeom prst="roundRect">
            <a:avLst>
              <a:gd name="adj" fmla="val 38844"/>
            </a:avLst>
          </a:prstGeom>
          <a:solidFill>
            <a:srgbClr val="FFFFFF"/>
          </a:solidFill>
          <a:ln w="25400">
            <a:solidFill>
              <a:srgbClr val="FF2600"/>
            </a:solidFill>
          </a:ln>
        </p:spPr>
        <p:txBody>
          <a:bodyPr lIns="45718" tIns="45718" rIns="45718" bIns="45718" anchor="ctr"/>
          <a:lstStyle/>
          <a:p>
            <a:pPr/>
          </a:p>
        </p:txBody>
      </p:sp>
      <p:sp>
        <p:nvSpPr>
          <p:cNvPr id="1034" name="Oval"/>
          <p:cNvSpPr/>
          <p:nvPr/>
        </p:nvSpPr>
        <p:spPr>
          <a:xfrm>
            <a:off x="10808051" y="5238739"/>
            <a:ext cx="200001" cy="215592"/>
          </a:xfrm>
          <a:prstGeom prst="ellipse">
            <a:avLst/>
          </a:prstGeom>
          <a:solidFill>
            <a:srgbClr val="FF2600"/>
          </a:solidFill>
          <a:ln w="25400">
            <a:solidFill>
              <a:srgbClr val="000000"/>
            </a:solidFill>
          </a:ln>
        </p:spPr>
        <p:txBody>
          <a:bodyPr lIns="45718" tIns="45718" rIns="45718" bIns="45718" anchor="ctr"/>
          <a:lstStyle/>
          <a:p>
            <a:pPr/>
          </a:p>
        </p:txBody>
      </p:sp>
      <p:sp>
        <p:nvSpPr>
          <p:cNvPr id="1035" name="Oval"/>
          <p:cNvSpPr/>
          <p:nvPr/>
        </p:nvSpPr>
        <p:spPr>
          <a:xfrm>
            <a:off x="10813016" y="4929776"/>
            <a:ext cx="200001" cy="215592"/>
          </a:xfrm>
          <a:prstGeom prst="ellipse">
            <a:avLst/>
          </a:prstGeom>
          <a:solidFill>
            <a:srgbClr val="FF2600"/>
          </a:solidFill>
          <a:ln w="25400">
            <a:solidFill>
              <a:srgbClr val="000000"/>
            </a:solidFill>
          </a:ln>
        </p:spPr>
        <p:txBody>
          <a:bodyPr lIns="45718" tIns="45718" rIns="45718" bIns="45718" anchor="ctr"/>
          <a:lstStyle/>
          <a:p>
            <a:pPr/>
          </a:p>
        </p:txBody>
      </p:sp>
      <p:sp>
        <p:nvSpPr>
          <p:cNvPr id="1036" name="Oval"/>
          <p:cNvSpPr/>
          <p:nvPr/>
        </p:nvSpPr>
        <p:spPr>
          <a:xfrm>
            <a:off x="10816890" y="4606221"/>
            <a:ext cx="200001" cy="215592"/>
          </a:xfrm>
          <a:prstGeom prst="ellipse">
            <a:avLst/>
          </a:prstGeom>
          <a:solidFill>
            <a:srgbClr val="FF2600"/>
          </a:solidFill>
          <a:ln w="25400">
            <a:solidFill>
              <a:srgbClr val="000000"/>
            </a:solidFill>
          </a:ln>
        </p:spPr>
        <p:txBody>
          <a:bodyPr lIns="45718" tIns="45718" rIns="45718" bIns="45718" anchor="ctr"/>
          <a:lstStyle/>
          <a:p>
            <a:pPr/>
          </a:p>
        </p:txBody>
      </p:sp>
      <p:sp>
        <p:nvSpPr>
          <p:cNvPr id="1037" name="encoder"/>
          <p:cNvSpPr txBox="1"/>
          <p:nvPr/>
        </p:nvSpPr>
        <p:spPr>
          <a:xfrm rot="16200000">
            <a:off x="5276961" y="4752658"/>
            <a:ext cx="1312142" cy="5106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400">
              <a:spcBef>
                <a:spcPts val="700"/>
              </a:spcBef>
              <a:defRPr i="1" sz="2300">
                <a:solidFill>
                  <a:srgbClr val="9437FF"/>
                </a:solidFill>
                <a:latin typeface="Arial"/>
                <a:ea typeface="Arial"/>
                <a:cs typeface="Arial"/>
                <a:sym typeface="Arial"/>
              </a:defRPr>
            </a:lvl1pPr>
          </a:lstStyle>
          <a:p>
            <a:pPr/>
            <a:r>
              <a:t>encoder</a:t>
            </a:r>
          </a:p>
        </p:txBody>
      </p:sp>
      <p:sp>
        <p:nvSpPr>
          <p:cNvPr id="1038" name="Step 1: Getting the attention weight…"/>
          <p:cNvSpPr txBox="1"/>
          <p:nvPr>
            <p:ph type="body" sz="half" idx="4294967295"/>
          </p:nvPr>
        </p:nvSpPr>
        <p:spPr>
          <a:xfrm>
            <a:off x="528594" y="1481061"/>
            <a:ext cx="5006338" cy="5004501"/>
          </a:xfrm>
          <a:prstGeom prst="rect">
            <a:avLst/>
          </a:prstGeom>
        </p:spPr>
        <p:txBody>
          <a:bodyPr lIns="45719" tIns="45719" rIns="45719" bIns="45719"/>
          <a:lstStyle/>
          <a:p>
            <a:pPr marL="342899" indent="-342899" defTabSz="914400">
              <a:spcBef>
                <a:spcPts val="700"/>
              </a:spcBef>
              <a:defRPr sz="2300">
                <a:latin typeface="Arial"/>
                <a:ea typeface="Arial"/>
                <a:cs typeface="Arial"/>
                <a:sym typeface="Arial"/>
              </a:defRPr>
            </a:pPr>
            <a:r>
              <a:t>Step 1: Getting the attention weight</a:t>
            </a: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r>
              <a:t>Using the hidden vector to compute the attention weight</a:t>
            </a:r>
          </a:p>
        </p:txBody>
      </p:sp>
      <p:pic>
        <p:nvPicPr>
          <p:cNvPr id="1039" name="operatorname_sco.pdf" descr="operatorname_sco.pdf"/>
          <p:cNvPicPr>
            <a:picLocks noChangeAspect="1"/>
          </p:cNvPicPr>
          <p:nvPr/>
        </p:nvPicPr>
        <p:blipFill>
          <a:blip r:embed="rId4">
            <a:extLst/>
          </a:blip>
          <a:stretch>
            <a:fillRect/>
          </a:stretch>
        </p:blipFill>
        <p:spPr>
          <a:xfrm>
            <a:off x="1662901" y="2051287"/>
            <a:ext cx="2459325" cy="321433"/>
          </a:xfrm>
          <a:prstGeom prst="rect">
            <a:avLst/>
          </a:prstGeom>
          <a:ln w="12700">
            <a:miter lim="400000"/>
          </a:ln>
        </p:spPr>
      </p:pic>
      <p:pic>
        <p:nvPicPr>
          <p:cNvPr id="1040" name="Image" descr="Image"/>
          <p:cNvPicPr>
            <a:picLocks noChangeAspect="1"/>
          </p:cNvPicPr>
          <p:nvPr/>
        </p:nvPicPr>
        <p:blipFill>
          <a:blip r:embed="rId5">
            <a:extLst/>
          </a:blip>
          <a:stretch>
            <a:fillRect/>
          </a:stretch>
        </p:blipFill>
        <p:spPr>
          <a:xfrm>
            <a:off x="9195741" y="3955460"/>
            <a:ext cx="382488" cy="355804"/>
          </a:xfrm>
          <a:prstGeom prst="rect">
            <a:avLst/>
          </a:prstGeom>
          <a:ln w="12700">
            <a:miter lim="400000"/>
          </a:ln>
        </p:spPr>
      </p:pic>
      <p:pic>
        <p:nvPicPr>
          <p:cNvPr id="1041" name="Image" descr="Image"/>
          <p:cNvPicPr>
            <a:picLocks noChangeAspect="1"/>
          </p:cNvPicPr>
          <p:nvPr/>
        </p:nvPicPr>
        <p:blipFill>
          <a:blip r:embed="rId6">
            <a:extLst/>
          </a:blip>
          <a:stretch>
            <a:fillRect/>
          </a:stretch>
        </p:blipFill>
        <p:spPr>
          <a:xfrm>
            <a:off x="7482483" y="3965639"/>
            <a:ext cx="710457" cy="355229"/>
          </a:xfrm>
          <a:prstGeom prst="rect">
            <a:avLst/>
          </a:prstGeom>
          <a:ln w="12700">
            <a:miter lim="400000"/>
          </a:ln>
        </p:spPr>
      </p:pic>
      <p:pic>
        <p:nvPicPr>
          <p:cNvPr id="1042" name="Image" descr="Image"/>
          <p:cNvPicPr>
            <a:picLocks noChangeAspect="1"/>
          </p:cNvPicPr>
          <p:nvPr/>
        </p:nvPicPr>
        <p:blipFill>
          <a:blip r:embed="rId7">
            <a:extLst/>
          </a:blip>
          <a:stretch>
            <a:fillRect/>
          </a:stretch>
        </p:blipFill>
        <p:spPr>
          <a:xfrm>
            <a:off x="6187461" y="3981535"/>
            <a:ext cx="676085" cy="338043"/>
          </a:xfrm>
          <a:prstGeom prst="rect">
            <a:avLst/>
          </a:prstGeom>
          <a:ln w="12700">
            <a:miter lim="400000"/>
          </a:ln>
        </p:spPr>
      </p:pic>
      <p:sp>
        <p:nvSpPr>
          <p:cNvPr id="1043" name="[Luong et al. 2015]"/>
          <p:cNvSpPr txBox="1"/>
          <p:nvPr/>
        </p:nvSpPr>
        <p:spPr>
          <a:xfrm>
            <a:off x="9461882" y="351521"/>
            <a:ext cx="2524090" cy="42478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914400">
              <a:spcBef>
                <a:spcPts val="700"/>
              </a:spcBef>
              <a:defRPr i="1" sz="2300">
                <a:solidFill>
                  <a:srgbClr val="000000"/>
                </a:solidFill>
                <a:latin typeface="Arial"/>
                <a:ea typeface="Arial"/>
                <a:cs typeface="Arial"/>
                <a:sym typeface="Arial"/>
              </a:defRPr>
            </a:lvl1pPr>
          </a:lstStyle>
          <a:p>
            <a:pPr/>
            <a:r>
              <a:t>[Luong et al. 2015]</a:t>
            </a:r>
          </a:p>
        </p:txBody>
      </p:sp>
      <p:pic>
        <p:nvPicPr>
          <p:cNvPr id="1044" name="Image" descr="Image"/>
          <p:cNvPicPr>
            <a:picLocks noChangeAspect="1"/>
          </p:cNvPicPr>
          <p:nvPr/>
        </p:nvPicPr>
        <p:blipFill>
          <a:blip r:embed="rId8">
            <a:extLst/>
          </a:blip>
          <a:stretch>
            <a:fillRect/>
          </a:stretch>
        </p:blipFill>
        <p:spPr>
          <a:xfrm>
            <a:off x="6673360" y="1200599"/>
            <a:ext cx="840740" cy="220389"/>
          </a:xfrm>
          <a:prstGeom prst="rect">
            <a:avLst/>
          </a:prstGeom>
          <a:ln w="12700">
            <a:miter lim="400000"/>
          </a:ln>
        </p:spPr>
      </p:pic>
      <p:pic>
        <p:nvPicPr>
          <p:cNvPr id="1045" name="Image" descr="Image"/>
          <p:cNvPicPr>
            <a:picLocks noChangeAspect="1"/>
          </p:cNvPicPr>
          <p:nvPr/>
        </p:nvPicPr>
        <p:blipFill>
          <a:blip r:embed="rId9">
            <a:extLst/>
          </a:blip>
          <a:stretch>
            <a:fillRect/>
          </a:stretch>
        </p:blipFill>
        <p:spPr>
          <a:xfrm>
            <a:off x="7958928" y="1196349"/>
            <a:ext cx="910413" cy="240993"/>
          </a:xfrm>
          <a:prstGeom prst="rect">
            <a:avLst/>
          </a:prstGeom>
          <a:ln w="12700">
            <a:miter lim="400000"/>
          </a:ln>
        </p:spPr>
      </p:pic>
      <p:pic>
        <p:nvPicPr>
          <p:cNvPr id="1046" name="Image" descr="Image"/>
          <p:cNvPicPr>
            <a:picLocks noChangeAspect="1"/>
          </p:cNvPicPr>
          <p:nvPr/>
        </p:nvPicPr>
        <p:blipFill>
          <a:blip r:embed="rId10">
            <a:extLst/>
          </a:blip>
          <a:stretch>
            <a:fillRect/>
          </a:stretch>
        </p:blipFill>
        <p:spPr>
          <a:xfrm>
            <a:off x="9380902" y="1196349"/>
            <a:ext cx="589091" cy="240993"/>
          </a:xfrm>
          <a:prstGeom prst="rect">
            <a:avLst/>
          </a:prstGeom>
          <a:ln w="12700">
            <a:miter lim="400000"/>
          </a:ln>
        </p:spPr>
      </p:pic>
      <p:pic>
        <p:nvPicPr>
          <p:cNvPr id="1047" name="boldsymbol_h_1.pdf" descr="boldsymbol_h_1.pdf"/>
          <p:cNvPicPr>
            <a:picLocks noChangeAspect="1"/>
          </p:cNvPicPr>
          <p:nvPr/>
        </p:nvPicPr>
        <p:blipFill>
          <a:blip r:embed="rId11">
            <a:extLst/>
          </a:blip>
          <a:stretch>
            <a:fillRect/>
          </a:stretch>
        </p:blipFill>
        <p:spPr>
          <a:xfrm>
            <a:off x="11394841" y="4603823"/>
            <a:ext cx="241051" cy="220389"/>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Review of language models"/>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Review of language models</a:t>
            </a:r>
          </a:p>
        </p:txBody>
      </p:sp>
      <p:sp>
        <p:nvSpPr>
          <p:cNvPr id="106" name="Slide Number"/>
          <p:cNvSpPr txBox="1"/>
          <p:nvPr>
            <p:ph type="sldNum" sz="quarter" idx="4294967295"/>
          </p:nvPr>
        </p:nvSpPr>
        <p:spPr>
          <a:xfrm>
            <a:off x="10857975" y="6049983"/>
            <a:ext cx="225402"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b="1" sz="2000">
                <a:solidFill>
                  <a:srgbClr val="000000"/>
                </a:solidFill>
                <a:latin typeface="Arial"/>
                <a:ea typeface="Arial"/>
                <a:cs typeface="Arial"/>
                <a:sym typeface="Arial"/>
              </a:defRPr>
            </a:lvl1pPr>
          </a:lstStyle>
          <a:p>
            <a:pPr/>
            <a:fld id="{86CB4B4D-7CA3-9044-876B-883B54F8677D}" type="slidenum"/>
          </a:p>
        </p:txBody>
      </p:sp>
      <p:sp>
        <p:nvSpPr>
          <p:cNvPr id="107" name="Language modeling is the task of predicting what word comes next…"/>
          <p:cNvSpPr txBox="1"/>
          <p:nvPr>
            <p:ph type="body" idx="4294967295"/>
          </p:nvPr>
        </p:nvSpPr>
        <p:spPr>
          <a:xfrm>
            <a:off x="520005" y="1496793"/>
            <a:ext cx="10680317" cy="5069298"/>
          </a:xfrm>
          <a:prstGeom prst="rect">
            <a:avLst/>
          </a:prstGeom>
        </p:spPr>
        <p:txBody>
          <a:bodyPr lIns="45719" tIns="45719" rIns="45719" bIns="45719"/>
          <a:lstStyle/>
          <a:p>
            <a:pPr marL="342899" indent="-342899" defTabSz="914400">
              <a:spcBef>
                <a:spcPts val="700"/>
              </a:spcBef>
              <a:defRPr sz="2300">
                <a:latin typeface="Arial"/>
                <a:ea typeface="Arial"/>
                <a:cs typeface="Arial"/>
                <a:sym typeface="Arial"/>
              </a:defRPr>
            </a:pPr>
            <a:r>
              <a:t>Language modeling is the task of </a:t>
            </a:r>
            <a:r>
              <a:rPr b="1">
                <a:solidFill>
                  <a:srgbClr val="FF2600"/>
                </a:solidFill>
              </a:rPr>
              <a:t>predicting what word comes next</a:t>
            </a: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r>
              <a:t>Given a sequence of words x1, x2, …, xt, compute the probability distribution for the next word xt+1</a:t>
            </a:r>
          </a:p>
          <a:p>
            <a:pPr marL="342899" indent="-342899" defTabSz="914400">
              <a:spcBef>
                <a:spcPts val="700"/>
              </a:spcBef>
              <a:defRPr sz="2300">
                <a:latin typeface="Arial"/>
                <a:ea typeface="Arial"/>
                <a:cs typeface="Arial"/>
                <a:sym typeface="Arial"/>
              </a:defRPr>
            </a:pPr>
          </a:p>
          <a:p>
            <a:pPr marL="0" indent="0" defTabSz="914400">
              <a:spcBef>
                <a:spcPts val="700"/>
              </a:spcBef>
              <a:buSzTx/>
              <a:buFontTx/>
              <a:buNone/>
              <a:defRPr sz="2300">
                <a:latin typeface="Arial"/>
                <a:ea typeface="Arial"/>
                <a:cs typeface="Arial"/>
                <a:sym typeface="Arial"/>
              </a:defRPr>
            </a:pPr>
            <a:r>
              <a:t>    where xt+1 can be any word in the vocabulary</a:t>
            </a:r>
          </a:p>
        </p:txBody>
      </p:sp>
      <p:sp>
        <p:nvSpPr>
          <p:cNvPr id="108" name="mary has a little"/>
          <p:cNvSpPr txBox="1"/>
          <p:nvPr/>
        </p:nvSpPr>
        <p:spPr>
          <a:xfrm>
            <a:off x="3538140" y="2894033"/>
            <a:ext cx="1768409"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mary has a little </a:t>
            </a:r>
          </a:p>
        </p:txBody>
      </p:sp>
      <p:sp>
        <p:nvSpPr>
          <p:cNvPr id="109" name="Oval"/>
          <p:cNvSpPr/>
          <p:nvPr/>
        </p:nvSpPr>
        <p:spPr>
          <a:xfrm>
            <a:off x="5960960" y="2093430"/>
            <a:ext cx="1270001" cy="636932"/>
          </a:xfrm>
          <a:prstGeom prst="ellipse">
            <a:avLst/>
          </a:prstGeom>
          <a:solidFill>
            <a:schemeClr val="accent5"/>
          </a:solidFill>
          <a:ln w="12700">
            <a:miter lim="400000"/>
          </a:ln>
        </p:spPr>
        <p:txBody>
          <a:bodyPr lIns="45718" tIns="45718" rIns="45718" bIns="45718" anchor="ctr"/>
          <a:lstStyle/>
          <a:p>
            <a:pPr/>
          </a:p>
        </p:txBody>
      </p:sp>
      <p:sp>
        <p:nvSpPr>
          <p:cNvPr id="110" name="Oval"/>
          <p:cNvSpPr/>
          <p:nvPr/>
        </p:nvSpPr>
        <p:spPr>
          <a:xfrm>
            <a:off x="7266467" y="2462700"/>
            <a:ext cx="1270001" cy="636932"/>
          </a:xfrm>
          <a:prstGeom prst="ellipse">
            <a:avLst/>
          </a:prstGeom>
          <a:solidFill>
            <a:schemeClr val="accent5"/>
          </a:solidFill>
          <a:ln w="12700">
            <a:miter lim="400000"/>
          </a:ln>
        </p:spPr>
        <p:txBody>
          <a:bodyPr lIns="45718" tIns="45718" rIns="45718" bIns="45718" anchor="ctr"/>
          <a:lstStyle/>
          <a:p>
            <a:pPr/>
          </a:p>
        </p:txBody>
      </p:sp>
      <p:sp>
        <p:nvSpPr>
          <p:cNvPr id="111" name="Oval"/>
          <p:cNvSpPr/>
          <p:nvPr/>
        </p:nvSpPr>
        <p:spPr>
          <a:xfrm>
            <a:off x="7266467" y="3110534"/>
            <a:ext cx="1270001" cy="636932"/>
          </a:xfrm>
          <a:prstGeom prst="ellipse">
            <a:avLst/>
          </a:prstGeom>
          <a:solidFill>
            <a:schemeClr val="accent5"/>
          </a:solidFill>
          <a:ln w="12700">
            <a:miter lim="400000"/>
          </a:ln>
        </p:spPr>
        <p:txBody>
          <a:bodyPr lIns="45718" tIns="45718" rIns="45718" bIns="45718" anchor="ctr"/>
          <a:lstStyle/>
          <a:p>
            <a:pPr/>
          </a:p>
        </p:txBody>
      </p:sp>
      <p:sp>
        <p:nvSpPr>
          <p:cNvPr id="112" name="Oval"/>
          <p:cNvSpPr/>
          <p:nvPr/>
        </p:nvSpPr>
        <p:spPr>
          <a:xfrm>
            <a:off x="6055095" y="3494569"/>
            <a:ext cx="1270001" cy="636932"/>
          </a:xfrm>
          <a:prstGeom prst="ellipse">
            <a:avLst/>
          </a:prstGeom>
          <a:solidFill>
            <a:schemeClr val="accent5"/>
          </a:solidFill>
          <a:ln w="12700">
            <a:miter lim="400000"/>
          </a:ln>
        </p:spPr>
        <p:txBody>
          <a:bodyPr lIns="45718" tIns="45718" rIns="45718" bIns="45718" anchor="ctr"/>
          <a:lstStyle/>
          <a:p>
            <a:pPr/>
          </a:p>
        </p:txBody>
      </p:sp>
      <p:sp>
        <p:nvSpPr>
          <p:cNvPr id="113" name="lamb"/>
          <p:cNvSpPr txBox="1"/>
          <p:nvPr/>
        </p:nvSpPr>
        <p:spPr>
          <a:xfrm>
            <a:off x="6207298" y="2236566"/>
            <a:ext cx="637688"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i="1">
                <a:solidFill>
                  <a:srgbClr val="FFFFFF"/>
                </a:solidFill>
                <a:latin typeface="Arial"/>
                <a:ea typeface="Arial"/>
                <a:cs typeface="Arial"/>
                <a:sym typeface="Arial"/>
              </a:defRPr>
            </a:lvl1pPr>
          </a:lstStyle>
          <a:p>
            <a:pPr/>
            <a:r>
              <a:t>lamb</a:t>
            </a:r>
          </a:p>
        </p:txBody>
      </p:sp>
      <p:sp>
        <p:nvSpPr>
          <p:cNvPr id="114" name="goat"/>
          <p:cNvSpPr txBox="1"/>
          <p:nvPr/>
        </p:nvSpPr>
        <p:spPr>
          <a:xfrm>
            <a:off x="7442985" y="2605835"/>
            <a:ext cx="586677"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i="1">
                <a:solidFill>
                  <a:srgbClr val="FFFFFF"/>
                </a:solidFill>
                <a:latin typeface="Arial"/>
                <a:ea typeface="Arial"/>
                <a:cs typeface="Arial"/>
                <a:sym typeface="Arial"/>
              </a:defRPr>
            </a:lvl1pPr>
          </a:lstStyle>
          <a:p>
            <a:pPr/>
            <a:r>
              <a:t>goat</a:t>
            </a:r>
          </a:p>
        </p:txBody>
      </p:sp>
      <p:sp>
        <p:nvSpPr>
          <p:cNvPr id="115" name="bit"/>
          <p:cNvSpPr txBox="1"/>
          <p:nvPr/>
        </p:nvSpPr>
        <p:spPr>
          <a:xfrm>
            <a:off x="7506665" y="3253670"/>
            <a:ext cx="383415"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i="1">
                <a:solidFill>
                  <a:srgbClr val="FFFFFF"/>
                </a:solidFill>
                <a:latin typeface="Arial"/>
                <a:ea typeface="Arial"/>
                <a:cs typeface="Arial"/>
                <a:sym typeface="Arial"/>
              </a:defRPr>
            </a:lvl1pPr>
          </a:lstStyle>
          <a:p>
            <a:pPr/>
            <a:r>
              <a:t>bit</a:t>
            </a:r>
          </a:p>
        </p:txBody>
      </p:sp>
      <p:sp>
        <p:nvSpPr>
          <p:cNvPr id="116" name="book"/>
          <p:cNvSpPr txBox="1"/>
          <p:nvPr/>
        </p:nvSpPr>
        <p:spPr>
          <a:xfrm>
            <a:off x="6282122" y="3637705"/>
            <a:ext cx="650189"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i="1">
                <a:solidFill>
                  <a:srgbClr val="FFFFFF"/>
                </a:solidFill>
                <a:latin typeface="Arial"/>
                <a:ea typeface="Arial"/>
                <a:cs typeface="Arial"/>
                <a:sym typeface="Arial"/>
              </a:defRPr>
            </a:lvl1pPr>
          </a:lstStyle>
          <a:p>
            <a:pPr/>
            <a:r>
              <a:t>book</a:t>
            </a:r>
          </a:p>
        </p:txBody>
      </p:sp>
      <p:sp>
        <p:nvSpPr>
          <p:cNvPr id="117" name="Line"/>
          <p:cNvSpPr/>
          <p:nvPr/>
        </p:nvSpPr>
        <p:spPr>
          <a:xfrm flipV="1">
            <a:off x="5515609" y="2635616"/>
            <a:ext cx="687445" cy="432463"/>
          </a:xfrm>
          <a:prstGeom prst="line">
            <a:avLst/>
          </a:prstGeom>
          <a:ln w="25400">
            <a:solidFill>
              <a:schemeClr val="accent1"/>
            </a:solidFill>
            <a:tailEnd type="triangle"/>
          </a:ln>
        </p:spPr>
        <p:txBody>
          <a:bodyPr lIns="45718" tIns="45718" rIns="45718" bIns="45718"/>
          <a:lstStyle/>
          <a:p>
            <a:pPr/>
          </a:p>
        </p:txBody>
      </p:sp>
      <p:sp>
        <p:nvSpPr>
          <p:cNvPr id="118" name="Line"/>
          <p:cNvSpPr/>
          <p:nvPr/>
        </p:nvSpPr>
        <p:spPr>
          <a:xfrm flipV="1">
            <a:off x="5545475" y="2741074"/>
            <a:ext cx="1778727" cy="348642"/>
          </a:xfrm>
          <a:prstGeom prst="line">
            <a:avLst/>
          </a:prstGeom>
          <a:ln w="25400">
            <a:solidFill>
              <a:schemeClr val="accent1"/>
            </a:solidFill>
            <a:tailEnd type="triangle"/>
          </a:ln>
        </p:spPr>
        <p:txBody>
          <a:bodyPr lIns="45718" tIns="45718" rIns="45718" bIns="45718"/>
          <a:lstStyle/>
          <a:p>
            <a:pPr/>
          </a:p>
        </p:txBody>
      </p:sp>
      <p:sp>
        <p:nvSpPr>
          <p:cNvPr id="119" name="Line"/>
          <p:cNvSpPr/>
          <p:nvPr/>
        </p:nvSpPr>
        <p:spPr>
          <a:xfrm>
            <a:off x="5549881" y="3072734"/>
            <a:ext cx="1715951" cy="344340"/>
          </a:xfrm>
          <a:prstGeom prst="line">
            <a:avLst/>
          </a:prstGeom>
          <a:ln w="25400">
            <a:solidFill>
              <a:schemeClr val="accent1"/>
            </a:solidFill>
            <a:tailEnd type="triangle"/>
          </a:ln>
        </p:spPr>
        <p:txBody>
          <a:bodyPr lIns="45718" tIns="45718" rIns="45718" bIns="45718"/>
          <a:lstStyle/>
          <a:p>
            <a:pPr/>
          </a:p>
        </p:txBody>
      </p:sp>
      <p:sp>
        <p:nvSpPr>
          <p:cNvPr id="120" name="Line"/>
          <p:cNvSpPr/>
          <p:nvPr/>
        </p:nvSpPr>
        <p:spPr>
          <a:xfrm>
            <a:off x="5549881" y="3072734"/>
            <a:ext cx="621118" cy="621118"/>
          </a:xfrm>
          <a:prstGeom prst="line">
            <a:avLst/>
          </a:prstGeom>
          <a:ln w="25400">
            <a:solidFill>
              <a:schemeClr val="accent1"/>
            </a:solidFill>
            <a:tailEnd type="triangle"/>
          </a:ln>
        </p:spPr>
        <p:txBody>
          <a:bodyPr lIns="45718" tIns="45718" rIns="45718" bIns="45718"/>
          <a:lstStyle/>
          <a:p>
            <a:pPr/>
          </a:p>
        </p:txBody>
      </p:sp>
      <p:sp>
        <p:nvSpPr>
          <p:cNvPr id="121" name="0.2"/>
          <p:cNvSpPr txBox="1"/>
          <p:nvPr/>
        </p:nvSpPr>
        <p:spPr>
          <a:xfrm>
            <a:off x="7342378" y="2044548"/>
            <a:ext cx="421924"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i="1">
                <a:solidFill>
                  <a:srgbClr val="0433FF"/>
                </a:solidFill>
                <a:latin typeface="Arial"/>
                <a:ea typeface="Arial"/>
                <a:cs typeface="Arial"/>
                <a:sym typeface="Arial"/>
              </a:defRPr>
            </a:lvl1pPr>
          </a:lstStyle>
          <a:p>
            <a:pPr/>
            <a:r>
              <a:t>0.2</a:t>
            </a:r>
          </a:p>
        </p:txBody>
      </p:sp>
      <p:sp>
        <p:nvSpPr>
          <p:cNvPr id="122" name="0.3"/>
          <p:cNvSpPr txBox="1"/>
          <p:nvPr/>
        </p:nvSpPr>
        <p:spPr>
          <a:xfrm>
            <a:off x="8736450" y="2605835"/>
            <a:ext cx="421924"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i="1">
                <a:solidFill>
                  <a:srgbClr val="0433FF"/>
                </a:solidFill>
                <a:latin typeface="Arial"/>
                <a:ea typeface="Arial"/>
                <a:cs typeface="Arial"/>
                <a:sym typeface="Arial"/>
              </a:defRPr>
            </a:lvl1pPr>
          </a:lstStyle>
          <a:p>
            <a:pPr/>
            <a:r>
              <a:t>0.3</a:t>
            </a:r>
          </a:p>
        </p:txBody>
      </p:sp>
      <p:sp>
        <p:nvSpPr>
          <p:cNvPr id="123" name="0.05"/>
          <p:cNvSpPr txBox="1"/>
          <p:nvPr/>
        </p:nvSpPr>
        <p:spPr>
          <a:xfrm>
            <a:off x="8736450" y="3345253"/>
            <a:ext cx="549061"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i="1">
                <a:solidFill>
                  <a:srgbClr val="0433FF"/>
                </a:solidFill>
                <a:latin typeface="Arial"/>
                <a:ea typeface="Arial"/>
                <a:cs typeface="Arial"/>
                <a:sym typeface="Arial"/>
              </a:defRPr>
            </a:lvl1pPr>
          </a:lstStyle>
          <a:p>
            <a:pPr/>
            <a:r>
              <a:t>0.05</a:t>
            </a:r>
          </a:p>
        </p:txBody>
      </p:sp>
      <p:sp>
        <p:nvSpPr>
          <p:cNvPr id="124" name="0.01"/>
          <p:cNvSpPr txBox="1"/>
          <p:nvPr/>
        </p:nvSpPr>
        <p:spPr>
          <a:xfrm>
            <a:off x="7542783" y="3901504"/>
            <a:ext cx="549061"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i="1">
                <a:solidFill>
                  <a:srgbClr val="0433FF"/>
                </a:solidFill>
                <a:latin typeface="Arial"/>
                <a:ea typeface="Arial"/>
                <a:cs typeface="Arial"/>
                <a:sym typeface="Arial"/>
              </a:defRPr>
            </a:lvl1pPr>
          </a:lstStyle>
          <a:p>
            <a:pPr/>
            <a:r>
              <a:t>0.01</a:t>
            </a:r>
          </a:p>
        </p:txBody>
      </p:sp>
      <p:pic>
        <p:nvPicPr>
          <p:cNvPr id="125" name="p(x_t+1_|x_1,_x_.pdf" descr="p(x_t+1_|x_1,_x_.pdf"/>
          <p:cNvPicPr>
            <a:picLocks noChangeAspect="1"/>
          </p:cNvPicPr>
          <p:nvPr/>
        </p:nvPicPr>
        <p:blipFill>
          <a:blip r:embed="rId3">
            <a:extLst/>
          </a:blip>
          <a:stretch>
            <a:fillRect/>
          </a:stretch>
        </p:blipFill>
        <p:spPr>
          <a:xfrm>
            <a:off x="4154194" y="4952639"/>
            <a:ext cx="2593614" cy="289922"/>
          </a:xfrm>
          <a:prstGeom prst="rect">
            <a:avLst/>
          </a:prstGeom>
          <a:ln w="12700">
            <a:miter lim="400000"/>
          </a:ln>
        </p:spPr>
      </p:pic>
      <p:pic>
        <p:nvPicPr>
          <p:cNvPr id="126" name="V=_w_1,_cdots,_w.pdf" descr="V=_w_1,_cdots,_w.pdf"/>
          <p:cNvPicPr>
            <a:picLocks noChangeAspect="1"/>
          </p:cNvPicPr>
          <p:nvPr/>
        </p:nvPicPr>
        <p:blipFill>
          <a:blip r:embed="rId4">
            <a:extLst/>
          </a:blip>
          <a:stretch>
            <a:fillRect/>
          </a:stretch>
        </p:blipFill>
        <p:spPr>
          <a:xfrm>
            <a:off x="6994869" y="5498022"/>
            <a:ext cx="2149655" cy="289922"/>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1" name="Attention mechanism: Dot-product attention"/>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Attention mechanism: Dot-product attention</a:t>
            </a:r>
          </a:p>
        </p:txBody>
      </p:sp>
      <p:sp>
        <p:nvSpPr>
          <p:cNvPr id="1052"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b="1" sz="2000">
                <a:solidFill>
                  <a:srgbClr val="000000"/>
                </a:solidFill>
                <a:latin typeface="Arial"/>
                <a:ea typeface="Arial"/>
                <a:cs typeface="Arial"/>
                <a:sym typeface="Arial"/>
              </a:defRPr>
            </a:lvl1pPr>
          </a:lstStyle>
          <a:p>
            <a:pPr/>
            <a:fld id="{86CB4B4D-7CA3-9044-876B-883B54F8677D}" type="slidenum"/>
          </a:p>
        </p:txBody>
      </p:sp>
      <p:sp>
        <p:nvSpPr>
          <p:cNvPr id="1053" name="weight"/>
          <p:cNvSpPr txBox="1"/>
          <p:nvPr/>
        </p:nvSpPr>
        <p:spPr>
          <a:xfrm rot="16200000">
            <a:off x="486183" y="5037327"/>
            <a:ext cx="1312142" cy="5106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400">
              <a:spcBef>
                <a:spcPts val="700"/>
              </a:spcBef>
              <a:defRPr i="1" sz="2300">
                <a:solidFill>
                  <a:srgbClr val="0433FF"/>
                </a:solidFill>
                <a:latin typeface="Arial"/>
                <a:ea typeface="Arial"/>
                <a:cs typeface="Arial"/>
                <a:sym typeface="Arial"/>
              </a:defRPr>
            </a:lvl1pPr>
          </a:lstStyle>
          <a:p>
            <a:pPr/>
            <a:r>
              <a:t>weight</a:t>
            </a:r>
          </a:p>
        </p:txBody>
      </p:sp>
      <p:sp>
        <p:nvSpPr>
          <p:cNvPr id="1054" name="Line"/>
          <p:cNvSpPr/>
          <p:nvPr/>
        </p:nvSpPr>
        <p:spPr>
          <a:xfrm>
            <a:off x="1729885" y="5837706"/>
            <a:ext cx="3484678" cy="1"/>
          </a:xfrm>
          <a:prstGeom prst="line">
            <a:avLst/>
          </a:prstGeom>
          <a:ln w="25400">
            <a:solidFill>
              <a:schemeClr val="accent1"/>
            </a:solidFill>
          </a:ln>
        </p:spPr>
        <p:txBody>
          <a:bodyPr lIns="45718" tIns="45718" rIns="45718" bIns="45718"/>
          <a:lstStyle/>
          <a:p>
            <a:pPr/>
          </a:p>
        </p:txBody>
      </p:sp>
      <p:sp>
        <p:nvSpPr>
          <p:cNvPr id="1055" name="Rectangle"/>
          <p:cNvSpPr/>
          <p:nvPr/>
        </p:nvSpPr>
        <p:spPr>
          <a:xfrm>
            <a:off x="3319646" y="5497349"/>
            <a:ext cx="228956" cy="329829"/>
          </a:xfrm>
          <a:prstGeom prst="rect">
            <a:avLst/>
          </a:prstGeom>
          <a:solidFill>
            <a:srgbClr val="0433FF">
              <a:alpha val="36073"/>
            </a:srgbClr>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1056" name="Rectangle"/>
          <p:cNvSpPr/>
          <p:nvPr/>
        </p:nvSpPr>
        <p:spPr>
          <a:xfrm>
            <a:off x="4755952" y="5425623"/>
            <a:ext cx="228955" cy="399383"/>
          </a:xfrm>
          <a:prstGeom prst="rect">
            <a:avLst/>
          </a:prstGeom>
          <a:solidFill>
            <a:srgbClr val="0433FF">
              <a:alpha val="36073"/>
            </a:srgbClr>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1057" name="Rectangle"/>
          <p:cNvSpPr/>
          <p:nvPr/>
        </p:nvSpPr>
        <p:spPr>
          <a:xfrm>
            <a:off x="1973422" y="4923343"/>
            <a:ext cx="215713" cy="913459"/>
          </a:xfrm>
          <a:prstGeom prst="rect">
            <a:avLst/>
          </a:prstGeom>
          <a:solidFill>
            <a:srgbClr val="0433FF">
              <a:alpha val="36073"/>
            </a:srgbClr>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1058" name="Step 2: Computing the memory vector ct using the integration of the hidden vector"/>
          <p:cNvSpPr txBox="1"/>
          <p:nvPr>
            <p:ph type="body" sz="quarter" idx="4294967295"/>
          </p:nvPr>
        </p:nvSpPr>
        <p:spPr>
          <a:xfrm>
            <a:off x="528594" y="1481061"/>
            <a:ext cx="5044298" cy="2128805"/>
          </a:xfrm>
          <a:prstGeom prst="rect">
            <a:avLst/>
          </a:prstGeom>
        </p:spPr>
        <p:txBody>
          <a:bodyPr lIns="45719" tIns="45719" rIns="45719" bIns="45719"/>
          <a:lstStyle>
            <a:lvl1pPr marL="342899" indent="-342899" defTabSz="914400">
              <a:spcBef>
                <a:spcPts val="700"/>
              </a:spcBef>
              <a:defRPr sz="2300">
                <a:latin typeface="Arial"/>
                <a:ea typeface="Arial"/>
                <a:cs typeface="Arial"/>
                <a:sym typeface="Arial"/>
              </a:defRPr>
            </a:lvl1pPr>
          </a:lstStyle>
          <a:p>
            <a:pPr/>
            <a:r>
              <a:t>Step 2: Computing the memory vector ct using the integration of the hidden vector </a:t>
            </a:r>
          </a:p>
        </p:txBody>
      </p:sp>
      <p:sp>
        <p:nvSpPr>
          <p:cNvPr id="1059" name="Rounded Rectangle"/>
          <p:cNvSpPr/>
          <p:nvPr/>
        </p:nvSpPr>
        <p:spPr>
          <a:xfrm rot="16200000">
            <a:off x="1540313" y="3433851"/>
            <a:ext cx="1069039" cy="413109"/>
          </a:xfrm>
          <a:prstGeom prst="roundRect">
            <a:avLst>
              <a:gd name="adj" fmla="val 38532"/>
            </a:avLst>
          </a:prstGeom>
          <a:solidFill>
            <a:srgbClr val="FFFFFF"/>
          </a:solidFill>
          <a:ln w="25400">
            <a:solidFill>
              <a:srgbClr val="9437FF"/>
            </a:solidFill>
          </a:ln>
        </p:spPr>
        <p:txBody>
          <a:bodyPr lIns="45718" tIns="45718" rIns="45718" bIns="45718" anchor="ctr"/>
          <a:lstStyle/>
          <a:p>
            <a:pPr/>
          </a:p>
        </p:txBody>
      </p:sp>
      <p:sp>
        <p:nvSpPr>
          <p:cNvPr id="1060" name="Oval"/>
          <p:cNvSpPr/>
          <p:nvPr/>
        </p:nvSpPr>
        <p:spPr>
          <a:xfrm>
            <a:off x="1974833" y="3249927"/>
            <a:ext cx="200001" cy="215593"/>
          </a:xfrm>
          <a:prstGeom prst="ellipse">
            <a:avLst/>
          </a:prstGeom>
          <a:solidFill>
            <a:srgbClr val="9437FF"/>
          </a:solidFill>
          <a:ln w="25400">
            <a:solidFill>
              <a:srgbClr val="000000"/>
            </a:solidFill>
          </a:ln>
        </p:spPr>
        <p:txBody>
          <a:bodyPr lIns="45718" tIns="45718" rIns="45718" bIns="45718" anchor="ctr"/>
          <a:lstStyle/>
          <a:p>
            <a:pPr/>
          </a:p>
        </p:txBody>
      </p:sp>
      <p:sp>
        <p:nvSpPr>
          <p:cNvPr id="1061" name="Oval"/>
          <p:cNvSpPr/>
          <p:nvPr/>
        </p:nvSpPr>
        <p:spPr>
          <a:xfrm>
            <a:off x="1981854" y="3553967"/>
            <a:ext cx="200001" cy="215593"/>
          </a:xfrm>
          <a:prstGeom prst="ellipse">
            <a:avLst/>
          </a:prstGeom>
          <a:solidFill>
            <a:srgbClr val="9437FF"/>
          </a:solidFill>
          <a:ln w="25400">
            <a:solidFill>
              <a:srgbClr val="000000"/>
            </a:solidFill>
          </a:ln>
        </p:spPr>
        <p:txBody>
          <a:bodyPr lIns="45718" tIns="45718" rIns="45718" bIns="45718" anchor="ctr"/>
          <a:lstStyle/>
          <a:p>
            <a:pPr/>
          </a:p>
        </p:txBody>
      </p:sp>
      <p:sp>
        <p:nvSpPr>
          <p:cNvPr id="1062" name="Oval"/>
          <p:cNvSpPr/>
          <p:nvPr/>
        </p:nvSpPr>
        <p:spPr>
          <a:xfrm>
            <a:off x="1981854" y="3856983"/>
            <a:ext cx="200001" cy="215592"/>
          </a:xfrm>
          <a:prstGeom prst="ellipse">
            <a:avLst/>
          </a:prstGeom>
          <a:solidFill>
            <a:srgbClr val="9437FF"/>
          </a:solidFill>
          <a:ln w="25400">
            <a:solidFill>
              <a:srgbClr val="000000"/>
            </a:solidFill>
          </a:ln>
        </p:spPr>
        <p:txBody>
          <a:bodyPr lIns="45718" tIns="45718" rIns="45718" bIns="45718" anchor="ctr"/>
          <a:lstStyle/>
          <a:p>
            <a:pPr/>
          </a:p>
        </p:txBody>
      </p:sp>
      <p:sp>
        <p:nvSpPr>
          <p:cNvPr id="1063" name="Rounded Rectangle"/>
          <p:cNvSpPr/>
          <p:nvPr/>
        </p:nvSpPr>
        <p:spPr>
          <a:xfrm rot="16200000">
            <a:off x="2893697" y="3433851"/>
            <a:ext cx="1069040" cy="413109"/>
          </a:xfrm>
          <a:prstGeom prst="roundRect">
            <a:avLst>
              <a:gd name="adj" fmla="val 38532"/>
            </a:avLst>
          </a:prstGeom>
          <a:solidFill>
            <a:srgbClr val="FFFFFF"/>
          </a:solidFill>
          <a:ln w="25400">
            <a:solidFill>
              <a:srgbClr val="9437FF"/>
            </a:solidFill>
          </a:ln>
        </p:spPr>
        <p:txBody>
          <a:bodyPr lIns="45718" tIns="45718" rIns="45718" bIns="45718" anchor="ctr"/>
          <a:lstStyle/>
          <a:p>
            <a:pPr/>
          </a:p>
        </p:txBody>
      </p:sp>
      <p:sp>
        <p:nvSpPr>
          <p:cNvPr id="1064" name="Oval"/>
          <p:cNvSpPr/>
          <p:nvPr/>
        </p:nvSpPr>
        <p:spPr>
          <a:xfrm>
            <a:off x="3328216" y="3249927"/>
            <a:ext cx="200001" cy="215593"/>
          </a:xfrm>
          <a:prstGeom prst="ellipse">
            <a:avLst/>
          </a:prstGeom>
          <a:solidFill>
            <a:srgbClr val="9437FF"/>
          </a:solidFill>
          <a:ln w="25400">
            <a:solidFill>
              <a:srgbClr val="000000"/>
            </a:solidFill>
          </a:ln>
        </p:spPr>
        <p:txBody>
          <a:bodyPr lIns="45718" tIns="45718" rIns="45718" bIns="45718" anchor="ctr"/>
          <a:lstStyle/>
          <a:p>
            <a:pPr/>
          </a:p>
        </p:txBody>
      </p:sp>
      <p:sp>
        <p:nvSpPr>
          <p:cNvPr id="1065" name="Oval"/>
          <p:cNvSpPr/>
          <p:nvPr/>
        </p:nvSpPr>
        <p:spPr>
          <a:xfrm>
            <a:off x="3335238" y="3553967"/>
            <a:ext cx="200001" cy="215593"/>
          </a:xfrm>
          <a:prstGeom prst="ellipse">
            <a:avLst/>
          </a:prstGeom>
          <a:solidFill>
            <a:srgbClr val="9437FF"/>
          </a:solidFill>
          <a:ln w="25400">
            <a:solidFill>
              <a:srgbClr val="000000"/>
            </a:solidFill>
          </a:ln>
        </p:spPr>
        <p:txBody>
          <a:bodyPr lIns="45718" tIns="45718" rIns="45718" bIns="45718" anchor="ctr"/>
          <a:lstStyle/>
          <a:p>
            <a:pPr/>
          </a:p>
        </p:txBody>
      </p:sp>
      <p:sp>
        <p:nvSpPr>
          <p:cNvPr id="1066" name="Oval"/>
          <p:cNvSpPr/>
          <p:nvPr/>
        </p:nvSpPr>
        <p:spPr>
          <a:xfrm>
            <a:off x="3335238" y="3856983"/>
            <a:ext cx="200001" cy="215592"/>
          </a:xfrm>
          <a:prstGeom prst="ellipse">
            <a:avLst/>
          </a:prstGeom>
          <a:solidFill>
            <a:srgbClr val="9437FF"/>
          </a:solidFill>
          <a:ln w="25400">
            <a:solidFill>
              <a:srgbClr val="000000"/>
            </a:solidFill>
          </a:ln>
        </p:spPr>
        <p:txBody>
          <a:bodyPr lIns="45718" tIns="45718" rIns="45718" bIns="45718" anchor="ctr"/>
          <a:lstStyle/>
          <a:p>
            <a:pPr/>
          </a:p>
        </p:txBody>
      </p:sp>
      <p:sp>
        <p:nvSpPr>
          <p:cNvPr id="1067" name="Rounded Rectangle"/>
          <p:cNvSpPr/>
          <p:nvPr/>
        </p:nvSpPr>
        <p:spPr>
          <a:xfrm rot="16200000">
            <a:off x="4335097" y="3432187"/>
            <a:ext cx="1069039" cy="413109"/>
          </a:xfrm>
          <a:prstGeom prst="roundRect">
            <a:avLst>
              <a:gd name="adj" fmla="val 38532"/>
            </a:avLst>
          </a:prstGeom>
          <a:solidFill>
            <a:srgbClr val="FFFFFF"/>
          </a:solidFill>
          <a:ln w="25400">
            <a:solidFill>
              <a:srgbClr val="9437FF"/>
            </a:solidFill>
          </a:ln>
        </p:spPr>
        <p:txBody>
          <a:bodyPr lIns="45718" tIns="45718" rIns="45718" bIns="45718" anchor="ctr"/>
          <a:lstStyle/>
          <a:p>
            <a:pPr/>
          </a:p>
        </p:txBody>
      </p:sp>
      <p:sp>
        <p:nvSpPr>
          <p:cNvPr id="1068" name="Oval"/>
          <p:cNvSpPr/>
          <p:nvPr/>
        </p:nvSpPr>
        <p:spPr>
          <a:xfrm>
            <a:off x="4769616" y="3248264"/>
            <a:ext cx="200001" cy="215592"/>
          </a:xfrm>
          <a:prstGeom prst="ellipse">
            <a:avLst/>
          </a:prstGeom>
          <a:solidFill>
            <a:srgbClr val="9437FF"/>
          </a:solidFill>
          <a:ln w="25400">
            <a:solidFill>
              <a:srgbClr val="000000"/>
            </a:solidFill>
          </a:ln>
        </p:spPr>
        <p:txBody>
          <a:bodyPr lIns="45718" tIns="45718" rIns="45718" bIns="45718" anchor="ctr"/>
          <a:lstStyle/>
          <a:p>
            <a:pPr/>
          </a:p>
        </p:txBody>
      </p:sp>
      <p:sp>
        <p:nvSpPr>
          <p:cNvPr id="1069" name="Oval"/>
          <p:cNvSpPr/>
          <p:nvPr/>
        </p:nvSpPr>
        <p:spPr>
          <a:xfrm>
            <a:off x="4776638" y="3552304"/>
            <a:ext cx="200001" cy="215592"/>
          </a:xfrm>
          <a:prstGeom prst="ellipse">
            <a:avLst/>
          </a:prstGeom>
          <a:solidFill>
            <a:srgbClr val="9437FF"/>
          </a:solidFill>
          <a:ln w="25400">
            <a:solidFill>
              <a:srgbClr val="000000"/>
            </a:solidFill>
          </a:ln>
        </p:spPr>
        <p:txBody>
          <a:bodyPr lIns="45718" tIns="45718" rIns="45718" bIns="45718" anchor="ctr"/>
          <a:lstStyle/>
          <a:p>
            <a:pPr/>
          </a:p>
        </p:txBody>
      </p:sp>
      <p:sp>
        <p:nvSpPr>
          <p:cNvPr id="1070" name="Oval"/>
          <p:cNvSpPr/>
          <p:nvPr/>
        </p:nvSpPr>
        <p:spPr>
          <a:xfrm>
            <a:off x="4776638" y="3855319"/>
            <a:ext cx="200001" cy="215593"/>
          </a:xfrm>
          <a:prstGeom prst="ellipse">
            <a:avLst/>
          </a:prstGeom>
          <a:solidFill>
            <a:srgbClr val="9437FF"/>
          </a:solidFill>
          <a:ln w="25400">
            <a:solidFill>
              <a:srgbClr val="000000"/>
            </a:solidFill>
          </a:ln>
        </p:spPr>
        <p:txBody>
          <a:bodyPr lIns="45718" tIns="45718" rIns="45718" bIns="45718" anchor="ctr"/>
          <a:lstStyle/>
          <a:p>
            <a:pPr/>
          </a:p>
        </p:txBody>
      </p:sp>
      <p:pic>
        <p:nvPicPr>
          <p:cNvPr id="1071" name="Image" descr="Image"/>
          <p:cNvPicPr>
            <a:picLocks noChangeAspect="1"/>
          </p:cNvPicPr>
          <p:nvPr/>
        </p:nvPicPr>
        <p:blipFill>
          <a:blip r:embed="rId3">
            <a:extLst/>
          </a:blip>
          <a:stretch>
            <a:fillRect/>
          </a:stretch>
        </p:blipFill>
        <p:spPr>
          <a:xfrm>
            <a:off x="4277461" y="3500733"/>
            <a:ext cx="382489" cy="355804"/>
          </a:xfrm>
          <a:prstGeom prst="rect">
            <a:avLst/>
          </a:prstGeom>
          <a:ln w="12700">
            <a:miter lim="400000"/>
          </a:ln>
        </p:spPr>
      </p:pic>
      <p:pic>
        <p:nvPicPr>
          <p:cNvPr id="1072" name="Image" descr="Image"/>
          <p:cNvPicPr>
            <a:picLocks noChangeAspect="1"/>
          </p:cNvPicPr>
          <p:nvPr/>
        </p:nvPicPr>
        <p:blipFill>
          <a:blip r:embed="rId4">
            <a:extLst/>
          </a:blip>
          <a:stretch>
            <a:fillRect/>
          </a:stretch>
        </p:blipFill>
        <p:spPr>
          <a:xfrm>
            <a:off x="2564204" y="3510912"/>
            <a:ext cx="710457" cy="355229"/>
          </a:xfrm>
          <a:prstGeom prst="rect">
            <a:avLst/>
          </a:prstGeom>
          <a:ln w="12700">
            <a:miter lim="400000"/>
          </a:ln>
        </p:spPr>
      </p:pic>
      <p:pic>
        <p:nvPicPr>
          <p:cNvPr id="1073" name="Image" descr="Image"/>
          <p:cNvPicPr>
            <a:picLocks noChangeAspect="1"/>
          </p:cNvPicPr>
          <p:nvPr/>
        </p:nvPicPr>
        <p:blipFill>
          <a:blip r:embed="rId5">
            <a:extLst/>
          </a:blip>
          <a:stretch>
            <a:fillRect/>
          </a:stretch>
        </p:blipFill>
        <p:spPr>
          <a:xfrm>
            <a:off x="1269182" y="3526807"/>
            <a:ext cx="676086" cy="338044"/>
          </a:xfrm>
          <a:prstGeom prst="rect">
            <a:avLst/>
          </a:prstGeom>
          <a:ln w="12700">
            <a:miter lim="400000"/>
          </a:ln>
        </p:spPr>
      </p:pic>
      <p:sp>
        <p:nvSpPr>
          <p:cNvPr id="1074" name="Line"/>
          <p:cNvSpPr/>
          <p:nvPr/>
        </p:nvSpPr>
        <p:spPr>
          <a:xfrm>
            <a:off x="5398453" y="3668142"/>
            <a:ext cx="1999642" cy="687685"/>
          </a:xfrm>
          <a:prstGeom prst="line">
            <a:avLst/>
          </a:prstGeom>
          <a:ln w="25400">
            <a:solidFill>
              <a:schemeClr val="accent1"/>
            </a:solidFill>
            <a:tailEnd type="triangle"/>
          </a:ln>
        </p:spPr>
        <p:txBody>
          <a:bodyPr lIns="45718" tIns="45718" rIns="45718" bIns="45718"/>
          <a:lstStyle/>
          <a:p>
            <a:pPr/>
          </a:p>
        </p:txBody>
      </p:sp>
      <p:sp>
        <p:nvSpPr>
          <p:cNvPr id="1075" name="Line"/>
          <p:cNvSpPr/>
          <p:nvPr/>
        </p:nvSpPr>
        <p:spPr>
          <a:xfrm flipV="1">
            <a:off x="5270897" y="4419091"/>
            <a:ext cx="2256616" cy="1231824"/>
          </a:xfrm>
          <a:prstGeom prst="line">
            <a:avLst/>
          </a:prstGeom>
          <a:ln w="25400">
            <a:solidFill>
              <a:schemeClr val="accent1"/>
            </a:solidFill>
            <a:tailEnd type="triangle"/>
          </a:ln>
        </p:spPr>
        <p:txBody>
          <a:bodyPr lIns="45718" tIns="45718" rIns="45718" bIns="45718"/>
          <a:lstStyle/>
          <a:p>
            <a:pPr/>
          </a:p>
        </p:txBody>
      </p:sp>
      <p:pic>
        <p:nvPicPr>
          <p:cNvPr id="1076" name="boldsymbol_c_t_+.pdf" descr="boldsymbol_c_t_+.pdf"/>
          <p:cNvPicPr>
            <a:picLocks noChangeAspect="1"/>
          </p:cNvPicPr>
          <p:nvPr/>
        </p:nvPicPr>
        <p:blipFill>
          <a:blip r:embed="rId6">
            <a:extLst/>
          </a:blip>
          <a:stretch>
            <a:fillRect/>
          </a:stretch>
        </p:blipFill>
        <p:spPr>
          <a:xfrm>
            <a:off x="6329355" y="5480476"/>
            <a:ext cx="4497688" cy="714460"/>
          </a:xfrm>
          <a:prstGeom prst="rect">
            <a:avLst/>
          </a:prstGeom>
          <a:ln w="12700">
            <a:miter lim="400000"/>
          </a:ln>
        </p:spPr>
      </p:pic>
      <p:sp>
        <p:nvSpPr>
          <p:cNvPr id="1077" name="[Luong et al. 2015]"/>
          <p:cNvSpPr txBox="1"/>
          <p:nvPr/>
        </p:nvSpPr>
        <p:spPr>
          <a:xfrm>
            <a:off x="9461882" y="351521"/>
            <a:ext cx="2524090" cy="42478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914400">
              <a:spcBef>
                <a:spcPts val="700"/>
              </a:spcBef>
              <a:defRPr i="1" sz="2300">
                <a:solidFill>
                  <a:srgbClr val="000000"/>
                </a:solidFill>
                <a:latin typeface="Arial"/>
                <a:ea typeface="Arial"/>
                <a:cs typeface="Arial"/>
                <a:sym typeface="Arial"/>
              </a:defRPr>
            </a:lvl1pPr>
          </a:lstStyle>
          <a:p>
            <a:pPr/>
            <a:r>
              <a:t>[Luong et al. 2015]</a:t>
            </a:r>
          </a:p>
        </p:txBody>
      </p:sp>
      <p:sp>
        <p:nvSpPr>
          <p:cNvPr id="1078" name="Rounded Rectangle"/>
          <p:cNvSpPr/>
          <p:nvPr/>
        </p:nvSpPr>
        <p:spPr>
          <a:xfrm rot="16200000">
            <a:off x="8043679" y="4280467"/>
            <a:ext cx="1069039" cy="413109"/>
          </a:xfrm>
          <a:prstGeom prst="roundRect">
            <a:avLst>
              <a:gd name="adj" fmla="val 38532"/>
            </a:avLst>
          </a:prstGeom>
          <a:solidFill>
            <a:srgbClr val="FFFFFF"/>
          </a:solidFill>
          <a:ln w="25400">
            <a:solidFill>
              <a:srgbClr val="009051"/>
            </a:solidFill>
          </a:ln>
        </p:spPr>
        <p:txBody>
          <a:bodyPr lIns="45718" tIns="45718" rIns="45718" bIns="45718" anchor="ctr"/>
          <a:lstStyle/>
          <a:p>
            <a:pPr/>
          </a:p>
        </p:txBody>
      </p:sp>
      <p:sp>
        <p:nvSpPr>
          <p:cNvPr id="1079" name="Oval"/>
          <p:cNvSpPr/>
          <p:nvPr/>
        </p:nvSpPr>
        <p:spPr>
          <a:xfrm>
            <a:off x="8478198" y="4096544"/>
            <a:ext cx="200001" cy="215592"/>
          </a:xfrm>
          <a:prstGeom prst="ellipse">
            <a:avLst/>
          </a:prstGeom>
          <a:solidFill>
            <a:srgbClr val="009051"/>
          </a:solidFill>
          <a:ln w="25400">
            <a:solidFill>
              <a:srgbClr val="000000"/>
            </a:solidFill>
          </a:ln>
        </p:spPr>
        <p:txBody>
          <a:bodyPr lIns="45718" tIns="45718" rIns="45718" bIns="45718" anchor="ctr"/>
          <a:lstStyle/>
          <a:p>
            <a:pPr/>
          </a:p>
        </p:txBody>
      </p:sp>
      <p:sp>
        <p:nvSpPr>
          <p:cNvPr id="1080" name="Oval"/>
          <p:cNvSpPr/>
          <p:nvPr/>
        </p:nvSpPr>
        <p:spPr>
          <a:xfrm>
            <a:off x="8485220" y="4400584"/>
            <a:ext cx="200002" cy="215592"/>
          </a:xfrm>
          <a:prstGeom prst="ellipse">
            <a:avLst/>
          </a:prstGeom>
          <a:solidFill>
            <a:srgbClr val="009051"/>
          </a:solidFill>
          <a:ln w="25400">
            <a:solidFill>
              <a:srgbClr val="000000"/>
            </a:solidFill>
          </a:ln>
        </p:spPr>
        <p:txBody>
          <a:bodyPr lIns="45718" tIns="45718" rIns="45718" bIns="45718" anchor="ctr"/>
          <a:lstStyle/>
          <a:p>
            <a:pPr/>
          </a:p>
        </p:txBody>
      </p:sp>
      <p:sp>
        <p:nvSpPr>
          <p:cNvPr id="1081" name="Oval"/>
          <p:cNvSpPr/>
          <p:nvPr/>
        </p:nvSpPr>
        <p:spPr>
          <a:xfrm>
            <a:off x="8485220" y="4703599"/>
            <a:ext cx="200002" cy="215592"/>
          </a:xfrm>
          <a:prstGeom prst="ellipse">
            <a:avLst/>
          </a:prstGeom>
          <a:solidFill>
            <a:srgbClr val="009051"/>
          </a:solidFill>
          <a:ln w="25400">
            <a:solidFill>
              <a:srgbClr val="000000"/>
            </a:solidFill>
          </a:ln>
        </p:spPr>
        <p:txBody>
          <a:bodyPr lIns="45718" tIns="45718" rIns="45718" bIns="45718" anchor="ctr"/>
          <a:lstStyle/>
          <a:p>
            <a:pPr/>
          </a:p>
        </p:txBody>
      </p:sp>
      <p:pic>
        <p:nvPicPr>
          <p:cNvPr id="1082" name="Image" descr="Image"/>
          <p:cNvPicPr>
            <a:picLocks noChangeAspect="1"/>
          </p:cNvPicPr>
          <p:nvPr/>
        </p:nvPicPr>
        <p:blipFill>
          <a:blip r:embed="rId7">
            <a:extLst/>
          </a:blip>
          <a:stretch>
            <a:fillRect/>
          </a:stretch>
        </p:blipFill>
        <p:spPr>
          <a:xfrm>
            <a:off x="1785807" y="6098974"/>
            <a:ext cx="840741" cy="220389"/>
          </a:xfrm>
          <a:prstGeom prst="rect">
            <a:avLst/>
          </a:prstGeom>
          <a:ln w="12700">
            <a:miter lim="400000"/>
          </a:ln>
        </p:spPr>
      </p:pic>
      <p:pic>
        <p:nvPicPr>
          <p:cNvPr id="1083" name="Image" descr="Image"/>
          <p:cNvPicPr>
            <a:picLocks noChangeAspect="1"/>
          </p:cNvPicPr>
          <p:nvPr/>
        </p:nvPicPr>
        <p:blipFill>
          <a:blip r:embed="rId8">
            <a:extLst/>
          </a:blip>
          <a:stretch>
            <a:fillRect/>
          </a:stretch>
        </p:blipFill>
        <p:spPr>
          <a:xfrm>
            <a:off x="3071375" y="6094724"/>
            <a:ext cx="910413" cy="240992"/>
          </a:xfrm>
          <a:prstGeom prst="rect">
            <a:avLst/>
          </a:prstGeom>
          <a:ln w="12700">
            <a:miter lim="400000"/>
          </a:ln>
        </p:spPr>
      </p:pic>
      <p:pic>
        <p:nvPicPr>
          <p:cNvPr id="1084" name="Image" descr="Image"/>
          <p:cNvPicPr>
            <a:picLocks noChangeAspect="1"/>
          </p:cNvPicPr>
          <p:nvPr/>
        </p:nvPicPr>
        <p:blipFill>
          <a:blip r:embed="rId9">
            <a:extLst/>
          </a:blip>
          <a:stretch>
            <a:fillRect/>
          </a:stretch>
        </p:blipFill>
        <p:spPr>
          <a:xfrm>
            <a:off x="4493350" y="6094724"/>
            <a:ext cx="589091" cy="240992"/>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8" name="Attention mechanism: Dot-product attention"/>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Attention mechanism: Dot-product attention</a:t>
            </a:r>
          </a:p>
        </p:txBody>
      </p:sp>
      <p:sp>
        <p:nvSpPr>
          <p:cNvPr id="1089" name="Step 3: Using the combination of memory vector ct and hidden vector for prediction"/>
          <p:cNvSpPr txBox="1"/>
          <p:nvPr>
            <p:ph type="body" sz="quarter" idx="4294967295"/>
          </p:nvPr>
        </p:nvSpPr>
        <p:spPr>
          <a:xfrm>
            <a:off x="528594" y="1481061"/>
            <a:ext cx="4947261" cy="1461192"/>
          </a:xfrm>
          <a:prstGeom prst="rect">
            <a:avLst/>
          </a:prstGeom>
        </p:spPr>
        <p:txBody>
          <a:bodyPr lIns="45719" tIns="45719" rIns="45719" bIns="45719"/>
          <a:lstStyle>
            <a:lvl1pPr marL="342899" indent="-342899" defTabSz="914400">
              <a:spcBef>
                <a:spcPts val="700"/>
              </a:spcBef>
              <a:defRPr sz="2300">
                <a:latin typeface="Arial"/>
                <a:ea typeface="Arial"/>
                <a:cs typeface="Arial"/>
                <a:sym typeface="Arial"/>
              </a:defRPr>
            </a:lvl1pPr>
          </a:lstStyle>
          <a:p>
            <a:pPr/>
            <a:r>
              <a:t>Step 3: Using the combination of memory vector ct and hidden vector for prediction</a:t>
            </a:r>
          </a:p>
        </p:txBody>
      </p:sp>
      <p:sp>
        <p:nvSpPr>
          <p:cNvPr id="1090" name="[Luong et al. 2015]"/>
          <p:cNvSpPr txBox="1"/>
          <p:nvPr/>
        </p:nvSpPr>
        <p:spPr>
          <a:xfrm>
            <a:off x="9461882" y="351521"/>
            <a:ext cx="2524090" cy="42478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914400">
              <a:spcBef>
                <a:spcPts val="700"/>
              </a:spcBef>
              <a:defRPr i="1" sz="2300">
                <a:solidFill>
                  <a:srgbClr val="000000"/>
                </a:solidFill>
                <a:latin typeface="Arial"/>
                <a:ea typeface="Arial"/>
                <a:cs typeface="Arial"/>
                <a:sym typeface="Arial"/>
              </a:defRPr>
            </a:lvl1pPr>
          </a:lstStyle>
          <a:p>
            <a:pPr/>
            <a:r>
              <a:t>[Luong et al. 2015]</a:t>
            </a:r>
          </a:p>
        </p:txBody>
      </p:sp>
      <p:sp>
        <p:nvSpPr>
          <p:cNvPr id="1091" name="Rectangle"/>
          <p:cNvSpPr/>
          <p:nvPr/>
        </p:nvSpPr>
        <p:spPr>
          <a:xfrm>
            <a:off x="6041719" y="4664324"/>
            <a:ext cx="510663" cy="304035"/>
          </a:xfrm>
          <a:prstGeom prst="rect">
            <a:avLst/>
          </a:prstGeom>
          <a:solidFill>
            <a:srgbClr val="FFFFFF"/>
          </a:solidFill>
          <a:ln w="12700">
            <a:miter lim="400000"/>
          </a:ln>
        </p:spPr>
        <p:txBody>
          <a:bodyPr lIns="45718" tIns="45718" rIns="45718" bIns="45718" anchor="ctr"/>
          <a:lstStyle/>
          <a:p>
            <a:pPr>
              <a:defRPr>
                <a:solidFill>
                  <a:srgbClr val="FFFFFF"/>
                </a:solidFill>
              </a:defRPr>
            </a:pPr>
          </a:p>
        </p:txBody>
      </p:sp>
      <p:sp>
        <p:nvSpPr>
          <p:cNvPr id="1092" name="Line"/>
          <p:cNvSpPr/>
          <p:nvPr/>
        </p:nvSpPr>
        <p:spPr>
          <a:xfrm flipV="1">
            <a:off x="6408341" y="6056207"/>
            <a:ext cx="1" cy="528682"/>
          </a:xfrm>
          <a:prstGeom prst="line">
            <a:avLst/>
          </a:prstGeom>
          <a:ln w="25400">
            <a:solidFill>
              <a:schemeClr val="accent1"/>
            </a:solidFill>
            <a:tailEnd type="triangle"/>
          </a:ln>
        </p:spPr>
        <p:txBody>
          <a:bodyPr lIns="45718" tIns="45718" rIns="45718" bIns="45718"/>
          <a:lstStyle/>
          <a:p>
            <a:pPr/>
          </a:p>
        </p:txBody>
      </p:sp>
      <p:sp>
        <p:nvSpPr>
          <p:cNvPr id="1093" name="Line"/>
          <p:cNvSpPr/>
          <p:nvPr/>
        </p:nvSpPr>
        <p:spPr>
          <a:xfrm flipV="1">
            <a:off x="7747252" y="6056207"/>
            <a:ext cx="1" cy="528682"/>
          </a:xfrm>
          <a:prstGeom prst="line">
            <a:avLst/>
          </a:prstGeom>
          <a:ln w="25400">
            <a:solidFill>
              <a:schemeClr val="accent1"/>
            </a:solidFill>
            <a:tailEnd type="triangle"/>
          </a:ln>
        </p:spPr>
        <p:txBody>
          <a:bodyPr lIns="45718" tIns="45718" rIns="45718" bIns="45718"/>
          <a:lstStyle/>
          <a:p>
            <a:pPr/>
          </a:p>
        </p:txBody>
      </p:sp>
      <p:sp>
        <p:nvSpPr>
          <p:cNvPr id="1094" name="Line"/>
          <p:cNvSpPr/>
          <p:nvPr/>
        </p:nvSpPr>
        <p:spPr>
          <a:xfrm flipV="1">
            <a:off x="9199738" y="6056207"/>
            <a:ext cx="1" cy="528682"/>
          </a:xfrm>
          <a:prstGeom prst="line">
            <a:avLst/>
          </a:prstGeom>
          <a:ln w="25400">
            <a:solidFill>
              <a:schemeClr val="accent1"/>
            </a:solidFill>
            <a:tailEnd type="triangle"/>
          </a:ln>
        </p:spPr>
        <p:txBody>
          <a:bodyPr lIns="45718" tIns="45718" rIns="45718" bIns="45718"/>
          <a:lstStyle/>
          <a:p>
            <a:pPr/>
          </a:p>
        </p:txBody>
      </p:sp>
      <p:sp>
        <p:nvSpPr>
          <p:cNvPr id="1095" name="Line"/>
          <p:cNvSpPr/>
          <p:nvPr/>
        </p:nvSpPr>
        <p:spPr>
          <a:xfrm flipV="1">
            <a:off x="6385821" y="4418190"/>
            <a:ext cx="1" cy="528682"/>
          </a:xfrm>
          <a:prstGeom prst="line">
            <a:avLst/>
          </a:prstGeom>
          <a:ln w="25400">
            <a:solidFill>
              <a:schemeClr val="accent1"/>
            </a:solidFill>
            <a:tailEnd type="triangle"/>
          </a:ln>
        </p:spPr>
        <p:txBody>
          <a:bodyPr lIns="45718" tIns="45718" rIns="45718" bIns="45718"/>
          <a:lstStyle/>
          <a:p>
            <a:pPr/>
          </a:p>
        </p:txBody>
      </p:sp>
      <p:sp>
        <p:nvSpPr>
          <p:cNvPr id="1096" name="Line"/>
          <p:cNvSpPr/>
          <p:nvPr/>
        </p:nvSpPr>
        <p:spPr>
          <a:xfrm flipV="1">
            <a:off x="7732045" y="4418190"/>
            <a:ext cx="1" cy="528682"/>
          </a:xfrm>
          <a:prstGeom prst="line">
            <a:avLst/>
          </a:prstGeom>
          <a:ln w="25400">
            <a:solidFill>
              <a:schemeClr val="accent1"/>
            </a:solidFill>
            <a:tailEnd type="triangle"/>
          </a:ln>
        </p:spPr>
        <p:txBody>
          <a:bodyPr lIns="45718" tIns="45718" rIns="45718" bIns="45718"/>
          <a:lstStyle/>
          <a:p>
            <a:pPr/>
          </a:p>
        </p:txBody>
      </p:sp>
      <p:sp>
        <p:nvSpPr>
          <p:cNvPr id="1097" name="Line"/>
          <p:cNvSpPr/>
          <p:nvPr/>
        </p:nvSpPr>
        <p:spPr>
          <a:xfrm>
            <a:off x="9378160" y="5435125"/>
            <a:ext cx="769975" cy="1"/>
          </a:xfrm>
          <a:prstGeom prst="line">
            <a:avLst/>
          </a:prstGeom>
          <a:ln w="25400">
            <a:solidFill>
              <a:schemeClr val="accent1"/>
            </a:solidFill>
            <a:tailEnd type="triangle"/>
          </a:ln>
        </p:spPr>
        <p:txBody>
          <a:bodyPr lIns="45718" tIns="45718" rIns="45718" bIns="45718"/>
          <a:lstStyle/>
          <a:p>
            <a:pPr/>
          </a:p>
        </p:txBody>
      </p:sp>
      <p:sp>
        <p:nvSpPr>
          <p:cNvPr id="1098" name="Line"/>
          <p:cNvSpPr/>
          <p:nvPr/>
        </p:nvSpPr>
        <p:spPr>
          <a:xfrm>
            <a:off x="5332753" y="5435125"/>
            <a:ext cx="769974" cy="1"/>
          </a:xfrm>
          <a:prstGeom prst="line">
            <a:avLst/>
          </a:prstGeom>
          <a:ln w="25400">
            <a:solidFill>
              <a:schemeClr val="accent1"/>
            </a:solidFill>
            <a:tailEnd type="triangle"/>
          </a:ln>
        </p:spPr>
        <p:txBody>
          <a:bodyPr lIns="45718" tIns="45718" rIns="45718" bIns="45718"/>
          <a:lstStyle/>
          <a:p>
            <a:pPr/>
          </a:p>
        </p:txBody>
      </p:sp>
      <p:sp>
        <p:nvSpPr>
          <p:cNvPr id="1099" name="Line"/>
          <p:cNvSpPr/>
          <p:nvPr/>
        </p:nvSpPr>
        <p:spPr>
          <a:xfrm>
            <a:off x="6572423" y="5435125"/>
            <a:ext cx="869974" cy="1"/>
          </a:xfrm>
          <a:prstGeom prst="line">
            <a:avLst/>
          </a:prstGeom>
          <a:ln w="25400">
            <a:solidFill>
              <a:schemeClr val="accent1"/>
            </a:solidFill>
            <a:tailEnd type="triangle"/>
          </a:ln>
        </p:spPr>
        <p:txBody>
          <a:bodyPr lIns="45718" tIns="45718" rIns="45718" bIns="45718"/>
          <a:lstStyle/>
          <a:p>
            <a:pPr/>
          </a:p>
        </p:txBody>
      </p:sp>
      <p:sp>
        <p:nvSpPr>
          <p:cNvPr id="1100" name="Line"/>
          <p:cNvSpPr/>
          <p:nvPr/>
        </p:nvSpPr>
        <p:spPr>
          <a:xfrm>
            <a:off x="7915108" y="5435125"/>
            <a:ext cx="1070939" cy="1"/>
          </a:xfrm>
          <a:prstGeom prst="line">
            <a:avLst/>
          </a:prstGeom>
          <a:ln w="25400">
            <a:solidFill>
              <a:schemeClr val="accent1"/>
            </a:solidFill>
            <a:tailEnd type="triangle"/>
          </a:ln>
        </p:spPr>
        <p:txBody>
          <a:bodyPr lIns="45718" tIns="45718" rIns="45718" bIns="45718"/>
          <a:lstStyle/>
          <a:p>
            <a:pPr/>
          </a:p>
        </p:txBody>
      </p:sp>
      <p:sp>
        <p:nvSpPr>
          <p:cNvPr id="1101" name="Rounded Rectangle"/>
          <p:cNvSpPr/>
          <p:nvPr/>
        </p:nvSpPr>
        <p:spPr>
          <a:xfrm rot="16200000">
            <a:off x="5844141" y="5269639"/>
            <a:ext cx="1069039" cy="413109"/>
          </a:xfrm>
          <a:prstGeom prst="roundRect">
            <a:avLst>
              <a:gd name="adj" fmla="val 38532"/>
            </a:avLst>
          </a:prstGeom>
          <a:solidFill>
            <a:srgbClr val="FFFFFF"/>
          </a:solidFill>
          <a:ln w="25400">
            <a:solidFill>
              <a:srgbClr val="9437FF"/>
            </a:solidFill>
          </a:ln>
        </p:spPr>
        <p:txBody>
          <a:bodyPr lIns="45718" tIns="45718" rIns="45718" bIns="45718" anchor="ctr"/>
          <a:lstStyle/>
          <a:p>
            <a:pPr/>
          </a:p>
        </p:txBody>
      </p:sp>
      <p:sp>
        <p:nvSpPr>
          <p:cNvPr id="1102" name="Oval"/>
          <p:cNvSpPr/>
          <p:nvPr/>
        </p:nvSpPr>
        <p:spPr>
          <a:xfrm>
            <a:off x="6278660" y="5085716"/>
            <a:ext cx="200002" cy="215592"/>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1103" name="Oval"/>
          <p:cNvSpPr/>
          <p:nvPr/>
        </p:nvSpPr>
        <p:spPr>
          <a:xfrm>
            <a:off x="6285682" y="5389756"/>
            <a:ext cx="200001" cy="215592"/>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1104" name="Oval"/>
          <p:cNvSpPr/>
          <p:nvPr/>
        </p:nvSpPr>
        <p:spPr>
          <a:xfrm>
            <a:off x="6285682" y="5692771"/>
            <a:ext cx="200001" cy="215592"/>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1105" name="Rounded Rectangle"/>
          <p:cNvSpPr/>
          <p:nvPr/>
        </p:nvSpPr>
        <p:spPr>
          <a:xfrm rot="16200000">
            <a:off x="7197525" y="5269639"/>
            <a:ext cx="1069040" cy="413109"/>
          </a:xfrm>
          <a:prstGeom prst="roundRect">
            <a:avLst>
              <a:gd name="adj" fmla="val 38532"/>
            </a:avLst>
          </a:prstGeom>
          <a:solidFill>
            <a:srgbClr val="FFFFFF"/>
          </a:solidFill>
          <a:ln w="25400">
            <a:solidFill>
              <a:srgbClr val="9437FF"/>
            </a:solidFill>
          </a:ln>
        </p:spPr>
        <p:txBody>
          <a:bodyPr lIns="45718" tIns="45718" rIns="45718" bIns="45718" anchor="ctr"/>
          <a:lstStyle/>
          <a:p>
            <a:pPr/>
          </a:p>
        </p:txBody>
      </p:sp>
      <p:sp>
        <p:nvSpPr>
          <p:cNvPr id="1106" name="Oval"/>
          <p:cNvSpPr/>
          <p:nvPr/>
        </p:nvSpPr>
        <p:spPr>
          <a:xfrm>
            <a:off x="7632045" y="5085716"/>
            <a:ext cx="200001" cy="215592"/>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1107" name="Oval"/>
          <p:cNvSpPr/>
          <p:nvPr/>
        </p:nvSpPr>
        <p:spPr>
          <a:xfrm>
            <a:off x="7639067" y="5389756"/>
            <a:ext cx="200001" cy="215592"/>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1108" name="Oval"/>
          <p:cNvSpPr/>
          <p:nvPr/>
        </p:nvSpPr>
        <p:spPr>
          <a:xfrm>
            <a:off x="7639067" y="5692771"/>
            <a:ext cx="200001" cy="215592"/>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1109" name="Rounded Rectangle"/>
          <p:cNvSpPr/>
          <p:nvPr/>
        </p:nvSpPr>
        <p:spPr>
          <a:xfrm rot="16200000">
            <a:off x="8638925" y="5267976"/>
            <a:ext cx="1069039" cy="413109"/>
          </a:xfrm>
          <a:prstGeom prst="roundRect">
            <a:avLst>
              <a:gd name="adj" fmla="val 38532"/>
            </a:avLst>
          </a:prstGeom>
          <a:solidFill>
            <a:srgbClr val="FFFFFF"/>
          </a:solidFill>
          <a:ln w="25400">
            <a:solidFill>
              <a:srgbClr val="9437FF"/>
            </a:solidFill>
          </a:ln>
        </p:spPr>
        <p:txBody>
          <a:bodyPr lIns="45718" tIns="45718" rIns="45718" bIns="45718" anchor="ctr"/>
          <a:lstStyle/>
          <a:p>
            <a:pPr/>
          </a:p>
        </p:txBody>
      </p:sp>
      <p:sp>
        <p:nvSpPr>
          <p:cNvPr id="1110" name="Oval"/>
          <p:cNvSpPr/>
          <p:nvPr/>
        </p:nvSpPr>
        <p:spPr>
          <a:xfrm>
            <a:off x="9073444" y="5084052"/>
            <a:ext cx="200001" cy="215593"/>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1111" name="Oval"/>
          <p:cNvSpPr/>
          <p:nvPr/>
        </p:nvSpPr>
        <p:spPr>
          <a:xfrm>
            <a:off x="9080466" y="5388092"/>
            <a:ext cx="200001" cy="215593"/>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1112" name="Oval"/>
          <p:cNvSpPr/>
          <p:nvPr/>
        </p:nvSpPr>
        <p:spPr>
          <a:xfrm>
            <a:off x="9080466" y="5691108"/>
            <a:ext cx="200001" cy="215592"/>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pic>
        <p:nvPicPr>
          <p:cNvPr id="1113" name="boldsymbol_W_h.pdf" descr="boldsymbol_W_h.pdf"/>
          <p:cNvPicPr>
            <a:picLocks noChangeAspect="1"/>
          </p:cNvPicPr>
          <p:nvPr/>
        </p:nvPicPr>
        <p:blipFill>
          <a:blip r:embed="rId3">
            <a:extLst/>
          </a:blip>
          <a:stretch>
            <a:fillRect/>
          </a:stretch>
        </p:blipFill>
        <p:spPr>
          <a:xfrm>
            <a:off x="5446331" y="5066403"/>
            <a:ext cx="419449" cy="220389"/>
          </a:xfrm>
          <a:prstGeom prst="rect">
            <a:avLst/>
          </a:prstGeom>
          <a:ln w="12700">
            <a:miter lim="400000"/>
          </a:ln>
        </p:spPr>
      </p:pic>
      <p:pic>
        <p:nvPicPr>
          <p:cNvPr id="1114" name="boldsymbol_W_h.pdf" descr="boldsymbol_W_h.pdf"/>
          <p:cNvPicPr>
            <a:picLocks noChangeAspect="1"/>
          </p:cNvPicPr>
          <p:nvPr/>
        </p:nvPicPr>
        <p:blipFill>
          <a:blip r:embed="rId3">
            <a:extLst/>
          </a:blip>
          <a:stretch>
            <a:fillRect/>
          </a:stretch>
        </p:blipFill>
        <p:spPr>
          <a:xfrm>
            <a:off x="6654594" y="5083318"/>
            <a:ext cx="419449" cy="220389"/>
          </a:xfrm>
          <a:prstGeom prst="rect">
            <a:avLst/>
          </a:prstGeom>
          <a:ln w="12700">
            <a:miter lim="400000"/>
          </a:ln>
        </p:spPr>
      </p:pic>
      <p:pic>
        <p:nvPicPr>
          <p:cNvPr id="1115" name="boldsymbol_W_h.pdf" descr="boldsymbol_W_h.pdf"/>
          <p:cNvPicPr>
            <a:picLocks noChangeAspect="1"/>
          </p:cNvPicPr>
          <p:nvPr/>
        </p:nvPicPr>
        <p:blipFill>
          <a:blip r:embed="rId3">
            <a:extLst/>
          </a:blip>
          <a:stretch>
            <a:fillRect/>
          </a:stretch>
        </p:blipFill>
        <p:spPr>
          <a:xfrm>
            <a:off x="8033021" y="5099687"/>
            <a:ext cx="419449" cy="220389"/>
          </a:xfrm>
          <a:prstGeom prst="rect">
            <a:avLst/>
          </a:prstGeom>
          <a:ln w="12700">
            <a:miter lim="400000"/>
          </a:ln>
        </p:spPr>
      </p:pic>
      <p:sp>
        <p:nvSpPr>
          <p:cNvPr id="1116" name="Line"/>
          <p:cNvSpPr/>
          <p:nvPr/>
        </p:nvSpPr>
        <p:spPr>
          <a:xfrm flipV="1">
            <a:off x="9173444" y="4388620"/>
            <a:ext cx="1" cy="528682"/>
          </a:xfrm>
          <a:prstGeom prst="line">
            <a:avLst/>
          </a:prstGeom>
          <a:ln w="25400">
            <a:solidFill>
              <a:schemeClr val="accent1"/>
            </a:solidFill>
            <a:tailEnd type="triangle"/>
          </a:ln>
        </p:spPr>
        <p:txBody>
          <a:bodyPr lIns="45718" tIns="45718" rIns="45718" bIns="45718"/>
          <a:lstStyle/>
          <a:p>
            <a:pPr/>
          </a:p>
        </p:txBody>
      </p:sp>
      <p:sp>
        <p:nvSpPr>
          <p:cNvPr id="1117" name="Rounded Rectangle"/>
          <p:cNvSpPr/>
          <p:nvPr/>
        </p:nvSpPr>
        <p:spPr>
          <a:xfrm rot="16200000">
            <a:off x="9883182" y="5232188"/>
            <a:ext cx="1069040" cy="397935"/>
          </a:xfrm>
          <a:prstGeom prst="roundRect">
            <a:avLst>
              <a:gd name="adj" fmla="val 38844"/>
            </a:avLst>
          </a:prstGeom>
          <a:solidFill>
            <a:srgbClr val="FFFFFF"/>
          </a:solidFill>
          <a:ln w="25400">
            <a:solidFill>
              <a:srgbClr val="FF2600"/>
            </a:solidFill>
          </a:ln>
        </p:spPr>
        <p:txBody>
          <a:bodyPr lIns="45718" tIns="45718" rIns="45718" bIns="45718" anchor="ctr"/>
          <a:lstStyle/>
          <a:p>
            <a:pPr/>
          </a:p>
        </p:txBody>
      </p:sp>
      <p:sp>
        <p:nvSpPr>
          <p:cNvPr id="1118" name="Oval"/>
          <p:cNvSpPr/>
          <p:nvPr/>
        </p:nvSpPr>
        <p:spPr>
          <a:xfrm>
            <a:off x="10317702" y="5665874"/>
            <a:ext cx="200001" cy="215593"/>
          </a:xfrm>
          <a:prstGeom prst="ellipse">
            <a:avLst/>
          </a:prstGeom>
          <a:solidFill>
            <a:srgbClr val="FF2600"/>
          </a:solidFill>
          <a:ln w="25400">
            <a:solidFill>
              <a:srgbClr val="000000"/>
            </a:solidFill>
          </a:ln>
        </p:spPr>
        <p:txBody>
          <a:bodyPr lIns="45718" tIns="45718" rIns="45718" bIns="45718" anchor="ctr"/>
          <a:lstStyle/>
          <a:p>
            <a:pPr/>
          </a:p>
        </p:txBody>
      </p:sp>
      <p:sp>
        <p:nvSpPr>
          <p:cNvPr id="1119" name="Oval"/>
          <p:cNvSpPr/>
          <p:nvPr/>
        </p:nvSpPr>
        <p:spPr>
          <a:xfrm>
            <a:off x="10322667" y="5356911"/>
            <a:ext cx="200001" cy="215593"/>
          </a:xfrm>
          <a:prstGeom prst="ellipse">
            <a:avLst/>
          </a:prstGeom>
          <a:solidFill>
            <a:srgbClr val="FF2600"/>
          </a:solidFill>
          <a:ln w="25400">
            <a:solidFill>
              <a:srgbClr val="000000"/>
            </a:solidFill>
          </a:ln>
        </p:spPr>
        <p:txBody>
          <a:bodyPr lIns="45718" tIns="45718" rIns="45718" bIns="45718" anchor="ctr"/>
          <a:lstStyle/>
          <a:p>
            <a:pPr/>
          </a:p>
        </p:txBody>
      </p:sp>
      <p:sp>
        <p:nvSpPr>
          <p:cNvPr id="1120" name="Oval"/>
          <p:cNvSpPr/>
          <p:nvPr/>
        </p:nvSpPr>
        <p:spPr>
          <a:xfrm>
            <a:off x="10326540" y="5033357"/>
            <a:ext cx="200002" cy="215592"/>
          </a:xfrm>
          <a:prstGeom prst="ellipse">
            <a:avLst/>
          </a:prstGeom>
          <a:solidFill>
            <a:srgbClr val="FF2600"/>
          </a:solidFill>
          <a:ln w="25400">
            <a:solidFill>
              <a:srgbClr val="000000"/>
            </a:solidFill>
          </a:ln>
        </p:spPr>
        <p:txBody>
          <a:bodyPr lIns="45718" tIns="45718" rIns="45718" bIns="45718" anchor="ctr"/>
          <a:lstStyle/>
          <a:p>
            <a:pPr/>
          </a:p>
        </p:txBody>
      </p:sp>
      <p:sp>
        <p:nvSpPr>
          <p:cNvPr id="1121" name="Line"/>
          <p:cNvSpPr/>
          <p:nvPr/>
        </p:nvSpPr>
        <p:spPr>
          <a:xfrm flipV="1">
            <a:off x="10629700" y="2600599"/>
            <a:ext cx="1" cy="528682"/>
          </a:xfrm>
          <a:prstGeom prst="line">
            <a:avLst/>
          </a:prstGeom>
          <a:ln w="25400">
            <a:solidFill>
              <a:schemeClr val="accent1"/>
            </a:solidFill>
            <a:tailEnd type="triangle"/>
          </a:ln>
        </p:spPr>
        <p:txBody>
          <a:bodyPr lIns="45718" tIns="45718" rIns="45718" bIns="45718"/>
          <a:lstStyle/>
          <a:p>
            <a:pPr/>
          </a:p>
        </p:txBody>
      </p:sp>
      <p:sp>
        <p:nvSpPr>
          <p:cNvPr id="1122" name="Rounded Rectangle"/>
          <p:cNvSpPr/>
          <p:nvPr/>
        </p:nvSpPr>
        <p:spPr>
          <a:xfrm rot="16200000">
            <a:off x="9883182" y="3677903"/>
            <a:ext cx="1069040" cy="413109"/>
          </a:xfrm>
          <a:prstGeom prst="roundRect">
            <a:avLst>
              <a:gd name="adj" fmla="val 38532"/>
            </a:avLst>
          </a:prstGeom>
          <a:solidFill>
            <a:srgbClr val="FFFFFF"/>
          </a:solidFill>
          <a:ln w="25400">
            <a:solidFill>
              <a:srgbClr val="009051"/>
            </a:solidFill>
          </a:ln>
        </p:spPr>
        <p:txBody>
          <a:bodyPr lIns="45718" tIns="45718" rIns="45718" bIns="45718" anchor="ctr"/>
          <a:lstStyle/>
          <a:p>
            <a:pPr/>
          </a:p>
        </p:txBody>
      </p:sp>
      <p:sp>
        <p:nvSpPr>
          <p:cNvPr id="1123" name="Oval"/>
          <p:cNvSpPr/>
          <p:nvPr/>
        </p:nvSpPr>
        <p:spPr>
          <a:xfrm>
            <a:off x="10317702" y="3493980"/>
            <a:ext cx="200001" cy="215592"/>
          </a:xfrm>
          <a:prstGeom prst="ellipse">
            <a:avLst/>
          </a:prstGeom>
          <a:solidFill>
            <a:srgbClr val="009051"/>
          </a:solidFill>
          <a:ln w="25400">
            <a:solidFill>
              <a:srgbClr val="000000"/>
            </a:solidFill>
          </a:ln>
        </p:spPr>
        <p:txBody>
          <a:bodyPr lIns="45718" tIns="45718" rIns="45718" bIns="45718" anchor="ctr"/>
          <a:lstStyle/>
          <a:p>
            <a:pPr/>
          </a:p>
        </p:txBody>
      </p:sp>
      <p:sp>
        <p:nvSpPr>
          <p:cNvPr id="1124" name="Oval"/>
          <p:cNvSpPr/>
          <p:nvPr/>
        </p:nvSpPr>
        <p:spPr>
          <a:xfrm>
            <a:off x="10324724" y="3798020"/>
            <a:ext cx="200001" cy="215592"/>
          </a:xfrm>
          <a:prstGeom prst="ellipse">
            <a:avLst/>
          </a:prstGeom>
          <a:solidFill>
            <a:srgbClr val="009051"/>
          </a:solidFill>
          <a:ln w="25400">
            <a:solidFill>
              <a:srgbClr val="000000"/>
            </a:solidFill>
          </a:ln>
        </p:spPr>
        <p:txBody>
          <a:bodyPr lIns="45718" tIns="45718" rIns="45718" bIns="45718" anchor="ctr"/>
          <a:lstStyle/>
          <a:p>
            <a:pPr/>
          </a:p>
        </p:txBody>
      </p:sp>
      <p:sp>
        <p:nvSpPr>
          <p:cNvPr id="1125" name="Oval"/>
          <p:cNvSpPr/>
          <p:nvPr/>
        </p:nvSpPr>
        <p:spPr>
          <a:xfrm>
            <a:off x="10324724" y="4101035"/>
            <a:ext cx="200001" cy="215593"/>
          </a:xfrm>
          <a:prstGeom prst="ellipse">
            <a:avLst/>
          </a:prstGeom>
          <a:solidFill>
            <a:srgbClr val="009051"/>
          </a:solidFill>
          <a:ln w="25400">
            <a:solidFill>
              <a:srgbClr val="000000"/>
            </a:solidFill>
          </a:ln>
        </p:spPr>
        <p:txBody>
          <a:bodyPr lIns="45718" tIns="45718" rIns="45718" bIns="45718" anchor="ctr"/>
          <a:lstStyle/>
          <a:p>
            <a:pPr/>
          </a:p>
        </p:txBody>
      </p:sp>
      <p:sp>
        <p:nvSpPr>
          <p:cNvPr id="1126" name="Line"/>
          <p:cNvSpPr/>
          <p:nvPr/>
        </p:nvSpPr>
        <p:spPr>
          <a:xfrm>
            <a:off x="9482315" y="3884457"/>
            <a:ext cx="701994" cy="1"/>
          </a:xfrm>
          <a:prstGeom prst="line">
            <a:avLst/>
          </a:prstGeom>
          <a:ln w="25400">
            <a:solidFill>
              <a:schemeClr val="accent1"/>
            </a:solidFill>
            <a:tailEnd type="triangle"/>
          </a:ln>
        </p:spPr>
        <p:txBody>
          <a:bodyPr lIns="45718" tIns="45718" rIns="45718" bIns="45718"/>
          <a:lstStyle/>
          <a:p>
            <a:pPr/>
          </a:p>
        </p:txBody>
      </p:sp>
      <p:sp>
        <p:nvSpPr>
          <p:cNvPr id="1127" name="Rectangle"/>
          <p:cNvSpPr/>
          <p:nvPr/>
        </p:nvSpPr>
        <p:spPr>
          <a:xfrm>
            <a:off x="5995915" y="3313237"/>
            <a:ext cx="3472261" cy="1094439"/>
          </a:xfrm>
          <a:prstGeom prst="rect">
            <a:avLst/>
          </a:prstGeom>
          <a:solidFill>
            <a:schemeClr val="accent5">
              <a:lumOff val="23235"/>
            </a:schemeClr>
          </a:solidFill>
          <a:ln w="12700">
            <a:miter lim="400000"/>
          </a:ln>
        </p:spPr>
        <p:txBody>
          <a:bodyPr lIns="45718" tIns="45718" rIns="45718" bIns="45718" anchor="ctr"/>
          <a:lstStyle/>
          <a:p>
            <a:pPr/>
          </a:p>
        </p:txBody>
      </p:sp>
      <p:sp>
        <p:nvSpPr>
          <p:cNvPr id="1128" name="Step 1-2"/>
          <p:cNvSpPr txBox="1"/>
          <p:nvPr/>
        </p:nvSpPr>
        <p:spPr>
          <a:xfrm>
            <a:off x="7254772" y="3634265"/>
            <a:ext cx="1056937"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FFFF"/>
                </a:solidFill>
                <a:latin typeface="Arial"/>
                <a:ea typeface="Arial"/>
                <a:cs typeface="Arial"/>
                <a:sym typeface="Arial"/>
              </a:defRPr>
            </a:lvl1pPr>
          </a:lstStyle>
          <a:p>
            <a:pPr/>
            <a:r>
              <a:t>Step 1-2 </a:t>
            </a:r>
          </a:p>
        </p:txBody>
      </p:sp>
      <p:pic>
        <p:nvPicPr>
          <p:cNvPr id="1129" name="Image" descr="Image"/>
          <p:cNvPicPr>
            <a:picLocks noChangeAspect="1"/>
          </p:cNvPicPr>
          <p:nvPr/>
        </p:nvPicPr>
        <p:blipFill>
          <a:blip r:embed="rId4">
            <a:extLst/>
          </a:blip>
          <a:stretch>
            <a:fillRect/>
          </a:stretch>
        </p:blipFill>
        <p:spPr>
          <a:xfrm>
            <a:off x="10915040" y="3785820"/>
            <a:ext cx="249136" cy="220389"/>
          </a:xfrm>
          <a:prstGeom prst="rect">
            <a:avLst/>
          </a:prstGeom>
          <a:ln w="12700">
            <a:miter lim="400000"/>
          </a:ln>
        </p:spPr>
      </p:pic>
      <p:pic>
        <p:nvPicPr>
          <p:cNvPr id="1130" name="Image" descr="Image"/>
          <p:cNvPicPr>
            <a:picLocks noChangeAspect="1"/>
          </p:cNvPicPr>
          <p:nvPr/>
        </p:nvPicPr>
        <p:blipFill>
          <a:blip r:embed="rId5">
            <a:extLst/>
          </a:blip>
          <a:stretch>
            <a:fillRect/>
          </a:stretch>
        </p:blipFill>
        <p:spPr>
          <a:xfrm>
            <a:off x="10848170" y="4989135"/>
            <a:ext cx="275532" cy="304035"/>
          </a:xfrm>
          <a:prstGeom prst="rect">
            <a:avLst/>
          </a:prstGeom>
          <a:ln w="12700">
            <a:miter lim="400000"/>
          </a:ln>
        </p:spPr>
      </p:pic>
      <p:sp>
        <p:nvSpPr>
          <p:cNvPr id="1131" name="Rectangle"/>
          <p:cNvSpPr/>
          <p:nvPr/>
        </p:nvSpPr>
        <p:spPr>
          <a:xfrm>
            <a:off x="9957193" y="3164651"/>
            <a:ext cx="1345015" cy="2976621"/>
          </a:xfrm>
          <a:prstGeom prst="rect">
            <a:avLst/>
          </a:prstGeom>
          <a:ln w="25400">
            <a:solidFill>
              <a:srgbClr val="000000"/>
            </a:solidFill>
            <a:miter lim="400000"/>
          </a:ln>
        </p:spPr>
        <p:txBody>
          <a:bodyPr lIns="45718" tIns="45718" rIns="45718" bIns="45718" anchor="ctr"/>
          <a:lstStyle/>
          <a:p>
            <a:pPr/>
          </a:p>
        </p:txBody>
      </p:sp>
      <p:pic>
        <p:nvPicPr>
          <p:cNvPr id="1132" name="tilde_boldsymbol.pdf" descr="tilde_boldsymbol.pdf"/>
          <p:cNvPicPr>
            <a:picLocks noChangeAspect="1"/>
          </p:cNvPicPr>
          <p:nvPr/>
        </p:nvPicPr>
        <p:blipFill>
          <a:blip r:embed="rId6">
            <a:extLst/>
          </a:blip>
          <a:stretch>
            <a:fillRect/>
          </a:stretch>
        </p:blipFill>
        <p:spPr>
          <a:xfrm>
            <a:off x="1212542" y="2948992"/>
            <a:ext cx="2668629" cy="321432"/>
          </a:xfrm>
          <a:prstGeom prst="rect">
            <a:avLst/>
          </a:prstGeom>
          <a:ln w="12700">
            <a:miter lim="400000"/>
          </a:ln>
        </p:spPr>
      </p:pic>
      <p:pic>
        <p:nvPicPr>
          <p:cNvPr id="1133" name="p_left(y_t_mid_y.pdf" descr="p_left(y_t_mid_y.pdf"/>
          <p:cNvPicPr>
            <a:picLocks noChangeAspect="1"/>
          </p:cNvPicPr>
          <p:nvPr/>
        </p:nvPicPr>
        <p:blipFill>
          <a:blip r:embed="rId7">
            <a:extLst/>
          </a:blip>
          <a:stretch>
            <a:fillRect/>
          </a:stretch>
        </p:blipFill>
        <p:spPr>
          <a:xfrm>
            <a:off x="1195802" y="3446002"/>
            <a:ext cx="3612846" cy="463006"/>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11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31" grpId="1"/>
    </p:bld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7" name="Attention mechanism: RNNSearch"/>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Attention mechanism: RNNSearch</a:t>
            </a:r>
          </a:p>
        </p:txBody>
      </p:sp>
      <p:sp>
        <p:nvSpPr>
          <p:cNvPr id="1138"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b="1" sz="2000">
                <a:solidFill>
                  <a:srgbClr val="000000"/>
                </a:solidFill>
                <a:latin typeface="Arial"/>
                <a:ea typeface="Arial"/>
                <a:cs typeface="Arial"/>
                <a:sym typeface="Arial"/>
              </a:defRPr>
            </a:lvl1pPr>
          </a:lstStyle>
          <a:p>
            <a:pPr/>
            <a:fld id="{86CB4B4D-7CA3-9044-876B-883B54F8677D}" type="slidenum"/>
          </a:p>
        </p:txBody>
      </p:sp>
      <p:sp>
        <p:nvSpPr>
          <p:cNvPr id="1139" name="Rectangle"/>
          <p:cNvSpPr/>
          <p:nvPr/>
        </p:nvSpPr>
        <p:spPr>
          <a:xfrm>
            <a:off x="4064840" y="4439488"/>
            <a:ext cx="510663" cy="304035"/>
          </a:xfrm>
          <a:prstGeom prst="rect">
            <a:avLst/>
          </a:prstGeom>
          <a:solidFill>
            <a:srgbClr val="FFFFFF"/>
          </a:solidFill>
          <a:ln w="12700">
            <a:miter lim="400000"/>
          </a:ln>
        </p:spPr>
        <p:txBody>
          <a:bodyPr lIns="45718" tIns="45718" rIns="45718" bIns="45718" anchor="ctr"/>
          <a:lstStyle/>
          <a:p>
            <a:pPr>
              <a:defRPr>
                <a:solidFill>
                  <a:srgbClr val="FFFFFF"/>
                </a:solidFill>
              </a:defRPr>
            </a:pPr>
          </a:p>
        </p:txBody>
      </p:sp>
      <p:sp>
        <p:nvSpPr>
          <p:cNvPr id="1140" name="Line"/>
          <p:cNvSpPr/>
          <p:nvPr/>
        </p:nvSpPr>
        <p:spPr>
          <a:xfrm flipV="1">
            <a:off x="4431462" y="5831371"/>
            <a:ext cx="1" cy="528682"/>
          </a:xfrm>
          <a:prstGeom prst="line">
            <a:avLst/>
          </a:prstGeom>
          <a:ln w="25400">
            <a:solidFill>
              <a:schemeClr val="accent1"/>
            </a:solidFill>
            <a:tailEnd type="triangle"/>
          </a:ln>
        </p:spPr>
        <p:txBody>
          <a:bodyPr lIns="45718" tIns="45718" rIns="45718" bIns="45718"/>
          <a:lstStyle/>
          <a:p>
            <a:pPr/>
          </a:p>
        </p:txBody>
      </p:sp>
      <p:sp>
        <p:nvSpPr>
          <p:cNvPr id="1141" name="Line"/>
          <p:cNvSpPr/>
          <p:nvPr/>
        </p:nvSpPr>
        <p:spPr>
          <a:xfrm flipV="1">
            <a:off x="5770373" y="5831371"/>
            <a:ext cx="1" cy="528682"/>
          </a:xfrm>
          <a:prstGeom prst="line">
            <a:avLst/>
          </a:prstGeom>
          <a:ln w="25400">
            <a:solidFill>
              <a:schemeClr val="accent1"/>
            </a:solidFill>
            <a:tailEnd type="triangle"/>
          </a:ln>
        </p:spPr>
        <p:txBody>
          <a:bodyPr lIns="45718" tIns="45718" rIns="45718" bIns="45718"/>
          <a:lstStyle/>
          <a:p>
            <a:pPr/>
          </a:p>
        </p:txBody>
      </p:sp>
      <p:sp>
        <p:nvSpPr>
          <p:cNvPr id="1142" name="Line"/>
          <p:cNvSpPr/>
          <p:nvPr/>
        </p:nvSpPr>
        <p:spPr>
          <a:xfrm flipV="1">
            <a:off x="7222859" y="5831371"/>
            <a:ext cx="1" cy="528682"/>
          </a:xfrm>
          <a:prstGeom prst="line">
            <a:avLst/>
          </a:prstGeom>
          <a:ln w="25400">
            <a:solidFill>
              <a:schemeClr val="accent1"/>
            </a:solidFill>
            <a:tailEnd type="triangle"/>
          </a:ln>
        </p:spPr>
        <p:txBody>
          <a:bodyPr lIns="45718" tIns="45718" rIns="45718" bIns="45718"/>
          <a:lstStyle/>
          <a:p>
            <a:pPr/>
          </a:p>
        </p:txBody>
      </p:sp>
      <p:sp>
        <p:nvSpPr>
          <p:cNvPr id="1143" name="Line"/>
          <p:cNvSpPr/>
          <p:nvPr/>
        </p:nvSpPr>
        <p:spPr>
          <a:xfrm flipV="1">
            <a:off x="4408942" y="3679159"/>
            <a:ext cx="1" cy="1042877"/>
          </a:xfrm>
          <a:prstGeom prst="line">
            <a:avLst/>
          </a:prstGeom>
          <a:ln w="25400">
            <a:solidFill>
              <a:schemeClr val="accent1"/>
            </a:solidFill>
            <a:tailEnd type="triangle"/>
          </a:ln>
        </p:spPr>
        <p:txBody>
          <a:bodyPr lIns="45718" tIns="45718" rIns="45718" bIns="45718"/>
          <a:lstStyle/>
          <a:p>
            <a:pPr/>
          </a:p>
        </p:txBody>
      </p:sp>
      <p:sp>
        <p:nvSpPr>
          <p:cNvPr id="1144" name="Line"/>
          <p:cNvSpPr/>
          <p:nvPr/>
        </p:nvSpPr>
        <p:spPr>
          <a:xfrm flipV="1">
            <a:off x="8449661" y="5793271"/>
            <a:ext cx="1" cy="528682"/>
          </a:xfrm>
          <a:prstGeom prst="line">
            <a:avLst/>
          </a:prstGeom>
          <a:ln w="25400">
            <a:solidFill>
              <a:schemeClr val="accent1"/>
            </a:solidFill>
            <a:tailEnd type="triangle"/>
          </a:ln>
        </p:spPr>
        <p:txBody>
          <a:bodyPr lIns="45718" tIns="45718" rIns="45718" bIns="45718"/>
          <a:lstStyle/>
          <a:p>
            <a:pPr/>
          </a:p>
        </p:txBody>
      </p:sp>
      <p:sp>
        <p:nvSpPr>
          <p:cNvPr id="1145" name="Line"/>
          <p:cNvSpPr/>
          <p:nvPr/>
        </p:nvSpPr>
        <p:spPr>
          <a:xfrm flipH="1">
            <a:off x="4461432" y="3314332"/>
            <a:ext cx="3636627" cy="467507"/>
          </a:xfrm>
          <a:prstGeom prst="line">
            <a:avLst/>
          </a:prstGeom>
          <a:ln w="25400">
            <a:solidFill>
              <a:schemeClr val="accent1"/>
            </a:solidFill>
            <a:tailEnd type="triangle"/>
          </a:ln>
        </p:spPr>
        <p:txBody>
          <a:bodyPr lIns="45718" tIns="45718" rIns="45718" bIns="45718"/>
          <a:lstStyle/>
          <a:p>
            <a:pPr/>
          </a:p>
        </p:txBody>
      </p:sp>
      <p:sp>
        <p:nvSpPr>
          <p:cNvPr id="1146" name="Oval"/>
          <p:cNvSpPr/>
          <p:nvPr/>
        </p:nvSpPr>
        <p:spPr>
          <a:xfrm>
            <a:off x="4306062" y="3448446"/>
            <a:ext cx="200001" cy="232575"/>
          </a:xfrm>
          <a:prstGeom prst="ellipse">
            <a:avLst/>
          </a:prstGeom>
          <a:solidFill>
            <a:srgbClr val="000000">
              <a:alpha val="65317"/>
            </a:srgbClr>
          </a:solidFill>
          <a:ln w="12700">
            <a:miter lim="400000"/>
          </a:ln>
        </p:spPr>
        <p:txBody>
          <a:bodyPr lIns="45718" tIns="45718" rIns="45718" bIns="45718" anchor="ctr"/>
          <a:lstStyle/>
          <a:p>
            <a:pPr/>
          </a:p>
        </p:txBody>
      </p:sp>
      <p:sp>
        <p:nvSpPr>
          <p:cNvPr id="1147" name="Line"/>
          <p:cNvSpPr/>
          <p:nvPr/>
        </p:nvSpPr>
        <p:spPr>
          <a:xfrm flipV="1">
            <a:off x="5773253" y="3629900"/>
            <a:ext cx="1" cy="1042876"/>
          </a:xfrm>
          <a:prstGeom prst="line">
            <a:avLst/>
          </a:prstGeom>
          <a:ln w="25400">
            <a:solidFill>
              <a:schemeClr val="accent1"/>
            </a:solidFill>
            <a:tailEnd type="triangle"/>
          </a:ln>
        </p:spPr>
        <p:txBody>
          <a:bodyPr lIns="45718" tIns="45718" rIns="45718" bIns="45718"/>
          <a:lstStyle/>
          <a:p>
            <a:pPr/>
          </a:p>
        </p:txBody>
      </p:sp>
      <p:sp>
        <p:nvSpPr>
          <p:cNvPr id="1148" name="Oval"/>
          <p:cNvSpPr/>
          <p:nvPr/>
        </p:nvSpPr>
        <p:spPr>
          <a:xfrm>
            <a:off x="5657672" y="3411886"/>
            <a:ext cx="200002" cy="232575"/>
          </a:xfrm>
          <a:prstGeom prst="ellipse">
            <a:avLst/>
          </a:prstGeom>
          <a:solidFill>
            <a:srgbClr val="DDDDDD"/>
          </a:solidFill>
          <a:ln w="12700">
            <a:miter lim="400000"/>
          </a:ln>
        </p:spPr>
        <p:txBody>
          <a:bodyPr lIns="45718" tIns="45718" rIns="45718" bIns="45718" anchor="ctr"/>
          <a:lstStyle/>
          <a:p>
            <a:pPr/>
          </a:p>
        </p:txBody>
      </p:sp>
      <p:sp>
        <p:nvSpPr>
          <p:cNvPr id="1149" name="Line"/>
          <p:cNvSpPr/>
          <p:nvPr/>
        </p:nvSpPr>
        <p:spPr>
          <a:xfrm flipV="1">
            <a:off x="7200339" y="3644759"/>
            <a:ext cx="1" cy="1042877"/>
          </a:xfrm>
          <a:prstGeom prst="line">
            <a:avLst/>
          </a:prstGeom>
          <a:ln w="25400">
            <a:solidFill>
              <a:schemeClr val="accent1"/>
            </a:solidFill>
            <a:tailEnd type="triangle"/>
          </a:ln>
        </p:spPr>
        <p:txBody>
          <a:bodyPr lIns="45718" tIns="45718" rIns="45718" bIns="45718"/>
          <a:lstStyle/>
          <a:p>
            <a:pPr/>
          </a:p>
        </p:txBody>
      </p:sp>
      <p:sp>
        <p:nvSpPr>
          <p:cNvPr id="1150" name="Oval"/>
          <p:cNvSpPr/>
          <p:nvPr/>
        </p:nvSpPr>
        <p:spPr>
          <a:xfrm>
            <a:off x="7122859" y="3414046"/>
            <a:ext cx="200002" cy="232575"/>
          </a:xfrm>
          <a:prstGeom prst="ellipse">
            <a:avLst/>
          </a:prstGeom>
          <a:solidFill>
            <a:srgbClr val="000000">
              <a:alpha val="7310"/>
            </a:srgbClr>
          </a:solidFill>
          <a:ln w="12700">
            <a:miter lim="400000"/>
          </a:ln>
        </p:spPr>
        <p:txBody>
          <a:bodyPr lIns="45718" tIns="45718" rIns="45718" bIns="45718" anchor="ctr"/>
          <a:lstStyle/>
          <a:p>
            <a:pPr/>
          </a:p>
        </p:txBody>
      </p:sp>
      <p:sp>
        <p:nvSpPr>
          <p:cNvPr id="1151" name="Line"/>
          <p:cNvSpPr/>
          <p:nvPr/>
        </p:nvSpPr>
        <p:spPr>
          <a:xfrm flipH="1">
            <a:off x="5854335" y="3358266"/>
            <a:ext cx="2362677" cy="307790"/>
          </a:xfrm>
          <a:prstGeom prst="line">
            <a:avLst/>
          </a:prstGeom>
          <a:ln w="25400">
            <a:solidFill>
              <a:schemeClr val="accent1"/>
            </a:solidFill>
            <a:tailEnd type="triangle"/>
          </a:ln>
        </p:spPr>
        <p:txBody>
          <a:bodyPr lIns="45718" tIns="45718" rIns="45718" bIns="45718"/>
          <a:lstStyle/>
          <a:p>
            <a:pPr/>
          </a:p>
        </p:txBody>
      </p:sp>
      <p:sp>
        <p:nvSpPr>
          <p:cNvPr id="1152" name="Line"/>
          <p:cNvSpPr/>
          <p:nvPr/>
        </p:nvSpPr>
        <p:spPr>
          <a:xfrm flipH="1">
            <a:off x="7177200" y="3372345"/>
            <a:ext cx="1067184" cy="320908"/>
          </a:xfrm>
          <a:prstGeom prst="line">
            <a:avLst/>
          </a:prstGeom>
          <a:ln w="25400">
            <a:solidFill>
              <a:schemeClr val="accent1"/>
            </a:solidFill>
            <a:tailEnd type="triangle"/>
          </a:ln>
        </p:spPr>
        <p:txBody>
          <a:bodyPr lIns="45718" tIns="45718" rIns="45718" bIns="45718"/>
          <a:lstStyle/>
          <a:p>
            <a:pPr/>
          </a:p>
        </p:txBody>
      </p:sp>
      <p:sp>
        <p:nvSpPr>
          <p:cNvPr id="1153" name="attention"/>
          <p:cNvSpPr txBox="1"/>
          <p:nvPr/>
        </p:nvSpPr>
        <p:spPr>
          <a:xfrm rot="16200000">
            <a:off x="2809733" y="3309402"/>
            <a:ext cx="1312142" cy="5106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400">
              <a:spcBef>
                <a:spcPts val="700"/>
              </a:spcBef>
              <a:defRPr i="1" sz="2300">
                <a:solidFill>
                  <a:srgbClr val="000000"/>
                </a:solidFill>
                <a:latin typeface="Arial"/>
                <a:ea typeface="Arial"/>
                <a:cs typeface="Arial"/>
                <a:sym typeface="Arial"/>
              </a:defRPr>
            </a:lvl1pPr>
          </a:lstStyle>
          <a:p>
            <a:pPr/>
            <a:r>
              <a:t>attention</a:t>
            </a:r>
          </a:p>
        </p:txBody>
      </p:sp>
      <p:sp>
        <p:nvSpPr>
          <p:cNvPr id="1154" name="Line"/>
          <p:cNvSpPr/>
          <p:nvPr/>
        </p:nvSpPr>
        <p:spPr>
          <a:xfrm flipV="1">
            <a:off x="4400074" y="2639680"/>
            <a:ext cx="1" cy="657449"/>
          </a:xfrm>
          <a:prstGeom prst="line">
            <a:avLst/>
          </a:prstGeom>
          <a:ln w="25400">
            <a:solidFill>
              <a:schemeClr val="accent1"/>
            </a:solidFill>
            <a:tailEnd type="triangle"/>
          </a:ln>
        </p:spPr>
        <p:txBody>
          <a:bodyPr lIns="45718" tIns="45718" rIns="45718" bIns="45718"/>
          <a:lstStyle/>
          <a:p>
            <a:pPr/>
          </a:p>
        </p:txBody>
      </p:sp>
      <p:sp>
        <p:nvSpPr>
          <p:cNvPr id="1155" name="Line"/>
          <p:cNvSpPr/>
          <p:nvPr/>
        </p:nvSpPr>
        <p:spPr>
          <a:xfrm flipV="1">
            <a:off x="5764385" y="2590420"/>
            <a:ext cx="1" cy="650260"/>
          </a:xfrm>
          <a:prstGeom prst="line">
            <a:avLst/>
          </a:prstGeom>
          <a:ln w="25400">
            <a:solidFill>
              <a:schemeClr val="accent1"/>
            </a:solidFill>
            <a:tailEnd type="triangle"/>
          </a:ln>
        </p:spPr>
        <p:txBody>
          <a:bodyPr lIns="45718" tIns="45718" rIns="45718" bIns="45718"/>
          <a:lstStyle/>
          <a:p>
            <a:pPr/>
          </a:p>
        </p:txBody>
      </p:sp>
      <p:sp>
        <p:nvSpPr>
          <p:cNvPr id="1156" name="Line"/>
          <p:cNvSpPr/>
          <p:nvPr/>
        </p:nvSpPr>
        <p:spPr>
          <a:xfrm flipV="1">
            <a:off x="7191471" y="2605280"/>
            <a:ext cx="1" cy="635400"/>
          </a:xfrm>
          <a:prstGeom prst="line">
            <a:avLst/>
          </a:prstGeom>
          <a:ln w="25400">
            <a:solidFill>
              <a:schemeClr val="accent1"/>
            </a:solidFill>
            <a:tailEnd type="triangle"/>
          </a:ln>
        </p:spPr>
        <p:txBody>
          <a:bodyPr lIns="45718" tIns="45718" rIns="45718" bIns="45718"/>
          <a:lstStyle/>
          <a:p>
            <a:pPr/>
          </a:p>
        </p:txBody>
      </p:sp>
      <p:sp>
        <p:nvSpPr>
          <p:cNvPr id="1157" name="weight"/>
          <p:cNvSpPr txBox="1"/>
          <p:nvPr/>
        </p:nvSpPr>
        <p:spPr>
          <a:xfrm rot="16200000">
            <a:off x="2809733" y="1781311"/>
            <a:ext cx="1312142" cy="5106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400">
              <a:spcBef>
                <a:spcPts val="700"/>
              </a:spcBef>
              <a:defRPr i="1" sz="2300">
                <a:solidFill>
                  <a:srgbClr val="0433FF"/>
                </a:solidFill>
                <a:latin typeface="Arial"/>
                <a:ea typeface="Arial"/>
                <a:cs typeface="Arial"/>
                <a:sym typeface="Arial"/>
              </a:defRPr>
            </a:lvl1pPr>
          </a:lstStyle>
          <a:p>
            <a:pPr/>
            <a:r>
              <a:t>weight</a:t>
            </a:r>
          </a:p>
        </p:txBody>
      </p:sp>
      <p:sp>
        <p:nvSpPr>
          <p:cNvPr id="1158" name="Line"/>
          <p:cNvSpPr/>
          <p:nvPr/>
        </p:nvSpPr>
        <p:spPr>
          <a:xfrm>
            <a:off x="4053435" y="2581689"/>
            <a:ext cx="3484678" cy="1"/>
          </a:xfrm>
          <a:prstGeom prst="line">
            <a:avLst/>
          </a:prstGeom>
          <a:ln w="25400">
            <a:solidFill>
              <a:schemeClr val="accent1"/>
            </a:solidFill>
          </a:ln>
        </p:spPr>
        <p:txBody>
          <a:bodyPr lIns="45718" tIns="45718" rIns="45718" bIns="45718"/>
          <a:lstStyle/>
          <a:p>
            <a:pPr/>
          </a:p>
        </p:txBody>
      </p:sp>
      <p:sp>
        <p:nvSpPr>
          <p:cNvPr id="1159" name="Rectangle"/>
          <p:cNvSpPr/>
          <p:nvPr/>
        </p:nvSpPr>
        <p:spPr>
          <a:xfrm>
            <a:off x="5643196" y="2241333"/>
            <a:ext cx="228955" cy="329829"/>
          </a:xfrm>
          <a:prstGeom prst="rect">
            <a:avLst/>
          </a:prstGeom>
          <a:solidFill>
            <a:srgbClr val="0433FF">
              <a:alpha val="36073"/>
            </a:srgbClr>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1160" name="Rectangle"/>
          <p:cNvSpPr/>
          <p:nvPr/>
        </p:nvSpPr>
        <p:spPr>
          <a:xfrm>
            <a:off x="7079501" y="2169607"/>
            <a:ext cx="228956" cy="399383"/>
          </a:xfrm>
          <a:prstGeom prst="rect">
            <a:avLst/>
          </a:prstGeom>
          <a:solidFill>
            <a:srgbClr val="0433FF">
              <a:alpha val="36073"/>
            </a:srgbClr>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1161" name="Rectangle"/>
          <p:cNvSpPr/>
          <p:nvPr/>
        </p:nvSpPr>
        <p:spPr>
          <a:xfrm>
            <a:off x="4296972" y="1667327"/>
            <a:ext cx="215712" cy="913459"/>
          </a:xfrm>
          <a:prstGeom prst="rect">
            <a:avLst/>
          </a:prstGeom>
          <a:solidFill>
            <a:srgbClr val="0433FF">
              <a:alpha val="36073"/>
            </a:srgbClr>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1162" name="Line"/>
          <p:cNvSpPr/>
          <p:nvPr/>
        </p:nvSpPr>
        <p:spPr>
          <a:xfrm>
            <a:off x="7415922" y="5225276"/>
            <a:ext cx="769974" cy="1"/>
          </a:xfrm>
          <a:prstGeom prst="line">
            <a:avLst/>
          </a:prstGeom>
          <a:ln w="25400">
            <a:solidFill>
              <a:schemeClr val="accent1"/>
            </a:solidFill>
            <a:tailEnd type="triangle"/>
          </a:ln>
        </p:spPr>
        <p:txBody>
          <a:bodyPr lIns="45718" tIns="45718" rIns="45718" bIns="45718"/>
          <a:lstStyle/>
          <a:p>
            <a:pPr/>
          </a:p>
        </p:txBody>
      </p:sp>
      <p:sp>
        <p:nvSpPr>
          <p:cNvPr id="1163" name="Line"/>
          <p:cNvSpPr/>
          <p:nvPr/>
        </p:nvSpPr>
        <p:spPr>
          <a:xfrm>
            <a:off x="4610185" y="5225276"/>
            <a:ext cx="869974" cy="1"/>
          </a:xfrm>
          <a:prstGeom prst="line">
            <a:avLst/>
          </a:prstGeom>
          <a:ln w="25400">
            <a:solidFill>
              <a:schemeClr val="accent1"/>
            </a:solidFill>
            <a:tailEnd type="triangle"/>
          </a:ln>
        </p:spPr>
        <p:txBody>
          <a:bodyPr lIns="45718" tIns="45718" rIns="45718" bIns="45718"/>
          <a:lstStyle/>
          <a:p>
            <a:pPr/>
          </a:p>
        </p:txBody>
      </p:sp>
      <p:sp>
        <p:nvSpPr>
          <p:cNvPr id="1164" name="Line"/>
          <p:cNvSpPr/>
          <p:nvPr/>
        </p:nvSpPr>
        <p:spPr>
          <a:xfrm>
            <a:off x="5952869" y="5225276"/>
            <a:ext cx="1070939" cy="1"/>
          </a:xfrm>
          <a:prstGeom prst="line">
            <a:avLst/>
          </a:prstGeom>
          <a:ln w="25400">
            <a:solidFill>
              <a:schemeClr val="accent1"/>
            </a:solidFill>
            <a:tailEnd type="triangle"/>
          </a:ln>
        </p:spPr>
        <p:txBody>
          <a:bodyPr lIns="45718" tIns="45718" rIns="45718" bIns="45718"/>
          <a:lstStyle/>
          <a:p>
            <a:pPr/>
          </a:p>
        </p:txBody>
      </p:sp>
      <p:sp>
        <p:nvSpPr>
          <p:cNvPr id="1165" name="Rounded Rectangle"/>
          <p:cNvSpPr/>
          <p:nvPr/>
        </p:nvSpPr>
        <p:spPr>
          <a:xfrm rot="16200000">
            <a:off x="3881903" y="5059790"/>
            <a:ext cx="1069039" cy="413109"/>
          </a:xfrm>
          <a:prstGeom prst="roundRect">
            <a:avLst>
              <a:gd name="adj" fmla="val 38532"/>
            </a:avLst>
          </a:prstGeom>
          <a:solidFill>
            <a:srgbClr val="FFFFFF"/>
          </a:solidFill>
          <a:ln w="25400">
            <a:solidFill>
              <a:srgbClr val="9437FF"/>
            </a:solidFill>
          </a:ln>
        </p:spPr>
        <p:txBody>
          <a:bodyPr lIns="45718" tIns="45718" rIns="45718" bIns="45718" anchor="ctr"/>
          <a:lstStyle/>
          <a:p>
            <a:pPr/>
          </a:p>
        </p:txBody>
      </p:sp>
      <p:sp>
        <p:nvSpPr>
          <p:cNvPr id="1166" name="Oval"/>
          <p:cNvSpPr/>
          <p:nvPr/>
        </p:nvSpPr>
        <p:spPr>
          <a:xfrm>
            <a:off x="4316422" y="4875867"/>
            <a:ext cx="200002" cy="215592"/>
          </a:xfrm>
          <a:prstGeom prst="ellipse">
            <a:avLst/>
          </a:prstGeom>
          <a:solidFill>
            <a:srgbClr val="9437FF"/>
          </a:solidFill>
          <a:ln w="25400">
            <a:solidFill>
              <a:srgbClr val="000000"/>
            </a:solidFill>
          </a:ln>
        </p:spPr>
        <p:txBody>
          <a:bodyPr lIns="45718" tIns="45718" rIns="45718" bIns="45718" anchor="ctr"/>
          <a:lstStyle/>
          <a:p>
            <a:pPr/>
          </a:p>
        </p:txBody>
      </p:sp>
      <p:sp>
        <p:nvSpPr>
          <p:cNvPr id="1167" name="Oval"/>
          <p:cNvSpPr/>
          <p:nvPr/>
        </p:nvSpPr>
        <p:spPr>
          <a:xfrm>
            <a:off x="4323444" y="5179907"/>
            <a:ext cx="200001" cy="215592"/>
          </a:xfrm>
          <a:prstGeom prst="ellipse">
            <a:avLst/>
          </a:prstGeom>
          <a:solidFill>
            <a:srgbClr val="9437FF"/>
          </a:solidFill>
          <a:ln w="25400">
            <a:solidFill>
              <a:srgbClr val="000000"/>
            </a:solidFill>
          </a:ln>
        </p:spPr>
        <p:txBody>
          <a:bodyPr lIns="45718" tIns="45718" rIns="45718" bIns="45718" anchor="ctr"/>
          <a:lstStyle/>
          <a:p>
            <a:pPr/>
          </a:p>
        </p:txBody>
      </p:sp>
      <p:sp>
        <p:nvSpPr>
          <p:cNvPr id="1168" name="Oval"/>
          <p:cNvSpPr/>
          <p:nvPr/>
        </p:nvSpPr>
        <p:spPr>
          <a:xfrm>
            <a:off x="4323444" y="5482922"/>
            <a:ext cx="200001" cy="215592"/>
          </a:xfrm>
          <a:prstGeom prst="ellipse">
            <a:avLst/>
          </a:prstGeom>
          <a:solidFill>
            <a:srgbClr val="9437FF"/>
          </a:solidFill>
          <a:ln w="25400">
            <a:solidFill>
              <a:srgbClr val="000000"/>
            </a:solidFill>
          </a:ln>
        </p:spPr>
        <p:txBody>
          <a:bodyPr lIns="45718" tIns="45718" rIns="45718" bIns="45718" anchor="ctr"/>
          <a:lstStyle/>
          <a:p>
            <a:pPr/>
          </a:p>
        </p:txBody>
      </p:sp>
      <p:sp>
        <p:nvSpPr>
          <p:cNvPr id="1169" name="Rounded Rectangle"/>
          <p:cNvSpPr/>
          <p:nvPr/>
        </p:nvSpPr>
        <p:spPr>
          <a:xfrm rot="16200000">
            <a:off x="5235287" y="5059790"/>
            <a:ext cx="1069040" cy="413109"/>
          </a:xfrm>
          <a:prstGeom prst="roundRect">
            <a:avLst>
              <a:gd name="adj" fmla="val 38532"/>
            </a:avLst>
          </a:prstGeom>
          <a:solidFill>
            <a:srgbClr val="FFFFFF"/>
          </a:solidFill>
          <a:ln w="25400">
            <a:solidFill>
              <a:srgbClr val="9437FF"/>
            </a:solidFill>
          </a:ln>
        </p:spPr>
        <p:txBody>
          <a:bodyPr lIns="45718" tIns="45718" rIns="45718" bIns="45718" anchor="ctr"/>
          <a:lstStyle/>
          <a:p>
            <a:pPr/>
          </a:p>
        </p:txBody>
      </p:sp>
      <p:sp>
        <p:nvSpPr>
          <p:cNvPr id="1170" name="Oval"/>
          <p:cNvSpPr/>
          <p:nvPr/>
        </p:nvSpPr>
        <p:spPr>
          <a:xfrm>
            <a:off x="5669806" y="4875867"/>
            <a:ext cx="200001" cy="215592"/>
          </a:xfrm>
          <a:prstGeom prst="ellipse">
            <a:avLst/>
          </a:prstGeom>
          <a:solidFill>
            <a:srgbClr val="9437FF"/>
          </a:solidFill>
          <a:ln w="25400">
            <a:solidFill>
              <a:srgbClr val="000000"/>
            </a:solidFill>
          </a:ln>
        </p:spPr>
        <p:txBody>
          <a:bodyPr lIns="45718" tIns="45718" rIns="45718" bIns="45718" anchor="ctr"/>
          <a:lstStyle/>
          <a:p>
            <a:pPr/>
          </a:p>
        </p:txBody>
      </p:sp>
      <p:sp>
        <p:nvSpPr>
          <p:cNvPr id="1171" name="Oval"/>
          <p:cNvSpPr/>
          <p:nvPr/>
        </p:nvSpPr>
        <p:spPr>
          <a:xfrm>
            <a:off x="5676828" y="5179907"/>
            <a:ext cx="200001" cy="215592"/>
          </a:xfrm>
          <a:prstGeom prst="ellipse">
            <a:avLst/>
          </a:prstGeom>
          <a:solidFill>
            <a:srgbClr val="9437FF"/>
          </a:solidFill>
          <a:ln w="25400">
            <a:solidFill>
              <a:srgbClr val="000000"/>
            </a:solidFill>
          </a:ln>
        </p:spPr>
        <p:txBody>
          <a:bodyPr lIns="45718" tIns="45718" rIns="45718" bIns="45718" anchor="ctr"/>
          <a:lstStyle/>
          <a:p>
            <a:pPr/>
          </a:p>
        </p:txBody>
      </p:sp>
      <p:sp>
        <p:nvSpPr>
          <p:cNvPr id="1172" name="Oval"/>
          <p:cNvSpPr/>
          <p:nvPr/>
        </p:nvSpPr>
        <p:spPr>
          <a:xfrm>
            <a:off x="5676828" y="5482922"/>
            <a:ext cx="200001" cy="215592"/>
          </a:xfrm>
          <a:prstGeom prst="ellipse">
            <a:avLst/>
          </a:prstGeom>
          <a:solidFill>
            <a:srgbClr val="9437FF"/>
          </a:solidFill>
          <a:ln w="25400">
            <a:solidFill>
              <a:srgbClr val="000000"/>
            </a:solidFill>
          </a:ln>
        </p:spPr>
        <p:txBody>
          <a:bodyPr lIns="45718" tIns="45718" rIns="45718" bIns="45718" anchor="ctr"/>
          <a:lstStyle/>
          <a:p>
            <a:pPr/>
          </a:p>
        </p:txBody>
      </p:sp>
      <p:sp>
        <p:nvSpPr>
          <p:cNvPr id="1173" name="Rounded Rectangle"/>
          <p:cNvSpPr/>
          <p:nvPr/>
        </p:nvSpPr>
        <p:spPr>
          <a:xfrm rot="16200000">
            <a:off x="6676687" y="5058126"/>
            <a:ext cx="1069039" cy="413110"/>
          </a:xfrm>
          <a:prstGeom prst="roundRect">
            <a:avLst>
              <a:gd name="adj" fmla="val 38532"/>
            </a:avLst>
          </a:prstGeom>
          <a:solidFill>
            <a:srgbClr val="FFFFFF"/>
          </a:solidFill>
          <a:ln w="25400">
            <a:solidFill>
              <a:srgbClr val="9437FF"/>
            </a:solidFill>
          </a:ln>
        </p:spPr>
        <p:txBody>
          <a:bodyPr lIns="45718" tIns="45718" rIns="45718" bIns="45718" anchor="ctr"/>
          <a:lstStyle/>
          <a:p>
            <a:pPr/>
          </a:p>
        </p:txBody>
      </p:sp>
      <p:sp>
        <p:nvSpPr>
          <p:cNvPr id="1174" name="Oval"/>
          <p:cNvSpPr/>
          <p:nvPr/>
        </p:nvSpPr>
        <p:spPr>
          <a:xfrm>
            <a:off x="7111206" y="4874203"/>
            <a:ext cx="200001" cy="215593"/>
          </a:xfrm>
          <a:prstGeom prst="ellipse">
            <a:avLst/>
          </a:prstGeom>
          <a:solidFill>
            <a:srgbClr val="9437FF"/>
          </a:solidFill>
          <a:ln w="25400">
            <a:solidFill>
              <a:srgbClr val="000000"/>
            </a:solidFill>
          </a:ln>
        </p:spPr>
        <p:txBody>
          <a:bodyPr lIns="45718" tIns="45718" rIns="45718" bIns="45718" anchor="ctr"/>
          <a:lstStyle/>
          <a:p>
            <a:pPr/>
          </a:p>
        </p:txBody>
      </p:sp>
      <p:sp>
        <p:nvSpPr>
          <p:cNvPr id="1175" name="Oval"/>
          <p:cNvSpPr/>
          <p:nvPr/>
        </p:nvSpPr>
        <p:spPr>
          <a:xfrm>
            <a:off x="7118228" y="5178243"/>
            <a:ext cx="200001" cy="215593"/>
          </a:xfrm>
          <a:prstGeom prst="ellipse">
            <a:avLst/>
          </a:prstGeom>
          <a:solidFill>
            <a:srgbClr val="9437FF"/>
          </a:solidFill>
          <a:ln w="25400">
            <a:solidFill>
              <a:srgbClr val="000000"/>
            </a:solidFill>
          </a:ln>
        </p:spPr>
        <p:txBody>
          <a:bodyPr lIns="45718" tIns="45718" rIns="45718" bIns="45718" anchor="ctr"/>
          <a:lstStyle/>
          <a:p>
            <a:pPr/>
          </a:p>
        </p:txBody>
      </p:sp>
      <p:sp>
        <p:nvSpPr>
          <p:cNvPr id="1176" name="Oval"/>
          <p:cNvSpPr/>
          <p:nvPr/>
        </p:nvSpPr>
        <p:spPr>
          <a:xfrm>
            <a:off x="7118228" y="5481258"/>
            <a:ext cx="200001" cy="215593"/>
          </a:xfrm>
          <a:prstGeom prst="ellipse">
            <a:avLst/>
          </a:prstGeom>
          <a:solidFill>
            <a:srgbClr val="9437FF"/>
          </a:solidFill>
          <a:ln w="25400">
            <a:solidFill>
              <a:srgbClr val="000000"/>
            </a:solidFill>
          </a:ln>
        </p:spPr>
        <p:txBody>
          <a:bodyPr lIns="45718" tIns="45718" rIns="45718" bIns="45718" anchor="ctr"/>
          <a:lstStyle/>
          <a:p>
            <a:pPr/>
          </a:p>
        </p:txBody>
      </p:sp>
      <p:pic>
        <p:nvPicPr>
          <p:cNvPr id="1177" name="boldsymbol_W_h.pdf" descr="boldsymbol_W_h.pdf"/>
          <p:cNvPicPr>
            <a:picLocks noChangeAspect="1"/>
          </p:cNvPicPr>
          <p:nvPr/>
        </p:nvPicPr>
        <p:blipFill>
          <a:blip r:embed="rId3">
            <a:extLst/>
          </a:blip>
          <a:stretch>
            <a:fillRect/>
          </a:stretch>
        </p:blipFill>
        <p:spPr>
          <a:xfrm>
            <a:off x="4692356" y="4873468"/>
            <a:ext cx="419449" cy="220389"/>
          </a:xfrm>
          <a:prstGeom prst="rect">
            <a:avLst/>
          </a:prstGeom>
          <a:ln w="12700">
            <a:miter lim="400000"/>
          </a:ln>
        </p:spPr>
      </p:pic>
      <p:pic>
        <p:nvPicPr>
          <p:cNvPr id="1178" name="boldsymbol_W_h.pdf" descr="boldsymbol_W_h.pdf"/>
          <p:cNvPicPr>
            <a:picLocks noChangeAspect="1"/>
          </p:cNvPicPr>
          <p:nvPr/>
        </p:nvPicPr>
        <p:blipFill>
          <a:blip r:embed="rId3">
            <a:extLst/>
          </a:blip>
          <a:stretch>
            <a:fillRect/>
          </a:stretch>
        </p:blipFill>
        <p:spPr>
          <a:xfrm>
            <a:off x="6070782" y="4889838"/>
            <a:ext cx="419449" cy="220389"/>
          </a:xfrm>
          <a:prstGeom prst="rect">
            <a:avLst/>
          </a:prstGeom>
          <a:ln w="12700">
            <a:miter lim="400000"/>
          </a:ln>
        </p:spPr>
      </p:pic>
      <p:sp>
        <p:nvSpPr>
          <p:cNvPr id="1179" name="Rounded Rectangle"/>
          <p:cNvSpPr/>
          <p:nvPr/>
        </p:nvSpPr>
        <p:spPr>
          <a:xfrm rot="16200000">
            <a:off x="7920944" y="5022339"/>
            <a:ext cx="1069039" cy="397935"/>
          </a:xfrm>
          <a:prstGeom prst="roundRect">
            <a:avLst>
              <a:gd name="adj" fmla="val 38844"/>
            </a:avLst>
          </a:prstGeom>
          <a:solidFill>
            <a:srgbClr val="FFFFFF"/>
          </a:solidFill>
          <a:ln w="25400">
            <a:solidFill>
              <a:srgbClr val="FF2600"/>
            </a:solidFill>
          </a:ln>
        </p:spPr>
        <p:txBody>
          <a:bodyPr lIns="45718" tIns="45718" rIns="45718" bIns="45718" anchor="ctr"/>
          <a:lstStyle/>
          <a:p>
            <a:pPr/>
          </a:p>
        </p:txBody>
      </p:sp>
      <p:sp>
        <p:nvSpPr>
          <p:cNvPr id="1180" name="Oval"/>
          <p:cNvSpPr/>
          <p:nvPr/>
        </p:nvSpPr>
        <p:spPr>
          <a:xfrm>
            <a:off x="8355463" y="5456025"/>
            <a:ext cx="200001" cy="215592"/>
          </a:xfrm>
          <a:prstGeom prst="ellipse">
            <a:avLst/>
          </a:prstGeom>
          <a:solidFill>
            <a:srgbClr val="FF2600"/>
          </a:solidFill>
          <a:ln w="25400">
            <a:solidFill>
              <a:srgbClr val="000000"/>
            </a:solidFill>
          </a:ln>
        </p:spPr>
        <p:txBody>
          <a:bodyPr lIns="45718" tIns="45718" rIns="45718" bIns="45718" anchor="ctr"/>
          <a:lstStyle/>
          <a:p>
            <a:pPr/>
          </a:p>
        </p:txBody>
      </p:sp>
      <p:sp>
        <p:nvSpPr>
          <p:cNvPr id="1181" name="Oval"/>
          <p:cNvSpPr/>
          <p:nvPr/>
        </p:nvSpPr>
        <p:spPr>
          <a:xfrm>
            <a:off x="8360429" y="5147062"/>
            <a:ext cx="200001" cy="215592"/>
          </a:xfrm>
          <a:prstGeom prst="ellipse">
            <a:avLst/>
          </a:prstGeom>
          <a:solidFill>
            <a:srgbClr val="FF2600"/>
          </a:solidFill>
          <a:ln w="25400">
            <a:solidFill>
              <a:srgbClr val="000000"/>
            </a:solidFill>
          </a:ln>
        </p:spPr>
        <p:txBody>
          <a:bodyPr lIns="45718" tIns="45718" rIns="45718" bIns="45718" anchor="ctr"/>
          <a:lstStyle/>
          <a:p>
            <a:pPr/>
          </a:p>
        </p:txBody>
      </p:sp>
      <p:sp>
        <p:nvSpPr>
          <p:cNvPr id="1182" name="Oval"/>
          <p:cNvSpPr/>
          <p:nvPr/>
        </p:nvSpPr>
        <p:spPr>
          <a:xfrm>
            <a:off x="8364302" y="4823507"/>
            <a:ext cx="200001" cy="215593"/>
          </a:xfrm>
          <a:prstGeom prst="ellipse">
            <a:avLst/>
          </a:prstGeom>
          <a:solidFill>
            <a:srgbClr val="FF2600"/>
          </a:solidFill>
          <a:ln w="25400">
            <a:solidFill>
              <a:srgbClr val="000000"/>
            </a:solidFill>
          </a:ln>
        </p:spPr>
        <p:txBody>
          <a:bodyPr lIns="45718" tIns="45718" rIns="45718" bIns="45718" anchor="ctr"/>
          <a:lstStyle/>
          <a:p>
            <a:pPr/>
          </a:p>
        </p:txBody>
      </p:sp>
      <p:sp>
        <p:nvSpPr>
          <p:cNvPr id="1183" name="encoder"/>
          <p:cNvSpPr txBox="1"/>
          <p:nvPr/>
        </p:nvSpPr>
        <p:spPr>
          <a:xfrm rot="16200000">
            <a:off x="2824373" y="4969944"/>
            <a:ext cx="1312142" cy="5106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400">
              <a:spcBef>
                <a:spcPts val="700"/>
              </a:spcBef>
              <a:defRPr i="1" sz="2300">
                <a:solidFill>
                  <a:srgbClr val="9437FF"/>
                </a:solidFill>
                <a:latin typeface="Arial"/>
                <a:ea typeface="Arial"/>
                <a:cs typeface="Arial"/>
                <a:sym typeface="Arial"/>
              </a:defRPr>
            </a:lvl1pPr>
          </a:lstStyle>
          <a:p>
            <a:pPr/>
            <a:r>
              <a:t>encoder</a:t>
            </a:r>
          </a:p>
        </p:txBody>
      </p:sp>
      <p:pic>
        <p:nvPicPr>
          <p:cNvPr id="1184" name="Image" descr="Image"/>
          <p:cNvPicPr>
            <a:picLocks noChangeAspect="1"/>
          </p:cNvPicPr>
          <p:nvPr/>
        </p:nvPicPr>
        <p:blipFill>
          <a:blip r:embed="rId4">
            <a:extLst/>
          </a:blip>
          <a:stretch>
            <a:fillRect/>
          </a:stretch>
        </p:blipFill>
        <p:spPr>
          <a:xfrm>
            <a:off x="6743153" y="4172747"/>
            <a:ext cx="382489" cy="355803"/>
          </a:xfrm>
          <a:prstGeom prst="rect">
            <a:avLst/>
          </a:prstGeom>
          <a:ln w="12700">
            <a:miter lim="400000"/>
          </a:ln>
        </p:spPr>
      </p:pic>
      <p:pic>
        <p:nvPicPr>
          <p:cNvPr id="1185" name="Image" descr="Image"/>
          <p:cNvPicPr>
            <a:picLocks noChangeAspect="1"/>
          </p:cNvPicPr>
          <p:nvPr/>
        </p:nvPicPr>
        <p:blipFill>
          <a:blip r:embed="rId5">
            <a:extLst/>
          </a:blip>
          <a:stretch>
            <a:fillRect/>
          </a:stretch>
        </p:blipFill>
        <p:spPr>
          <a:xfrm>
            <a:off x="5029895" y="4182926"/>
            <a:ext cx="710457" cy="355229"/>
          </a:xfrm>
          <a:prstGeom prst="rect">
            <a:avLst/>
          </a:prstGeom>
          <a:ln w="12700">
            <a:miter lim="400000"/>
          </a:ln>
        </p:spPr>
      </p:pic>
      <p:pic>
        <p:nvPicPr>
          <p:cNvPr id="1186" name="Image" descr="Image"/>
          <p:cNvPicPr>
            <a:picLocks noChangeAspect="1"/>
          </p:cNvPicPr>
          <p:nvPr/>
        </p:nvPicPr>
        <p:blipFill>
          <a:blip r:embed="rId6">
            <a:extLst/>
          </a:blip>
          <a:stretch>
            <a:fillRect/>
          </a:stretch>
        </p:blipFill>
        <p:spPr>
          <a:xfrm>
            <a:off x="3734873" y="4198821"/>
            <a:ext cx="676086" cy="338043"/>
          </a:xfrm>
          <a:prstGeom prst="rect">
            <a:avLst/>
          </a:prstGeom>
          <a:ln w="12700">
            <a:miter lim="400000"/>
          </a:ln>
        </p:spPr>
      </p:pic>
      <p:pic>
        <p:nvPicPr>
          <p:cNvPr id="1187" name="boldsymbol_h_1.pdf" descr="boldsymbol_h_1.pdf"/>
          <p:cNvPicPr>
            <a:picLocks noChangeAspect="1"/>
          </p:cNvPicPr>
          <p:nvPr/>
        </p:nvPicPr>
        <p:blipFill>
          <a:blip r:embed="rId7">
            <a:extLst/>
          </a:blip>
          <a:stretch>
            <a:fillRect/>
          </a:stretch>
        </p:blipFill>
        <p:spPr>
          <a:xfrm>
            <a:off x="8816655" y="5024764"/>
            <a:ext cx="241051" cy="220390"/>
          </a:xfrm>
          <a:prstGeom prst="rect">
            <a:avLst/>
          </a:prstGeom>
          <a:ln w="12700">
            <a:miter lim="400000"/>
          </a:ln>
        </p:spPr>
      </p:pic>
      <p:sp>
        <p:nvSpPr>
          <p:cNvPr id="1188" name="Rounded Rectangle"/>
          <p:cNvSpPr/>
          <p:nvPr/>
        </p:nvSpPr>
        <p:spPr>
          <a:xfrm rot="16200000">
            <a:off x="8983344" y="5026309"/>
            <a:ext cx="1069039" cy="397934"/>
          </a:xfrm>
          <a:prstGeom prst="roundRect">
            <a:avLst>
              <a:gd name="adj" fmla="val 38844"/>
            </a:avLst>
          </a:prstGeom>
          <a:solidFill>
            <a:srgbClr val="FFFFFF"/>
          </a:solidFill>
          <a:ln w="25400">
            <a:solidFill>
              <a:srgbClr val="FF2600"/>
            </a:solidFill>
          </a:ln>
        </p:spPr>
        <p:txBody>
          <a:bodyPr lIns="45718" tIns="45718" rIns="45718" bIns="45718" anchor="ctr"/>
          <a:lstStyle/>
          <a:p>
            <a:pPr/>
          </a:p>
        </p:txBody>
      </p:sp>
      <p:sp>
        <p:nvSpPr>
          <p:cNvPr id="1189" name="Oval"/>
          <p:cNvSpPr/>
          <p:nvPr/>
        </p:nvSpPr>
        <p:spPr>
          <a:xfrm>
            <a:off x="9417863" y="5459995"/>
            <a:ext cx="200002" cy="215592"/>
          </a:xfrm>
          <a:prstGeom prst="ellipse">
            <a:avLst/>
          </a:prstGeom>
          <a:solidFill>
            <a:srgbClr val="FF2600"/>
          </a:solidFill>
          <a:ln w="25400">
            <a:solidFill>
              <a:srgbClr val="000000"/>
            </a:solidFill>
          </a:ln>
        </p:spPr>
        <p:txBody>
          <a:bodyPr lIns="45718" tIns="45718" rIns="45718" bIns="45718" anchor="ctr"/>
          <a:lstStyle/>
          <a:p>
            <a:pPr/>
          </a:p>
        </p:txBody>
      </p:sp>
      <p:sp>
        <p:nvSpPr>
          <p:cNvPr id="1190" name="Oval"/>
          <p:cNvSpPr/>
          <p:nvPr/>
        </p:nvSpPr>
        <p:spPr>
          <a:xfrm>
            <a:off x="9422829" y="5151032"/>
            <a:ext cx="200001" cy="215592"/>
          </a:xfrm>
          <a:prstGeom prst="ellipse">
            <a:avLst/>
          </a:prstGeom>
          <a:solidFill>
            <a:srgbClr val="FF2600"/>
          </a:solidFill>
          <a:ln w="25400">
            <a:solidFill>
              <a:srgbClr val="000000"/>
            </a:solidFill>
          </a:ln>
        </p:spPr>
        <p:txBody>
          <a:bodyPr lIns="45718" tIns="45718" rIns="45718" bIns="45718" anchor="ctr"/>
          <a:lstStyle/>
          <a:p>
            <a:pPr/>
          </a:p>
        </p:txBody>
      </p:sp>
      <p:sp>
        <p:nvSpPr>
          <p:cNvPr id="1191" name="Oval"/>
          <p:cNvSpPr/>
          <p:nvPr/>
        </p:nvSpPr>
        <p:spPr>
          <a:xfrm>
            <a:off x="9426702" y="4827477"/>
            <a:ext cx="200002" cy="215592"/>
          </a:xfrm>
          <a:prstGeom prst="ellipse">
            <a:avLst/>
          </a:prstGeom>
          <a:solidFill>
            <a:srgbClr val="FF2600"/>
          </a:solidFill>
          <a:ln w="25400">
            <a:solidFill>
              <a:srgbClr val="000000"/>
            </a:solidFill>
          </a:ln>
        </p:spPr>
        <p:txBody>
          <a:bodyPr lIns="45718" tIns="45718" rIns="45718" bIns="45718" anchor="ctr"/>
          <a:lstStyle/>
          <a:p>
            <a:pPr/>
          </a:p>
        </p:txBody>
      </p:sp>
      <p:sp>
        <p:nvSpPr>
          <p:cNvPr id="1192" name="Rounded Rectangle"/>
          <p:cNvSpPr/>
          <p:nvPr/>
        </p:nvSpPr>
        <p:spPr>
          <a:xfrm rot="16200000">
            <a:off x="7915929" y="3178496"/>
            <a:ext cx="1069040" cy="397935"/>
          </a:xfrm>
          <a:prstGeom prst="roundRect">
            <a:avLst>
              <a:gd name="adj" fmla="val 38844"/>
            </a:avLst>
          </a:prstGeom>
          <a:solidFill>
            <a:srgbClr val="FFFFFF"/>
          </a:solidFill>
          <a:ln w="25400">
            <a:solidFill>
              <a:srgbClr val="FF2600"/>
            </a:solidFill>
          </a:ln>
        </p:spPr>
        <p:txBody>
          <a:bodyPr lIns="45718" tIns="45718" rIns="45718" bIns="45718" anchor="ctr"/>
          <a:lstStyle/>
          <a:p>
            <a:pPr/>
          </a:p>
        </p:txBody>
      </p:sp>
      <p:sp>
        <p:nvSpPr>
          <p:cNvPr id="1193" name="Oval"/>
          <p:cNvSpPr/>
          <p:nvPr/>
        </p:nvSpPr>
        <p:spPr>
          <a:xfrm>
            <a:off x="8350449" y="3612182"/>
            <a:ext cx="200001" cy="215593"/>
          </a:xfrm>
          <a:prstGeom prst="ellipse">
            <a:avLst/>
          </a:prstGeom>
          <a:solidFill>
            <a:srgbClr val="FF2600"/>
          </a:solidFill>
          <a:ln w="25400">
            <a:solidFill>
              <a:srgbClr val="000000"/>
            </a:solidFill>
          </a:ln>
        </p:spPr>
        <p:txBody>
          <a:bodyPr lIns="45718" tIns="45718" rIns="45718" bIns="45718" anchor="ctr"/>
          <a:lstStyle/>
          <a:p>
            <a:pPr/>
          </a:p>
        </p:txBody>
      </p:sp>
      <p:sp>
        <p:nvSpPr>
          <p:cNvPr id="1194" name="Oval"/>
          <p:cNvSpPr/>
          <p:nvPr/>
        </p:nvSpPr>
        <p:spPr>
          <a:xfrm>
            <a:off x="8355414" y="3303219"/>
            <a:ext cx="200002" cy="215593"/>
          </a:xfrm>
          <a:prstGeom prst="ellipse">
            <a:avLst/>
          </a:prstGeom>
          <a:solidFill>
            <a:srgbClr val="FF2600"/>
          </a:solidFill>
          <a:ln w="25400">
            <a:solidFill>
              <a:srgbClr val="000000"/>
            </a:solidFill>
          </a:ln>
        </p:spPr>
        <p:txBody>
          <a:bodyPr lIns="45718" tIns="45718" rIns="45718" bIns="45718" anchor="ctr"/>
          <a:lstStyle/>
          <a:p>
            <a:pPr/>
          </a:p>
        </p:txBody>
      </p:sp>
      <p:sp>
        <p:nvSpPr>
          <p:cNvPr id="1195" name="Oval"/>
          <p:cNvSpPr/>
          <p:nvPr/>
        </p:nvSpPr>
        <p:spPr>
          <a:xfrm>
            <a:off x="8359288" y="2979665"/>
            <a:ext cx="200001" cy="215592"/>
          </a:xfrm>
          <a:prstGeom prst="ellipse">
            <a:avLst/>
          </a:prstGeom>
          <a:solidFill>
            <a:srgbClr val="FF2600"/>
          </a:solidFill>
          <a:ln w="25400">
            <a:solidFill>
              <a:srgbClr val="000000"/>
            </a:solidFill>
          </a:ln>
        </p:spPr>
        <p:txBody>
          <a:bodyPr lIns="45718" tIns="45718" rIns="45718" bIns="45718" anchor="ctr"/>
          <a:lstStyle/>
          <a:p>
            <a:pPr/>
          </a:p>
        </p:txBody>
      </p:sp>
      <p:sp>
        <p:nvSpPr>
          <p:cNvPr id="1196" name="Line"/>
          <p:cNvSpPr/>
          <p:nvPr/>
        </p:nvSpPr>
        <p:spPr>
          <a:xfrm flipV="1">
            <a:off x="8449661" y="3947957"/>
            <a:ext cx="1" cy="702856"/>
          </a:xfrm>
          <a:prstGeom prst="line">
            <a:avLst/>
          </a:prstGeom>
          <a:ln w="25400">
            <a:solidFill>
              <a:schemeClr val="accent1"/>
            </a:solidFill>
            <a:tailEnd type="triangle"/>
          </a:ln>
        </p:spPr>
        <p:txBody>
          <a:bodyPr lIns="45718" tIns="45718" rIns="45718" bIns="45718"/>
          <a:lstStyle/>
          <a:p>
            <a:pPr/>
          </a:p>
        </p:txBody>
      </p:sp>
      <p:sp>
        <p:nvSpPr>
          <p:cNvPr id="1197" name="GRU"/>
          <p:cNvSpPr txBox="1"/>
          <p:nvPr/>
        </p:nvSpPr>
        <p:spPr>
          <a:xfrm>
            <a:off x="8539905" y="4124055"/>
            <a:ext cx="612127"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GRU</a:t>
            </a:r>
          </a:p>
        </p:txBody>
      </p:sp>
      <p:pic>
        <p:nvPicPr>
          <p:cNvPr id="1198" name="Image" descr="Image"/>
          <p:cNvPicPr>
            <a:picLocks noChangeAspect="1"/>
          </p:cNvPicPr>
          <p:nvPr/>
        </p:nvPicPr>
        <p:blipFill>
          <a:blip r:embed="rId8">
            <a:extLst/>
          </a:blip>
          <a:stretch>
            <a:fillRect/>
          </a:stretch>
        </p:blipFill>
        <p:spPr>
          <a:xfrm>
            <a:off x="8781863" y="3298617"/>
            <a:ext cx="310635" cy="338043"/>
          </a:xfrm>
          <a:prstGeom prst="rect">
            <a:avLst/>
          </a:prstGeom>
          <a:ln w="12700">
            <a:miter lim="400000"/>
          </a:ln>
        </p:spPr>
      </p:pic>
      <p:sp>
        <p:nvSpPr>
          <p:cNvPr id="1199" name="Line"/>
          <p:cNvSpPr/>
          <p:nvPr/>
        </p:nvSpPr>
        <p:spPr>
          <a:xfrm>
            <a:off x="8721990" y="5254857"/>
            <a:ext cx="529348" cy="1"/>
          </a:xfrm>
          <a:prstGeom prst="line">
            <a:avLst/>
          </a:prstGeom>
          <a:ln w="25400">
            <a:solidFill>
              <a:schemeClr val="accent1"/>
            </a:solidFill>
            <a:tailEnd type="triangle"/>
          </a:ln>
        </p:spPr>
        <p:txBody>
          <a:bodyPr lIns="45718" tIns="45718" rIns="45718" bIns="45718"/>
          <a:lstStyle/>
          <a:p>
            <a:pPr/>
          </a:p>
        </p:txBody>
      </p:sp>
      <p:sp>
        <p:nvSpPr>
          <p:cNvPr id="1200" name="[Bahdanau et al. 2014]"/>
          <p:cNvSpPr txBox="1"/>
          <p:nvPr/>
        </p:nvSpPr>
        <p:spPr>
          <a:xfrm>
            <a:off x="8512805" y="536873"/>
            <a:ext cx="3043823" cy="42478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defTabSz="914400">
              <a:spcBef>
                <a:spcPts val="700"/>
              </a:spcBef>
              <a:defRPr i="1" sz="2300">
                <a:solidFill>
                  <a:srgbClr val="000000"/>
                </a:solidFill>
                <a:latin typeface="Arial"/>
                <a:ea typeface="Arial"/>
                <a:cs typeface="Arial"/>
                <a:sym typeface="Arial"/>
              </a:defRPr>
            </a:pPr>
            <a:r>
              <a:t>[</a:t>
            </a:r>
            <a:r>
              <a:rPr u="sng">
                <a:solidFill>
                  <a:srgbClr val="0000FF"/>
                </a:solidFill>
                <a:uFill>
                  <a:solidFill>
                    <a:srgbClr val="0000FF"/>
                  </a:solidFill>
                </a:uFill>
                <a:hlinkClick r:id="rId9" invalidUrl="" action="" tgtFrame="" tooltip="" history="1" highlightClick="0" endSnd="0"/>
              </a:rPr>
              <a:t>Bahdanau</a:t>
            </a:r>
            <a:r>
              <a:t> et al. 2014]</a:t>
            </a:r>
          </a:p>
        </p:txBody>
      </p:sp>
      <p:pic>
        <p:nvPicPr>
          <p:cNvPr id="1201" name="Image" descr="Image"/>
          <p:cNvPicPr>
            <a:picLocks noChangeAspect="1"/>
          </p:cNvPicPr>
          <p:nvPr/>
        </p:nvPicPr>
        <p:blipFill>
          <a:blip r:embed="rId10">
            <a:extLst/>
          </a:blip>
          <a:stretch>
            <a:fillRect/>
          </a:stretch>
        </p:blipFill>
        <p:spPr>
          <a:xfrm>
            <a:off x="4053139" y="1293868"/>
            <a:ext cx="913070" cy="232575"/>
          </a:xfrm>
          <a:prstGeom prst="rect">
            <a:avLst/>
          </a:prstGeom>
          <a:ln w="12700">
            <a:miter lim="400000"/>
          </a:ln>
        </p:spPr>
      </p:pic>
      <p:pic>
        <p:nvPicPr>
          <p:cNvPr id="1202" name="Image" descr="Image"/>
          <p:cNvPicPr>
            <a:picLocks noChangeAspect="1"/>
          </p:cNvPicPr>
          <p:nvPr/>
        </p:nvPicPr>
        <p:blipFill>
          <a:blip r:embed="rId11">
            <a:extLst/>
          </a:blip>
          <a:stretch>
            <a:fillRect/>
          </a:stretch>
        </p:blipFill>
        <p:spPr>
          <a:xfrm>
            <a:off x="5504822" y="1258138"/>
            <a:ext cx="1043406" cy="268305"/>
          </a:xfrm>
          <a:prstGeom prst="rect">
            <a:avLst/>
          </a:prstGeom>
          <a:ln w="12700">
            <a:miter lim="400000"/>
          </a:ln>
        </p:spPr>
      </p:pic>
      <p:pic>
        <p:nvPicPr>
          <p:cNvPr id="1203" name="Image" descr="Image"/>
          <p:cNvPicPr>
            <a:picLocks noChangeAspect="1"/>
          </p:cNvPicPr>
          <p:nvPr/>
        </p:nvPicPr>
        <p:blipFill>
          <a:blip r:embed="rId12">
            <a:extLst/>
          </a:blip>
          <a:stretch>
            <a:fillRect/>
          </a:stretch>
        </p:blipFill>
        <p:spPr>
          <a:xfrm>
            <a:off x="6867631" y="1248438"/>
            <a:ext cx="710457" cy="278005"/>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7"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b="1" sz="2000">
                <a:solidFill>
                  <a:srgbClr val="000000"/>
                </a:solidFill>
                <a:latin typeface="Arial"/>
                <a:ea typeface="Arial"/>
                <a:cs typeface="Arial"/>
                <a:sym typeface="Arial"/>
              </a:defRPr>
            </a:lvl1pPr>
          </a:lstStyle>
          <a:p>
            <a:pPr/>
            <a:fld id="{86CB4B4D-7CA3-9044-876B-883B54F8677D}" type="slidenum"/>
          </a:p>
        </p:txBody>
      </p:sp>
      <p:sp>
        <p:nvSpPr>
          <p:cNvPr id="1208" name="weight"/>
          <p:cNvSpPr txBox="1"/>
          <p:nvPr/>
        </p:nvSpPr>
        <p:spPr>
          <a:xfrm rot="16200000">
            <a:off x="486183" y="5037327"/>
            <a:ext cx="1312142" cy="5106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400">
              <a:spcBef>
                <a:spcPts val="700"/>
              </a:spcBef>
              <a:defRPr i="1" sz="2300">
                <a:solidFill>
                  <a:srgbClr val="0433FF"/>
                </a:solidFill>
                <a:latin typeface="Arial"/>
                <a:ea typeface="Arial"/>
                <a:cs typeface="Arial"/>
                <a:sym typeface="Arial"/>
              </a:defRPr>
            </a:lvl1pPr>
          </a:lstStyle>
          <a:p>
            <a:pPr/>
            <a:r>
              <a:t>weight</a:t>
            </a:r>
          </a:p>
        </p:txBody>
      </p:sp>
      <p:sp>
        <p:nvSpPr>
          <p:cNvPr id="1209" name="Line"/>
          <p:cNvSpPr/>
          <p:nvPr/>
        </p:nvSpPr>
        <p:spPr>
          <a:xfrm>
            <a:off x="1729885" y="5837706"/>
            <a:ext cx="3484678" cy="1"/>
          </a:xfrm>
          <a:prstGeom prst="line">
            <a:avLst/>
          </a:prstGeom>
          <a:ln w="25400">
            <a:solidFill>
              <a:schemeClr val="accent1"/>
            </a:solidFill>
          </a:ln>
        </p:spPr>
        <p:txBody>
          <a:bodyPr lIns="45718" tIns="45718" rIns="45718" bIns="45718"/>
          <a:lstStyle/>
          <a:p>
            <a:pPr/>
          </a:p>
        </p:txBody>
      </p:sp>
      <p:sp>
        <p:nvSpPr>
          <p:cNvPr id="1210" name="Rectangle"/>
          <p:cNvSpPr/>
          <p:nvPr/>
        </p:nvSpPr>
        <p:spPr>
          <a:xfrm>
            <a:off x="3319646" y="5497349"/>
            <a:ext cx="228956" cy="329829"/>
          </a:xfrm>
          <a:prstGeom prst="rect">
            <a:avLst/>
          </a:prstGeom>
          <a:solidFill>
            <a:srgbClr val="0433FF">
              <a:alpha val="36073"/>
            </a:srgbClr>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1211" name="Rectangle"/>
          <p:cNvSpPr/>
          <p:nvPr/>
        </p:nvSpPr>
        <p:spPr>
          <a:xfrm>
            <a:off x="4755952" y="5425623"/>
            <a:ext cx="228955" cy="399383"/>
          </a:xfrm>
          <a:prstGeom prst="rect">
            <a:avLst/>
          </a:prstGeom>
          <a:solidFill>
            <a:srgbClr val="0433FF">
              <a:alpha val="36073"/>
            </a:srgbClr>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1212" name="Rectangle"/>
          <p:cNvSpPr/>
          <p:nvPr/>
        </p:nvSpPr>
        <p:spPr>
          <a:xfrm>
            <a:off x="1973422" y="4923343"/>
            <a:ext cx="215713" cy="913459"/>
          </a:xfrm>
          <a:prstGeom prst="rect">
            <a:avLst/>
          </a:prstGeom>
          <a:solidFill>
            <a:srgbClr val="0433FF">
              <a:alpha val="36073"/>
            </a:srgbClr>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1213" name="Rounded Rectangle"/>
          <p:cNvSpPr/>
          <p:nvPr/>
        </p:nvSpPr>
        <p:spPr>
          <a:xfrm rot="16200000">
            <a:off x="1540313" y="3433851"/>
            <a:ext cx="1069039" cy="413109"/>
          </a:xfrm>
          <a:prstGeom prst="roundRect">
            <a:avLst>
              <a:gd name="adj" fmla="val 38532"/>
            </a:avLst>
          </a:prstGeom>
          <a:solidFill>
            <a:srgbClr val="FFFFFF"/>
          </a:solidFill>
          <a:ln w="25400">
            <a:solidFill>
              <a:srgbClr val="9437FF"/>
            </a:solidFill>
          </a:ln>
        </p:spPr>
        <p:txBody>
          <a:bodyPr lIns="45718" tIns="45718" rIns="45718" bIns="45718" anchor="ctr"/>
          <a:lstStyle/>
          <a:p>
            <a:pPr/>
          </a:p>
        </p:txBody>
      </p:sp>
      <p:sp>
        <p:nvSpPr>
          <p:cNvPr id="1214" name="Oval"/>
          <p:cNvSpPr/>
          <p:nvPr/>
        </p:nvSpPr>
        <p:spPr>
          <a:xfrm>
            <a:off x="1974833" y="3249927"/>
            <a:ext cx="200001" cy="215593"/>
          </a:xfrm>
          <a:prstGeom prst="ellipse">
            <a:avLst/>
          </a:prstGeom>
          <a:solidFill>
            <a:srgbClr val="9437FF"/>
          </a:solidFill>
          <a:ln w="25400">
            <a:solidFill>
              <a:srgbClr val="000000"/>
            </a:solidFill>
          </a:ln>
        </p:spPr>
        <p:txBody>
          <a:bodyPr lIns="45718" tIns="45718" rIns="45718" bIns="45718" anchor="ctr"/>
          <a:lstStyle/>
          <a:p>
            <a:pPr/>
          </a:p>
        </p:txBody>
      </p:sp>
      <p:sp>
        <p:nvSpPr>
          <p:cNvPr id="1215" name="Oval"/>
          <p:cNvSpPr/>
          <p:nvPr/>
        </p:nvSpPr>
        <p:spPr>
          <a:xfrm>
            <a:off x="1981854" y="3553967"/>
            <a:ext cx="200001" cy="215593"/>
          </a:xfrm>
          <a:prstGeom prst="ellipse">
            <a:avLst/>
          </a:prstGeom>
          <a:solidFill>
            <a:srgbClr val="9437FF"/>
          </a:solidFill>
          <a:ln w="25400">
            <a:solidFill>
              <a:srgbClr val="000000"/>
            </a:solidFill>
          </a:ln>
        </p:spPr>
        <p:txBody>
          <a:bodyPr lIns="45718" tIns="45718" rIns="45718" bIns="45718" anchor="ctr"/>
          <a:lstStyle/>
          <a:p>
            <a:pPr/>
          </a:p>
        </p:txBody>
      </p:sp>
      <p:sp>
        <p:nvSpPr>
          <p:cNvPr id="1216" name="Oval"/>
          <p:cNvSpPr/>
          <p:nvPr/>
        </p:nvSpPr>
        <p:spPr>
          <a:xfrm>
            <a:off x="1981854" y="3856983"/>
            <a:ext cx="200001" cy="215592"/>
          </a:xfrm>
          <a:prstGeom prst="ellipse">
            <a:avLst/>
          </a:prstGeom>
          <a:solidFill>
            <a:srgbClr val="9437FF"/>
          </a:solidFill>
          <a:ln w="25400">
            <a:solidFill>
              <a:srgbClr val="000000"/>
            </a:solidFill>
          </a:ln>
        </p:spPr>
        <p:txBody>
          <a:bodyPr lIns="45718" tIns="45718" rIns="45718" bIns="45718" anchor="ctr"/>
          <a:lstStyle/>
          <a:p>
            <a:pPr/>
          </a:p>
        </p:txBody>
      </p:sp>
      <p:sp>
        <p:nvSpPr>
          <p:cNvPr id="1217" name="Rounded Rectangle"/>
          <p:cNvSpPr/>
          <p:nvPr/>
        </p:nvSpPr>
        <p:spPr>
          <a:xfrm rot="16200000">
            <a:off x="2893697" y="3433851"/>
            <a:ext cx="1069040" cy="413109"/>
          </a:xfrm>
          <a:prstGeom prst="roundRect">
            <a:avLst>
              <a:gd name="adj" fmla="val 38532"/>
            </a:avLst>
          </a:prstGeom>
          <a:solidFill>
            <a:srgbClr val="FFFFFF"/>
          </a:solidFill>
          <a:ln w="25400">
            <a:solidFill>
              <a:srgbClr val="9437FF"/>
            </a:solidFill>
          </a:ln>
        </p:spPr>
        <p:txBody>
          <a:bodyPr lIns="45718" tIns="45718" rIns="45718" bIns="45718" anchor="ctr"/>
          <a:lstStyle/>
          <a:p>
            <a:pPr/>
          </a:p>
        </p:txBody>
      </p:sp>
      <p:sp>
        <p:nvSpPr>
          <p:cNvPr id="1218" name="Oval"/>
          <p:cNvSpPr/>
          <p:nvPr/>
        </p:nvSpPr>
        <p:spPr>
          <a:xfrm>
            <a:off x="3328216" y="3249927"/>
            <a:ext cx="200001" cy="215593"/>
          </a:xfrm>
          <a:prstGeom prst="ellipse">
            <a:avLst/>
          </a:prstGeom>
          <a:solidFill>
            <a:srgbClr val="9437FF"/>
          </a:solidFill>
          <a:ln w="25400">
            <a:solidFill>
              <a:srgbClr val="000000"/>
            </a:solidFill>
          </a:ln>
        </p:spPr>
        <p:txBody>
          <a:bodyPr lIns="45718" tIns="45718" rIns="45718" bIns="45718" anchor="ctr"/>
          <a:lstStyle/>
          <a:p>
            <a:pPr/>
          </a:p>
        </p:txBody>
      </p:sp>
      <p:sp>
        <p:nvSpPr>
          <p:cNvPr id="1219" name="Oval"/>
          <p:cNvSpPr/>
          <p:nvPr/>
        </p:nvSpPr>
        <p:spPr>
          <a:xfrm>
            <a:off x="3335238" y="3553967"/>
            <a:ext cx="200001" cy="215593"/>
          </a:xfrm>
          <a:prstGeom prst="ellipse">
            <a:avLst/>
          </a:prstGeom>
          <a:solidFill>
            <a:srgbClr val="9437FF"/>
          </a:solidFill>
          <a:ln w="25400">
            <a:solidFill>
              <a:srgbClr val="000000"/>
            </a:solidFill>
          </a:ln>
        </p:spPr>
        <p:txBody>
          <a:bodyPr lIns="45718" tIns="45718" rIns="45718" bIns="45718" anchor="ctr"/>
          <a:lstStyle/>
          <a:p>
            <a:pPr/>
          </a:p>
        </p:txBody>
      </p:sp>
      <p:sp>
        <p:nvSpPr>
          <p:cNvPr id="1220" name="Oval"/>
          <p:cNvSpPr/>
          <p:nvPr/>
        </p:nvSpPr>
        <p:spPr>
          <a:xfrm>
            <a:off x="3335238" y="3856983"/>
            <a:ext cx="200001" cy="215592"/>
          </a:xfrm>
          <a:prstGeom prst="ellipse">
            <a:avLst/>
          </a:prstGeom>
          <a:solidFill>
            <a:srgbClr val="9437FF"/>
          </a:solidFill>
          <a:ln w="25400">
            <a:solidFill>
              <a:srgbClr val="000000"/>
            </a:solidFill>
          </a:ln>
        </p:spPr>
        <p:txBody>
          <a:bodyPr lIns="45718" tIns="45718" rIns="45718" bIns="45718" anchor="ctr"/>
          <a:lstStyle/>
          <a:p>
            <a:pPr/>
          </a:p>
        </p:txBody>
      </p:sp>
      <p:sp>
        <p:nvSpPr>
          <p:cNvPr id="1221" name="Rounded Rectangle"/>
          <p:cNvSpPr/>
          <p:nvPr/>
        </p:nvSpPr>
        <p:spPr>
          <a:xfrm rot="16200000">
            <a:off x="4335097" y="3432187"/>
            <a:ext cx="1069039" cy="413109"/>
          </a:xfrm>
          <a:prstGeom prst="roundRect">
            <a:avLst>
              <a:gd name="adj" fmla="val 38532"/>
            </a:avLst>
          </a:prstGeom>
          <a:solidFill>
            <a:srgbClr val="FFFFFF"/>
          </a:solidFill>
          <a:ln w="25400">
            <a:solidFill>
              <a:srgbClr val="9437FF"/>
            </a:solidFill>
          </a:ln>
        </p:spPr>
        <p:txBody>
          <a:bodyPr lIns="45718" tIns="45718" rIns="45718" bIns="45718" anchor="ctr"/>
          <a:lstStyle/>
          <a:p>
            <a:pPr/>
          </a:p>
        </p:txBody>
      </p:sp>
      <p:sp>
        <p:nvSpPr>
          <p:cNvPr id="1222" name="Oval"/>
          <p:cNvSpPr/>
          <p:nvPr/>
        </p:nvSpPr>
        <p:spPr>
          <a:xfrm>
            <a:off x="4769616" y="3248264"/>
            <a:ext cx="200001" cy="215592"/>
          </a:xfrm>
          <a:prstGeom prst="ellipse">
            <a:avLst/>
          </a:prstGeom>
          <a:solidFill>
            <a:srgbClr val="9437FF"/>
          </a:solidFill>
          <a:ln w="25400">
            <a:solidFill>
              <a:srgbClr val="000000"/>
            </a:solidFill>
          </a:ln>
        </p:spPr>
        <p:txBody>
          <a:bodyPr lIns="45718" tIns="45718" rIns="45718" bIns="45718" anchor="ctr"/>
          <a:lstStyle/>
          <a:p>
            <a:pPr/>
          </a:p>
        </p:txBody>
      </p:sp>
      <p:sp>
        <p:nvSpPr>
          <p:cNvPr id="1223" name="Oval"/>
          <p:cNvSpPr/>
          <p:nvPr/>
        </p:nvSpPr>
        <p:spPr>
          <a:xfrm>
            <a:off x="4776638" y="3552304"/>
            <a:ext cx="200001" cy="215592"/>
          </a:xfrm>
          <a:prstGeom prst="ellipse">
            <a:avLst/>
          </a:prstGeom>
          <a:solidFill>
            <a:srgbClr val="9437FF"/>
          </a:solidFill>
          <a:ln w="25400">
            <a:solidFill>
              <a:srgbClr val="000000"/>
            </a:solidFill>
          </a:ln>
        </p:spPr>
        <p:txBody>
          <a:bodyPr lIns="45718" tIns="45718" rIns="45718" bIns="45718" anchor="ctr"/>
          <a:lstStyle/>
          <a:p>
            <a:pPr/>
          </a:p>
        </p:txBody>
      </p:sp>
      <p:sp>
        <p:nvSpPr>
          <p:cNvPr id="1224" name="Oval"/>
          <p:cNvSpPr/>
          <p:nvPr/>
        </p:nvSpPr>
        <p:spPr>
          <a:xfrm>
            <a:off x="4776638" y="3855319"/>
            <a:ext cx="200001" cy="215593"/>
          </a:xfrm>
          <a:prstGeom prst="ellipse">
            <a:avLst/>
          </a:prstGeom>
          <a:solidFill>
            <a:srgbClr val="9437FF"/>
          </a:solidFill>
          <a:ln w="25400">
            <a:solidFill>
              <a:srgbClr val="000000"/>
            </a:solidFill>
          </a:ln>
        </p:spPr>
        <p:txBody>
          <a:bodyPr lIns="45718" tIns="45718" rIns="45718" bIns="45718" anchor="ctr"/>
          <a:lstStyle/>
          <a:p>
            <a:pPr/>
          </a:p>
        </p:txBody>
      </p:sp>
      <p:pic>
        <p:nvPicPr>
          <p:cNvPr id="1225" name="Image" descr="Image"/>
          <p:cNvPicPr>
            <a:picLocks noChangeAspect="1"/>
          </p:cNvPicPr>
          <p:nvPr/>
        </p:nvPicPr>
        <p:blipFill>
          <a:blip r:embed="rId3">
            <a:extLst/>
          </a:blip>
          <a:stretch>
            <a:fillRect/>
          </a:stretch>
        </p:blipFill>
        <p:spPr>
          <a:xfrm>
            <a:off x="4277461" y="3500733"/>
            <a:ext cx="382489" cy="355804"/>
          </a:xfrm>
          <a:prstGeom prst="rect">
            <a:avLst/>
          </a:prstGeom>
          <a:ln w="12700">
            <a:miter lim="400000"/>
          </a:ln>
        </p:spPr>
      </p:pic>
      <p:pic>
        <p:nvPicPr>
          <p:cNvPr id="1226" name="Image" descr="Image"/>
          <p:cNvPicPr>
            <a:picLocks noChangeAspect="1"/>
          </p:cNvPicPr>
          <p:nvPr/>
        </p:nvPicPr>
        <p:blipFill>
          <a:blip r:embed="rId4">
            <a:extLst/>
          </a:blip>
          <a:stretch>
            <a:fillRect/>
          </a:stretch>
        </p:blipFill>
        <p:spPr>
          <a:xfrm>
            <a:off x="2564204" y="3510912"/>
            <a:ext cx="710457" cy="355229"/>
          </a:xfrm>
          <a:prstGeom prst="rect">
            <a:avLst/>
          </a:prstGeom>
          <a:ln w="12700">
            <a:miter lim="400000"/>
          </a:ln>
        </p:spPr>
      </p:pic>
      <p:pic>
        <p:nvPicPr>
          <p:cNvPr id="1227" name="Image" descr="Image"/>
          <p:cNvPicPr>
            <a:picLocks noChangeAspect="1"/>
          </p:cNvPicPr>
          <p:nvPr/>
        </p:nvPicPr>
        <p:blipFill>
          <a:blip r:embed="rId5">
            <a:extLst/>
          </a:blip>
          <a:stretch>
            <a:fillRect/>
          </a:stretch>
        </p:blipFill>
        <p:spPr>
          <a:xfrm>
            <a:off x="1269182" y="3526807"/>
            <a:ext cx="676086" cy="338044"/>
          </a:xfrm>
          <a:prstGeom prst="rect">
            <a:avLst/>
          </a:prstGeom>
          <a:ln w="12700">
            <a:miter lim="400000"/>
          </a:ln>
        </p:spPr>
      </p:pic>
      <p:sp>
        <p:nvSpPr>
          <p:cNvPr id="1228" name="Line"/>
          <p:cNvSpPr/>
          <p:nvPr/>
        </p:nvSpPr>
        <p:spPr>
          <a:xfrm>
            <a:off x="5398453" y="3668142"/>
            <a:ext cx="1999642" cy="687685"/>
          </a:xfrm>
          <a:prstGeom prst="line">
            <a:avLst/>
          </a:prstGeom>
          <a:ln w="25400">
            <a:solidFill>
              <a:schemeClr val="accent1"/>
            </a:solidFill>
            <a:tailEnd type="triangle"/>
          </a:ln>
        </p:spPr>
        <p:txBody>
          <a:bodyPr lIns="45718" tIns="45718" rIns="45718" bIns="45718"/>
          <a:lstStyle/>
          <a:p>
            <a:pPr/>
          </a:p>
        </p:txBody>
      </p:sp>
      <p:sp>
        <p:nvSpPr>
          <p:cNvPr id="1229" name="Line"/>
          <p:cNvSpPr/>
          <p:nvPr/>
        </p:nvSpPr>
        <p:spPr>
          <a:xfrm flipV="1">
            <a:off x="5270897" y="4419091"/>
            <a:ext cx="2256616" cy="1231824"/>
          </a:xfrm>
          <a:prstGeom prst="line">
            <a:avLst/>
          </a:prstGeom>
          <a:ln w="25400">
            <a:solidFill>
              <a:schemeClr val="accent1"/>
            </a:solidFill>
            <a:tailEnd type="triangle"/>
          </a:ln>
        </p:spPr>
        <p:txBody>
          <a:bodyPr lIns="45718" tIns="45718" rIns="45718" bIns="45718"/>
          <a:lstStyle/>
          <a:p>
            <a:pPr/>
          </a:p>
        </p:txBody>
      </p:sp>
      <p:sp>
        <p:nvSpPr>
          <p:cNvPr id="1230" name="Rounded Rectangle"/>
          <p:cNvSpPr/>
          <p:nvPr/>
        </p:nvSpPr>
        <p:spPr>
          <a:xfrm rot="16200000">
            <a:off x="8043679" y="4280467"/>
            <a:ext cx="1069039" cy="413109"/>
          </a:xfrm>
          <a:prstGeom prst="roundRect">
            <a:avLst>
              <a:gd name="adj" fmla="val 38532"/>
            </a:avLst>
          </a:prstGeom>
          <a:solidFill>
            <a:srgbClr val="FFFFFF"/>
          </a:solidFill>
          <a:ln w="25400">
            <a:solidFill>
              <a:srgbClr val="009051"/>
            </a:solidFill>
          </a:ln>
        </p:spPr>
        <p:txBody>
          <a:bodyPr lIns="45718" tIns="45718" rIns="45718" bIns="45718" anchor="ctr"/>
          <a:lstStyle/>
          <a:p>
            <a:pPr/>
          </a:p>
        </p:txBody>
      </p:sp>
      <p:sp>
        <p:nvSpPr>
          <p:cNvPr id="1231" name="Oval"/>
          <p:cNvSpPr/>
          <p:nvPr/>
        </p:nvSpPr>
        <p:spPr>
          <a:xfrm>
            <a:off x="8478198" y="4096544"/>
            <a:ext cx="200001" cy="215592"/>
          </a:xfrm>
          <a:prstGeom prst="ellipse">
            <a:avLst/>
          </a:prstGeom>
          <a:solidFill>
            <a:srgbClr val="009051"/>
          </a:solidFill>
          <a:ln w="25400">
            <a:solidFill>
              <a:srgbClr val="000000"/>
            </a:solidFill>
          </a:ln>
        </p:spPr>
        <p:txBody>
          <a:bodyPr lIns="45718" tIns="45718" rIns="45718" bIns="45718" anchor="ctr"/>
          <a:lstStyle/>
          <a:p>
            <a:pPr/>
          </a:p>
        </p:txBody>
      </p:sp>
      <p:sp>
        <p:nvSpPr>
          <p:cNvPr id="1232" name="Oval"/>
          <p:cNvSpPr/>
          <p:nvPr/>
        </p:nvSpPr>
        <p:spPr>
          <a:xfrm>
            <a:off x="8485220" y="4400584"/>
            <a:ext cx="200002" cy="215592"/>
          </a:xfrm>
          <a:prstGeom prst="ellipse">
            <a:avLst/>
          </a:prstGeom>
          <a:solidFill>
            <a:srgbClr val="009051"/>
          </a:solidFill>
          <a:ln w="25400">
            <a:solidFill>
              <a:srgbClr val="000000"/>
            </a:solidFill>
          </a:ln>
        </p:spPr>
        <p:txBody>
          <a:bodyPr lIns="45718" tIns="45718" rIns="45718" bIns="45718" anchor="ctr"/>
          <a:lstStyle/>
          <a:p>
            <a:pPr/>
          </a:p>
        </p:txBody>
      </p:sp>
      <p:sp>
        <p:nvSpPr>
          <p:cNvPr id="1233" name="Oval"/>
          <p:cNvSpPr/>
          <p:nvPr/>
        </p:nvSpPr>
        <p:spPr>
          <a:xfrm>
            <a:off x="8485220" y="4703599"/>
            <a:ext cx="200002" cy="215592"/>
          </a:xfrm>
          <a:prstGeom prst="ellipse">
            <a:avLst/>
          </a:prstGeom>
          <a:solidFill>
            <a:srgbClr val="009051"/>
          </a:solidFill>
          <a:ln w="25400">
            <a:solidFill>
              <a:srgbClr val="000000"/>
            </a:solidFill>
          </a:ln>
        </p:spPr>
        <p:txBody>
          <a:bodyPr lIns="45718" tIns="45718" rIns="45718" bIns="45718" anchor="ctr"/>
          <a:lstStyle/>
          <a:p>
            <a:pPr/>
          </a:p>
        </p:txBody>
      </p:sp>
      <p:sp>
        <p:nvSpPr>
          <p:cNvPr id="1234" name="[Bahdanau et al. 2014]"/>
          <p:cNvSpPr txBox="1"/>
          <p:nvPr/>
        </p:nvSpPr>
        <p:spPr>
          <a:xfrm>
            <a:off x="8929845" y="594171"/>
            <a:ext cx="3043823" cy="42478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defTabSz="914400">
              <a:spcBef>
                <a:spcPts val="700"/>
              </a:spcBef>
              <a:defRPr i="1" sz="2300">
                <a:solidFill>
                  <a:srgbClr val="000000"/>
                </a:solidFill>
                <a:latin typeface="Arial"/>
                <a:ea typeface="Arial"/>
                <a:cs typeface="Arial"/>
                <a:sym typeface="Arial"/>
              </a:defRPr>
            </a:pPr>
            <a:r>
              <a:t>[</a:t>
            </a:r>
            <a:r>
              <a:rPr u="sng">
                <a:solidFill>
                  <a:srgbClr val="0000FF"/>
                </a:solidFill>
                <a:uFill>
                  <a:solidFill>
                    <a:srgbClr val="0000FF"/>
                  </a:solidFill>
                </a:uFill>
                <a:hlinkClick r:id="rId6" invalidUrl="" action="" tgtFrame="" tooltip="" history="1" highlightClick="0" endSnd="0"/>
              </a:rPr>
              <a:t>Bahdanau</a:t>
            </a:r>
            <a:r>
              <a:t> et al. 2014]</a:t>
            </a:r>
          </a:p>
        </p:txBody>
      </p:sp>
      <p:pic>
        <p:nvPicPr>
          <p:cNvPr id="1235" name="latex-image-1.pdf" descr="latex-image-1.pdf"/>
          <p:cNvPicPr>
            <a:picLocks noChangeAspect="1"/>
          </p:cNvPicPr>
          <p:nvPr/>
        </p:nvPicPr>
        <p:blipFill>
          <a:blip r:embed="rId7">
            <a:extLst/>
          </a:blip>
          <a:stretch>
            <a:fillRect/>
          </a:stretch>
        </p:blipFill>
        <p:spPr>
          <a:xfrm>
            <a:off x="6850224" y="5292658"/>
            <a:ext cx="4607186" cy="544863"/>
          </a:xfrm>
          <a:prstGeom prst="rect">
            <a:avLst/>
          </a:prstGeom>
          <a:ln w="12700">
            <a:miter lim="400000"/>
          </a:ln>
        </p:spPr>
      </p:pic>
      <p:pic>
        <p:nvPicPr>
          <p:cNvPr id="1236" name="Image" descr="Image"/>
          <p:cNvPicPr>
            <a:picLocks noChangeAspect="1"/>
          </p:cNvPicPr>
          <p:nvPr/>
        </p:nvPicPr>
        <p:blipFill>
          <a:blip r:embed="rId8">
            <a:extLst/>
          </a:blip>
          <a:stretch>
            <a:fillRect/>
          </a:stretch>
        </p:blipFill>
        <p:spPr>
          <a:xfrm>
            <a:off x="1671649" y="6236396"/>
            <a:ext cx="913070" cy="232576"/>
          </a:xfrm>
          <a:prstGeom prst="rect">
            <a:avLst/>
          </a:prstGeom>
          <a:ln w="12700">
            <a:miter lim="400000"/>
          </a:ln>
        </p:spPr>
      </p:pic>
      <p:pic>
        <p:nvPicPr>
          <p:cNvPr id="1237" name="Image" descr="Image"/>
          <p:cNvPicPr>
            <a:picLocks noChangeAspect="1"/>
          </p:cNvPicPr>
          <p:nvPr/>
        </p:nvPicPr>
        <p:blipFill>
          <a:blip r:embed="rId9">
            <a:extLst/>
          </a:blip>
          <a:stretch>
            <a:fillRect/>
          </a:stretch>
        </p:blipFill>
        <p:spPr>
          <a:xfrm>
            <a:off x="3123333" y="6200666"/>
            <a:ext cx="1043406" cy="268306"/>
          </a:xfrm>
          <a:prstGeom prst="rect">
            <a:avLst/>
          </a:prstGeom>
          <a:ln w="12700">
            <a:miter lim="400000"/>
          </a:ln>
        </p:spPr>
      </p:pic>
      <p:pic>
        <p:nvPicPr>
          <p:cNvPr id="1238" name="Image" descr="Image"/>
          <p:cNvPicPr>
            <a:picLocks noChangeAspect="1"/>
          </p:cNvPicPr>
          <p:nvPr/>
        </p:nvPicPr>
        <p:blipFill>
          <a:blip r:embed="rId10">
            <a:extLst/>
          </a:blip>
          <a:stretch>
            <a:fillRect/>
          </a:stretch>
        </p:blipFill>
        <p:spPr>
          <a:xfrm>
            <a:off x="4486142" y="6190966"/>
            <a:ext cx="710457" cy="278006"/>
          </a:xfrm>
          <a:prstGeom prst="rect">
            <a:avLst/>
          </a:prstGeom>
          <a:ln w="12700">
            <a:miter lim="400000"/>
          </a:ln>
        </p:spPr>
      </p:pic>
      <p:sp>
        <p:nvSpPr>
          <p:cNvPr id="1239" name="Attention mechanism: RNNSearch"/>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Attention mechanism: RNNSearch</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3" name="Rectangle"/>
          <p:cNvSpPr/>
          <p:nvPr/>
        </p:nvSpPr>
        <p:spPr>
          <a:xfrm>
            <a:off x="2705395" y="4131438"/>
            <a:ext cx="510663" cy="304035"/>
          </a:xfrm>
          <a:prstGeom prst="rect">
            <a:avLst/>
          </a:prstGeom>
          <a:solidFill>
            <a:srgbClr val="FFFFFF"/>
          </a:solidFill>
          <a:ln w="12700">
            <a:miter lim="400000"/>
          </a:ln>
        </p:spPr>
        <p:txBody>
          <a:bodyPr lIns="45718" tIns="45718" rIns="45718" bIns="45718" anchor="ctr"/>
          <a:lstStyle/>
          <a:p>
            <a:pPr>
              <a:defRPr>
                <a:solidFill>
                  <a:srgbClr val="FFFFFF"/>
                </a:solidFill>
              </a:defRPr>
            </a:pPr>
          </a:p>
        </p:txBody>
      </p:sp>
      <p:sp>
        <p:nvSpPr>
          <p:cNvPr id="1244" name="Line"/>
          <p:cNvSpPr/>
          <p:nvPr/>
        </p:nvSpPr>
        <p:spPr>
          <a:xfrm flipV="1">
            <a:off x="3072017" y="5523322"/>
            <a:ext cx="1" cy="528682"/>
          </a:xfrm>
          <a:prstGeom prst="line">
            <a:avLst/>
          </a:prstGeom>
          <a:ln w="25400">
            <a:solidFill>
              <a:schemeClr val="accent1"/>
            </a:solidFill>
            <a:tailEnd type="triangle"/>
          </a:ln>
        </p:spPr>
        <p:txBody>
          <a:bodyPr lIns="45718" tIns="45718" rIns="45718" bIns="45718"/>
          <a:lstStyle/>
          <a:p>
            <a:pPr/>
          </a:p>
        </p:txBody>
      </p:sp>
      <p:sp>
        <p:nvSpPr>
          <p:cNvPr id="1245" name="Line"/>
          <p:cNvSpPr/>
          <p:nvPr/>
        </p:nvSpPr>
        <p:spPr>
          <a:xfrm flipV="1">
            <a:off x="4410927" y="5523322"/>
            <a:ext cx="1" cy="528682"/>
          </a:xfrm>
          <a:prstGeom prst="line">
            <a:avLst/>
          </a:prstGeom>
          <a:ln w="25400">
            <a:solidFill>
              <a:schemeClr val="accent1"/>
            </a:solidFill>
            <a:tailEnd type="triangle"/>
          </a:ln>
        </p:spPr>
        <p:txBody>
          <a:bodyPr lIns="45718" tIns="45718" rIns="45718" bIns="45718"/>
          <a:lstStyle/>
          <a:p>
            <a:pPr/>
          </a:p>
        </p:txBody>
      </p:sp>
      <p:sp>
        <p:nvSpPr>
          <p:cNvPr id="1246" name="Line"/>
          <p:cNvSpPr/>
          <p:nvPr/>
        </p:nvSpPr>
        <p:spPr>
          <a:xfrm flipV="1">
            <a:off x="5863414" y="5523322"/>
            <a:ext cx="1" cy="528682"/>
          </a:xfrm>
          <a:prstGeom prst="line">
            <a:avLst/>
          </a:prstGeom>
          <a:ln w="25400">
            <a:solidFill>
              <a:schemeClr val="accent1"/>
            </a:solidFill>
            <a:tailEnd type="triangle"/>
          </a:ln>
        </p:spPr>
        <p:txBody>
          <a:bodyPr lIns="45718" tIns="45718" rIns="45718" bIns="45718"/>
          <a:lstStyle/>
          <a:p>
            <a:pPr/>
          </a:p>
        </p:txBody>
      </p:sp>
      <p:sp>
        <p:nvSpPr>
          <p:cNvPr id="1247" name="Line"/>
          <p:cNvSpPr/>
          <p:nvPr/>
        </p:nvSpPr>
        <p:spPr>
          <a:xfrm flipV="1">
            <a:off x="3049496" y="3885304"/>
            <a:ext cx="1" cy="528683"/>
          </a:xfrm>
          <a:prstGeom prst="line">
            <a:avLst/>
          </a:prstGeom>
          <a:ln w="25400">
            <a:solidFill>
              <a:schemeClr val="accent1"/>
            </a:solidFill>
            <a:tailEnd type="triangle"/>
          </a:ln>
        </p:spPr>
        <p:txBody>
          <a:bodyPr lIns="45718" tIns="45718" rIns="45718" bIns="45718"/>
          <a:lstStyle/>
          <a:p>
            <a:pPr/>
          </a:p>
        </p:txBody>
      </p:sp>
      <p:sp>
        <p:nvSpPr>
          <p:cNvPr id="1248" name="Line"/>
          <p:cNvSpPr/>
          <p:nvPr/>
        </p:nvSpPr>
        <p:spPr>
          <a:xfrm flipV="1">
            <a:off x="4395720" y="3885304"/>
            <a:ext cx="1" cy="528683"/>
          </a:xfrm>
          <a:prstGeom prst="line">
            <a:avLst/>
          </a:prstGeom>
          <a:ln w="25400">
            <a:solidFill>
              <a:schemeClr val="accent1"/>
            </a:solidFill>
            <a:tailEnd type="triangle"/>
          </a:ln>
        </p:spPr>
        <p:txBody>
          <a:bodyPr lIns="45718" tIns="45718" rIns="45718" bIns="45718"/>
          <a:lstStyle/>
          <a:p>
            <a:pPr/>
          </a:p>
        </p:txBody>
      </p:sp>
      <p:sp>
        <p:nvSpPr>
          <p:cNvPr id="1249" name="Line"/>
          <p:cNvSpPr/>
          <p:nvPr/>
        </p:nvSpPr>
        <p:spPr>
          <a:xfrm>
            <a:off x="6041836" y="4902239"/>
            <a:ext cx="769974" cy="1"/>
          </a:xfrm>
          <a:prstGeom prst="line">
            <a:avLst/>
          </a:prstGeom>
          <a:ln w="25400">
            <a:solidFill>
              <a:schemeClr val="accent1"/>
            </a:solidFill>
            <a:tailEnd type="triangle"/>
          </a:ln>
        </p:spPr>
        <p:txBody>
          <a:bodyPr lIns="45718" tIns="45718" rIns="45718" bIns="45718"/>
          <a:lstStyle/>
          <a:p>
            <a:pPr/>
          </a:p>
        </p:txBody>
      </p:sp>
      <p:sp>
        <p:nvSpPr>
          <p:cNvPr id="1250" name="Line"/>
          <p:cNvSpPr/>
          <p:nvPr/>
        </p:nvSpPr>
        <p:spPr>
          <a:xfrm>
            <a:off x="1996429" y="4902240"/>
            <a:ext cx="769974" cy="1"/>
          </a:xfrm>
          <a:prstGeom prst="line">
            <a:avLst/>
          </a:prstGeom>
          <a:ln w="25400">
            <a:solidFill>
              <a:schemeClr val="accent1"/>
            </a:solidFill>
            <a:tailEnd type="triangle"/>
          </a:ln>
        </p:spPr>
        <p:txBody>
          <a:bodyPr lIns="45718" tIns="45718" rIns="45718" bIns="45718"/>
          <a:lstStyle/>
          <a:p>
            <a:pPr/>
          </a:p>
        </p:txBody>
      </p:sp>
      <p:sp>
        <p:nvSpPr>
          <p:cNvPr id="1251" name="Line"/>
          <p:cNvSpPr/>
          <p:nvPr/>
        </p:nvSpPr>
        <p:spPr>
          <a:xfrm>
            <a:off x="3236099" y="4902240"/>
            <a:ext cx="869974" cy="1"/>
          </a:xfrm>
          <a:prstGeom prst="line">
            <a:avLst/>
          </a:prstGeom>
          <a:ln w="25400">
            <a:solidFill>
              <a:schemeClr val="accent1"/>
            </a:solidFill>
            <a:tailEnd type="triangle"/>
          </a:ln>
        </p:spPr>
        <p:txBody>
          <a:bodyPr lIns="45718" tIns="45718" rIns="45718" bIns="45718"/>
          <a:lstStyle/>
          <a:p>
            <a:pPr/>
          </a:p>
        </p:txBody>
      </p:sp>
      <p:sp>
        <p:nvSpPr>
          <p:cNvPr id="1252" name="Line"/>
          <p:cNvSpPr/>
          <p:nvPr/>
        </p:nvSpPr>
        <p:spPr>
          <a:xfrm>
            <a:off x="4578784" y="4902240"/>
            <a:ext cx="1070938" cy="1"/>
          </a:xfrm>
          <a:prstGeom prst="line">
            <a:avLst/>
          </a:prstGeom>
          <a:ln w="25400">
            <a:solidFill>
              <a:schemeClr val="accent1"/>
            </a:solidFill>
            <a:tailEnd type="triangle"/>
          </a:ln>
        </p:spPr>
        <p:txBody>
          <a:bodyPr lIns="45718" tIns="45718" rIns="45718" bIns="45718"/>
          <a:lstStyle/>
          <a:p>
            <a:pPr/>
          </a:p>
        </p:txBody>
      </p:sp>
      <p:sp>
        <p:nvSpPr>
          <p:cNvPr id="1253" name="Rounded Rectangle"/>
          <p:cNvSpPr/>
          <p:nvPr/>
        </p:nvSpPr>
        <p:spPr>
          <a:xfrm rot="16200000">
            <a:off x="2507817" y="4736754"/>
            <a:ext cx="1069039" cy="413109"/>
          </a:xfrm>
          <a:prstGeom prst="roundRect">
            <a:avLst>
              <a:gd name="adj" fmla="val 38532"/>
            </a:avLst>
          </a:prstGeom>
          <a:solidFill>
            <a:srgbClr val="FFFFFF"/>
          </a:solidFill>
          <a:ln w="25400">
            <a:solidFill>
              <a:srgbClr val="9437FF"/>
            </a:solidFill>
          </a:ln>
        </p:spPr>
        <p:txBody>
          <a:bodyPr lIns="45718" tIns="45718" rIns="45718" bIns="45718" anchor="ctr"/>
          <a:lstStyle/>
          <a:p>
            <a:pPr/>
          </a:p>
        </p:txBody>
      </p:sp>
      <p:sp>
        <p:nvSpPr>
          <p:cNvPr id="1254" name="Oval"/>
          <p:cNvSpPr/>
          <p:nvPr/>
        </p:nvSpPr>
        <p:spPr>
          <a:xfrm>
            <a:off x="2942336" y="4552831"/>
            <a:ext cx="200001" cy="215592"/>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1255" name="Oval"/>
          <p:cNvSpPr/>
          <p:nvPr/>
        </p:nvSpPr>
        <p:spPr>
          <a:xfrm>
            <a:off x="2949357" y="4856870"/>
            <a:ext cx="200002" cy="215593"/>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1256" name="Oval"/>
          <p:cNvSpPr/>
          <p:nvPr/>
        </p:nvSpPr>
        <p:spPr>
          <a:xfrm>
            <a:off x="2949357" y="5159886"/>
            <a:ext cx="200002" cy="215592"/>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1257" name="Rounded Rectangle"/>
          <p:cNvSpPr/>
          <p:nvPr/>
        </p:nvSpPr>
        <p:spPr>
          <a:xfrm rot="16200000">
            <a:off x="3861201" y="4736754"/>
            <a:ext cx="1069039" cy="413109"/>
          </a:xfrm>
          <a:prstGeom prst="roundRect">
            <a:avLst>
              <a:gd name="adj" fmla="val 38532"/>
            </a:avLst>
          </a:prstGeom>
          <a:solidFill>
            <a:srgbClr val="FFFFFF"/>
          </a:solidFill>
          <a:ln w="25400">
            <a:solidFill>
              <a:srgbClr val="9437FF"/>
            </a:solidFill>
          </a:ln>
        </p:spPr>
        <p:txBody>
          <a:bodyPr lIns="45718" tIns="45718" rIns="45718" bIns="45718" anchor="ctr"/>
          <a:lstStyle/>
          <a:p>
            <a:pPr/>
          </a:p>
        </p:txBody>
      </p:sp>
      <p:sp>
        <p:nvSpPr>
          <p:cNvPr id="1258" name="Oval"/>
          <p:cNvSpPr/>
          <p:nvPr/>
        </p:nvSpPr>
        <p:spPr>
          <a:xfrm>
            <a:off x="4295720" y="4552831"/>
            <a:ext cx="200001" cy="215592"/>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1259" name="Oval"/>
          <p:cNvSpPr/>
          <p:nvPr/>
        </p:nvSpPr>
        <p:spPr>
          <a:xfrm>
            <a:off x="4302742" y="4856870"/>
            <a:ext cx="200001" cy="215593"/>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1260" name="Oval"/>
          <p:cNvSpPr/>
          <p:nvPr/>
        </p:nvSpPr>
        <p:spPr>
          <a:xfrm>
            <a:off x="4302742" y="5159886"/>
            <a:ext cx="200001" cy="215592"/>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1261" name="Rounded Rectangle"/>
          <p:cNvSpPr/>
          <p:nvPr/>
        </p:nvSpPr>
        <p:spPr>
          <a:xfrm rot="16200000">
            <a:off x="5302601" y="4735090"/>
            <a:ext cx="1069039" cy="413109"/>
          </a:xfrm>
          <a:prstGeom prst="roundRect">
            <a:avLst>
              <a:gd name="adj" fmla="val 38532"/>
            </a:avLst>
          </a:prstGeom>
          <a:solidFill>
            <a:srgbClr val="FFFFFF"/>
          </a:solidFill>
          <a:ln w="25400">
            <a:solidFill>
              <a:srgbClr val="9437FF"/>
            </a:solidFill>
          </a:ln>
        </p:spPr>
        <p:txBody>
          <a:bodyPr lIns="45718" tIns="45718" rIns="45718" bIns="45718" anchor="ctr"/>
          <a:lstStyle/>
          <a:p>
            <a:pPr/>
          </a:p>
        </p:txBody>
      </p:sp>
      <p:sp>
        <p:nvSpPr>
          <p:cNvPr id="1262" name="Oval"/>
          <p:cNvSpPr/>
          <p:nvPr/>
        </p:nvSpPr>
        <p:spPr>
          <a:xfrm>
            <a:off x="5737120" y="4551167"/>
            <a:ext cx="200001" cy="215592"/>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1263" name="Oval"/>
          <p:cNvSpPr/>
          <p:nvPr/>
        </p:nvSpPr>
        <p:spPr>
          <a:xfrm>
            <a:off x="5744142" y="4855207"/>
            <a:ext cx="200001" cy="215592"/>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1264" name="Oval"/>
          <p:cNvSpPr/>
          <p:nvPr/>
        </p:nvSpPr>
        <p:spPr>
          <a:xfrm>
            <a:off x="5744142" y="5158222"/>
            <a:ext cx="200001" cy="215593"/>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pic>
        <p:nvPicPr>
          <p:cNvPr id="1265" name="boldsymbol_W_h.pdf" descr="boldsymbol_W_h.pdf"/>
          <p:cNvPicPr>
            <a:picLocks noChangeAspect="1"/>
          </p:cNvPicPr>
          <p:nvPr/>
        </p:nvPicPr>
        <p:blipFill>
          <a:blip r:embed="rId3">
            <a:extLst/>
          </a:blip>
          <a:stretch>
            <a:fillRect/>
          </a:stretch>
        </p:blipFill>
        <p:spPr>
          <a:xfrm>
            <a:off x="2110007" y="4533517"/>
            <a:ext cx="419449" cy="220389"/>
          </a:xfrm>
          <a:prstGeom prst="rect">
            <a:avLst/>
          </a:prstGeom>
          <a:ln w="12700">
            <a:miter lim="400000"/>
          </a:ln>
        </p:spPr>
      </p:pic>
      <p:pic>
        <p:nvPicPr>
          <p:cNvPr id="1266" name="boldsymbol_W_h.pdf" descr="boldsymbol_W_h.pdf"/>
          <p:cNvPicPr>
            <a:picLocks noChangeAspect="1"/>
          </p:cNvPicPr>
          <p:nvPr/>
        </p:nvPicPr>
        <p:blipFill>
          <a:blip r:embed="rId3">
            <a:extLst/>
          </a:blip>
          <a:stretch>
            <a:fillRect/>
          </a:stretch>
        </p:blipFill>
        <p:spPr>
          <a:xfrm>
            <a:off x="3318270" y="4550432"/>
            <a:ext cx="419449" cy="220389"/>
          </a:xfrm>
          <a:prstGeom prst="rect">
            <a:avLst/>
          </a:prstGeom>
          <a:ln w="12700">
            <a:miter lim="400000"/>
          </a:ln>
        </p:spPr>
      </p:pic>
      <p:pic>
        <p:nvPicPr>
          <p:cNvPr id="1267" name="boldsymbol_W_h.pdf" descr="boldsymbol_W_h.pdf"/>
          <p:cNvPicPr>
            <a:picLocks noChangeAspect="1"/>
          </p:cNvPicPr>
          <p:nvPr/>
        </p:nvPicPr>
        <p:blipFill>
          <a:blip r:embed="rId3">
            <a:extLst/>
          </a:blip>
          <a:stretch>
            <a:fillRect/>
          </a:stretch>
        </p:blipFill>
        <p:spPr>
          <a:xfrm>
            <a:off x="4696697" y="4566802"/>
            <a:ext cx="419449" cy="220389"/>
          </a:xfrm>
          <a:prstGeom prst="rect">
            <a:avLst/>
          </a:prstGeom>
          <a:ln w="12700">
            <a:miter lim="400000"/>
          </a:ln>
        </p:spPr>
      </p:pic>
      <p:sp>
        <p:nvSpPr>
          <p:cNvPr id="1268" name="Line"/>
          <p:cNvSpPr/>
          <p:nvPr/>
        </p:nvSpPr>
        <p:spPr>
          <a:xfrm flipV="1">
            <a:off x="5837120" y="3855735"/>
            <a:ext cx="1" cy="528682"/>
          </a:xfrm>
          <a:prstGeom prst="line">
            <a:avLst/>
          </a:prstGeom>
          <a:ln w="25400">
            <a:solidFill>
              <a:schemeClr val="accent1"/>
            </a:solidFill>
            <a:tailEnd type="triangle"/>
          </a:ln>
        </p:spPr>
        <p:txBody>
          <a:bodyPr lIns="45718" tIns="45718" rIns="45718" bIns="45718"/>
          <a:lstStyle/>
          <a:p>
            <a:pPr/>
          </a:p>
        </p:txBody>
      </p:sp>
      <p:sp>
        <p:nvSpPr>
          <p:cNvPr id="1269" name="Rounded Rectangle"/>
          <p:cNvSpPr/>
          <p:nvPr/>
        </p:nvSpPr>
        <p:spPr>
          <a:xfrm rot="16200000">
            <a:off x="6546858" y="4699303"/>
            <a:ext cx="1069039" cy="397935"/>
          </a:xfrm>
          <a:prstGeom prst="roundRect">
            <a:avLst>
              <a:gd name="adj" fmla="val 38844"/>
            </a:avLst>
          </a:prstGeom>
          <a:solidFill>
            <a:srgbClr val="FFFFFF"/>
          </a:solidFill>
          <a:ln w="25400">
            <a:solidFill>
              <a:srgbClr val="FF2600"/>
            </a:solidFill>
          </a:ln>
        </p:spPr>
        <p:txBody>
          <a:bodyPr lIns="45718" tIns="45718" rIns="45718" bIns="45718" anchor="ctr"/>
          <a:lstStyle/>
          <a:p>
            <a:pPr/>
          </a:p>
        </p:txBody>
      </p:sp>
      <p:sp>
        <p:nvSpPr>
          <p:cNvPr id="1270" name="Oval"/>
          <p:cNvSpPr/>
          <p:nvPr/>
        </p:nvSpPr>
        <p:spPr>
          <a:xfrm>
            <a:off x="6981377" y="5132989"/>
            <a:ext cx="200001" cy="215592"/>
          </a:xfrm>
          <a:prstGeom prst="ellipse">
            <a:avLst/>
          </a:prstGeom>
          <a:solidFill>
            <a:srgbClr val="FF2600"/>
          </a:solidFill>
          <a:ln w="25400">
            <a:solidFill>
              <a:srgbClr val="000000"/>
            </a:solidFill>
          </a:ln>
        </p:spPr>
        <p:txBody>
          <a:bodyPr lIns="45718" tIns="45718" rIns="45718" bIns="45718" anchor="ctr"/>
          <a:lstStyle/>
          <a:p>
            <a:pPr/>
          </a:p>
        </p:txBody>
      </p:sp>
      <p:sp>
        <p:nvSpPr>
          <p:cNvPr id="1271" name="Oval"/>
          <p:cNvSpPr/>
          <p:nvPr/>
        </p:nvSpPr>
        <p:spPr>
          <a:xfrm>
            <a:off x="6986343" y="4824026"/>
            <a:ext cx="200001" cy="215592"/>
          </a:xfrm>
          <a:prstGeom prst="ellipse">
            <a:avLst/>
          </a:prstGeom>
          <a:solidFill>
            <a:srgbClr val="FF2600"/>
          </a:solidFill>
          <a:ln w="25400">
            <a:solidFill>
              <a:srgbClr val="000000"/>
            </a:solidFill>
          </a:ln>
        </p:spPr>
        <p:txBody>
          <a:bodyPr lIns="45718" tIns="45718" rIns="45718" bIns="45718" anchor="ctr"/>
          <a:lstStyle/>
          <a:p>
            <a:pPr/>
          </a:p>
        </p:txBody>
      </p:sp>
      <p:sp>
        <p:nvSpPr>
          <p:cNvPr id="1272" name="Oval"/>
          <p:cNvSpPr/>
          <p:nvPr/>
        </p:nvSpPr>
        <p:spPr>
          <a:xfrm>
            <a:off x="6990216" y="4500471"/>
            <a:ext cx="200001" cy="215593"/>
          </a:xfrm>
          <a:prstGeom prst="ellipse">
            <a:avLst/>
          </a:prstGeom>
          <a:solidFill>
            <a:srgbClr val="FF2600"/>
          </a:solidFill>
          <a:ln w="25400">
            <a:solidFill>
              <a:srgbClr val="000000"/>
            </a:solidFill>
          </a:ln>
        </p:spPr>
        <p:txBody>
          <a:bodyPr lIns="45718" tIns="45718" rIns="45718" bIns="45718" anchor="ctr"/>
          <a:lstStyle/>
          <a:p>
            <a:pPr/>
          </a:p>
        </p:txBody>
      </p:sp>
      <p:sp>
        <p:nvSpPr>
          <p:cNvPr id="1273" name="Line"/>
          <p:cNvSpPr/>
          <p:nvPr/>
        </p:nvSpPr>
        <p:spPr>
          <a:xfrm flipV="1">
            <a:off x="7293375" y="2067714"/>
            <a:ext cx="1" cy="528682"/>
          </a:xfrm>
          <a:prstGeom prst="line">
            <a:avLst/>
          </a:prstGeom>
          <a:ln w="25400">
            <a:solidFill>
              <a:schemeClr val="accent1"/>
            </a:solidFill>
            <a:tailEnd type="triangle"/>
          </a:ln>
        </p:spPr>
        <p:txBody>
          <a:bodyPr lIns="45718" tIns="45718" rIns="45718" bIns="45718"/>
          <a:lstStyle/>
          <a:p>
            <a:pPr/>
          </a:p>
        </p:txBody>
      </p:sp>
      <p:sp>
        <p:nvSpPr>
          <p:cNvPr id="1274" name="Rounded Rectangle"/>
          <p:cNvSpPr/>
          <p:nvPr/>
        </p:nvSpPr>
        <p:spPr>
          <a:xfrm rot="16200000">
            <a:off x="6546858" y="3145018"/>
            <a:ext cx="1069039" cy="413109"/>
          </a:xfrm>
          <a:prstGeom prst="roundRect">
            <a:avLst>
              <a:gd name="adj" fmla="val 38532"/>
            </a:avLst>
          </a:prstGeom>
          <a:solidFill>
            <a:srgbClr val="FFFFFF"/>
          </a:solidFill>
          <a:ln w="25400">
            <a:solidFill>
              <a:srgbClr val="009051"/>
            </a:solidFill>
          </a:ln>
        </p:spPr>
        <p:txBody>
          <a:bodyPr lIns="45718" tIns="45718" rIns="45718" bIns="45718" anchor="ctr"/>
          <a:lstStyle/>
          <a:p>
            <a:pPr/>
          </a:p>
        </p:txBody>
      </p:sp>
      <p:sp>
        <p:nvSpPr>
          <p:cNvPr id="1275" name="Oval"/>
          <p:cNvSpPr/>
          <p:nvPr/>
        </p:nvSpPr>
        <p:spPr>
          <a:xfrm>
            <a:off x="6981377" y="2961095"/>
            <a:ext cx="200001" cy="215592"/>
          </a:xfrm>
          <a:prstGeom prst="ellipse">
            <a:avLst/>
          </a:prstGeom>
          <a:solidFill>
            <a:srgbClr val="009051"/>
          </a:solidFill>
          <a:ln w="25400">
            <a:solidFill>
              <a:srgbClr val="000000"/>
            </a:solidFill>
          </a:ln>
        </p:spPr>
        <p:txBody>
          <a:bodyPr lIns="45718" tIns="45718" rIns="45718" bIns="45718" anchor="ctr"/>
          <a:lstStyle/>
          <a:p>
            <a:pPr/>
          </a:p>
        </p:txBody>
      </p:sp>
      <p:sp>
        <p:nvSpPr>
          <p:cNvPr id="1276" name="Oval"/>
          <p:cNvSpPr/>
          <p:nvPr/>
        </p:nvSpPr>
        <p:spPr>
          <a:xfrm>
            <a:off x="6988399" y="3265135"/>
            <a:ext cx="200001" cy="215592"/>
          </a:xfrm>
          <a:prstGeom prst="ellipse">
            <a:avLst/>
          </a:prstGeom>
          <a:solidFill>
            <a:srgbClr val="009051"/>
          </a:solidFill>
          <a:ln w="25400">
            <a:solidFill>
              <a:srgbClr val="000000"/>
            </a:solidFill>
          </a:ln>
        </p:spPr>
        <p:txBody>
          <a:bodyPr lIns="45718" tIns="45718" rIns="45718" bIns="45718" anchor="ctr"/>
          <a:lstStyle/>
          <a:p>
            <a:pPr/>
          </a:p>
        </p:txBody>
      </p:sp>
      <p:sp>
        <p:nvSpPr>
          <p:cNvPr id="1277" name="Oval"/>
          <p:cNvSpPr/>
          <p:nvPr/>
        </p:nvSpPr>
        <p:spPr>
          <a:xfrm>
            <a:off x="6988399" y="3568150"/>
            <a:ext cx="200001" cy="215592"/>
          </a:xfrm>
          <a:prstGeom prst="ellipse">
            <a:avLst/>
          </a:prstGeom>
          <a:solidFill>
            <a:srgbClr val="009051"/>
          </a:solidFill>
          <a:ln w="25400">
            <a:solidFill>
              <a:srgbClr val="000000"/>
            </a:solidFill>
          </a:ln>
        </p:spPr>
        <p:txBody>
          <a:bodyPr lIns="45718" tIns="45718" rIns="45718" bIns="45718" anchor="ctr"/>
          <a:lstStyle/>
          <a:p>
            <a:pPr/>
          </a:p>
        </p:txBody>
      </p:sp>
      <p:sp>
        <p:nvSpPr>
          <p:cNvPr id="1278" name="Line"/>
          <p:cNvSpPr/>
          <p:nvPr/>
        </p:nvSpPr>
        <p:spPr>
          <a:xfrm>
            <a:off x="6145990" y="3351572"/>
            <a:ext cx="701995" cy="1"/>
          </a:xfrm>
          <a:prstGeom prst="line">
            <a:avLst/>
          </a:prstGeom>
          <a:ln w="25400">
            <a:solidFill>
              <a:schemeClr val="accent1"/>
            </a:solidFill>
            <a:tailEnd type="triangle"/>
          </a:ln>
        </p:spPr>
        <p:txBody>
          <a:bodyPr lIns="45718" tIns="45718" rIns="45718" bIns="45718"/>
          <a:lstStyle/>
          <a:p>
            <a:pPr/>
          </a:p>
        </p:txBody>
      </p:sp>
      <p:sp>
        <p:nvSpPr>
          <p:cNvPr id="1279" name="Rectangle"/>
          <p:cNvSpPr/>
          <p:nvPr/>
        </p:nvSpPr>
        <p:spPr>
          <a:xfrm>
            <a:off x="2659591" y="2780352"/>
            <a:ext cx="3472260" cy="1094439"/>
          </a:xfrm>
          <a:prstGeom prst="rect">
            <a:avLst/>
          </a:prstGeom>
          <a:solidFill>
            <a:schemeClr val="accent5">
              <a:lumOff val="23235"/>
            </a:schemeClr>
          </a:solidFill>
          <a:ln w="12700">
            <a:miter lim="400000"/>
          </a:ln>
        </p:spPr>
        <p:txBody>
          <a:bodyPr lIns="45718" tIns="45718" rIns="45718" bIns="45718" anchor="ctr"/>
          <a:lstStyle/>
          <a:p>
            <a:pPr/>
          </a:p>
        </p:txBody>
      </p:sp>
      <p:sp>
        <p:nvSpPr>
          <p:cNvPr id="1280" name="Step 1-2"/>
          <p:cNvSpPr txBox="1"/>
          <p:nvPr/>
        </p:nvSpPr>
        <p:spPr>
          <a:xfrm>
            <a:off x="3918448" y="3101380"/>
            <a:ext cx="1056937"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FFFF"/>
                </a:solidFill>
                <a:latin typeface="Arial"/>
                <a:ea typeface="Arial"/>
                <a:cs typeface="Arial"/>
                <a:sym typeface="Arial"/>
              </a:defRPr>
            </a:lvl1pPr>
          </a:lstStyle>
          <a:p>
            <a:pPr/>
            <a:r>
              <a:t>Step 1-2 </a:t>
            </a:r>
          </a:p>
        </p:txBody>
      </p:sp>
      <p:sp>
        <p:nvSpPr>
          <p:cNvPr id="1281" name="Rectangle"/>
          <p:cNvSpPr/>
          <p:nvPr/>
        </p:nvSpPr>
        <p:spPr>
          <a:xfrm>
            <a:off x="6620869" y="2631765"/>
            <a:ext cx="1345015" cy="2976622"/>
          </a:xfrm>
          <a:prstGeom prst="rect">
            <a:avLst/>
          </a:prstGeom>
          <a:ln w="25400">
            <a:solidFill>
              <a:srgbClr val="000000"/>
            </a:solidFill>
            <a:miter lim="400000"/>
          </a:ln>
        </p:spPr>
        <p:txBody>
          <a:bodyPr lIns="45718" tIns="45718" rIns="45718" bIns="45718" anchor="ctr"/>
          <a:lstStyle/>
          <a:p>
            <a:pPr/>
          </a:p>
        </p:txBody>
      </p:sp>
      <p:sp>
        <p:nvSpPr>
          <p:cNvPr id="1282" name="Line"/>
          <p:cNvSpPr/>
          <p:nvPr/>
        </p:nvSpPr>
        <p:spPr>
          <a:xfrm>
            <a:off x="8036533" y="4283455"/>
            <a:ext cx="769974" cy="1"/>
          </a:xfrm>
          <a:prstGeom prst="line">
            <a:avLst/>
          </a:prstGeom>
          <a:ln w="25400">
            <a:solidFill>
              <a:schemeClr val="accent1"/>
            </a:solidFill>
            <a:tailEnd type="triangle"/>
          </a:ln>
        </p:spPr>
        <p:txBody>
          <a:bodyPr lIns="45718" tIns="45718" rIns="45718" bIns="45718"/>
          <a:lstStyle/>
          <a:p>
            <a:pPr/>
          </a:p>
        </p:txBody>
      </p:sp>
      <p:pic>
        <p:nvPicPr>
          <p:cNvPr id="1283" name="Image" descr="Image"/>
          <p:cNvPicPr>
            <a:picLocks noChangeAspect="1"/>
          </p:cNvPicPr>
          <p:nvPr/>
        </p:nvPicPr>
        <p:blipFill>
          <a:blip r:embed="rId4">
            <a:extLst/>
          </a:blip>
          <a:stretch>
            <a:fillRect/>
          </a:stretch>
        </p:blipFill>
        <p:spPr>
          <a:xfrm>
            <a:off x="7471702" y="4439246"/>
            <a:ext cx="310634" cy="338043"/>
          </a:xfrm>
          <a:prstGeom prst="rect">
            <a:avLst/>
          </a:prstGeom>
          <a:ln w="12700">
            <a:miter lim="400000"/>
          </a:ln>
        </p:spPr>
      </p:pic>
      <p:sp>
        <p:nvSpPr>
          <p:cNvPr id="1284" name="Rounded Rectangle"/>
          <p:cNvSpPr/>
          <p:nvPr/>
        </p:nvSpPr>
        <p:spPr>
          <a:xfrm rot="16200000">
            <a:off x="8541555" y="4084489"/>
            <a:ext cx="1069039" cy="397935"/>
          </a:xfrm>
          <a:prstGeom prst="roundRect">
            <a:avLst>
              <a:gd name="adj" fmla="val 38844"/>
            </a:avLst>
          </a:prstGeom>
          <a:solidFill>
            <a:srgbClr val="FFFFFF"/>
          </a:solidFill>
          <a:ln w="25400">
            <a:solidFill>
              <a:srgbClr val="FF2600"/>
            </a:solidFill>
          </a:ln>
        </p:spPr>
        <p:txBody>
          <a:bodyPr lIns="45718" tIns="45718" rIns="45718" bIns="45718" anchor="ctr"/>
          <a:lstStyle/>
          <a:p>
            <a:pPr/>
          </a:p>
        </p:txBody>
      </p:sp>
      <p:sp>
        <p:nvSpPr>
          <p:cNvPr id="1285" name="Oval"/>
          <p:cNvSpPr/>
          <p:nvPr/>
        </p:nvSpPr>
        <p:spPr>
          <a:xfrm>
            <a:off x="8976074" y="4518175"/>
            <a:ext cx="200001" cy="215592"/>
          </a:xfrm>
          <a:prstGeom prst="ellipse">
            <a:avLst/>
          </a:prstGeom>
          <a:solidFill>
            <a:srgbClr val="FF2600"/>
          </a:solidFill>
          <a:ln w="25400">
            <a:solidFill>
              <a:srgbClr val="000000"/>
            </a:solidFill>
          </a:ln>
        </p:spPr>
        <p:txBody>
          <a:bodyPr lIns="45718" tIns="45718" rIns="45718" bIns="45718" anchor="ctr"/>
          <a:lstStyle/>
          <a:p>
            <a:pPr/>
          </a:p>
        </p:txBody>
      </p:sp>
      <p:sp>
        <p:nvSpPr>
          <p:cNvPr id="1286" name="Oval"/>
          <p:cNvSpPr/>
          <p:nvPr/>
        </p:nvSpPr>
        <p:spPr>
          <a:xfrm>
            <a:off x="8981040" y="4209212"/>
            <a:ext cx="200001" cy="215592"/>
          </a:xfrm>
          <a:prstGeom prst="ellipse">
            <a:avLst/>
          </a:prstGeom>
          <a:solidFill>
            <a:srgbClr val="FF2600"/>
          </a:solidFill>
          <a:ln w="25400">
            <a:solidFill>
              <a:srgbClr val="000000"/>
            </a:solidFill>
          </a:ln>
        </p:spPr>
        <p:txBody>
          <a:bodyPr lIns="45718" tIns="45718" rIns="45718" bIns="45718" anchor="ctr"/>
          <a:lstStyle/>
          <a:p>
            <a:pPr/>
          </a:p>
        </p:txBody>
      </p:sp>
      <p:sp>
        <p:nvSpPr>
          <p:cNvPr id="1287" name="Oval"/>
          <p:cNvSpPr/>
          <p:nvPr/>
        </p:nvSpPr>
        <p:spPr>
          <a:xfrm>
            <a:off x="8984913" y="3885657"/>
            <a:ext cx="200001" cy="215593"/>
          </a:xfrm>
          <a:prstGeom prst="ellipse">
            <a:avLst/>
          </a:prstGeom>
          <a:solidFill>
            <a:srgbClr val="FF2600"/>
          </a:solidFill>
          <a:ln w="25400">
            <a:solidFill>
              <a:srgbClr val="000000"/>
            </a:solidFill>
          </a:ln>
        </p:spPr>
        <p:txBody>
          <a:bodyPr lIns="45718" tIns="45718" rIns="45718" bIns="45718" anchor="ctr"/>
          <a:lstStyle/>
          <a:p>
            <a:pPr/>
          </a:p>
        </p:txBody>
      </p:sp>
      <p:pic>
        <p:nvPicPr>
          <p:cNvPr id="1288" name="Image" descr="Image"/>
          <p:cNvPicPr>
            <a:picLocks noChangeAspect="1"/>
          </p:cNvPicPr>
          <p:nvPr/>
        </p:nvPicPr>
        <p:blipFill>
          <a:blip r:embed="rId5">
            <a:extLst/>
          </a:blip>
          <a:stretch>
            <a:fillRect/>
          </a:stretch>
        </p:blipFill>
        <p:spPr>
          <a:xfrm>
            <a:off x="9470607" y="4071065"/>
            <a:ext cx="401822" cy="424783"/>
          </a:xfrm>
          <a:prstGeom prst="rect">
            <a:avLst/>
          </a:prstGeom>
          <a:ln w="12700">
            <a:miter lim="400000"/>
          </a:ln>
        </p:spPr>
      </p:pic>
      <p:sp>
        <p:nvSpPr>
          <p:cNvPr id="1289" name="GRU"/>
          <p:cNvSpPr txBox="1"/>
          <p:nvPr/>
        </p:nvSpPr>
        <p:spPr>
          <a:xfrm>
            <a:off x="8194381" y="3500616"/>
            <a:ext cx="612126"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GRU</a:t>
            </a:r>
          </a:p>
        </p:txBody>
      </p:sp>
      <p:pic>
        <p:nvPicPr>
          <p:cNvPr id="1290" name="Image" descr="Image"/>
          <p:cNvPicPr>
            <a:picLocks noChangeAspect="1"/>
          </p:cNvPicPr>
          <p:nvPr/>
        </p:nvPicPr>
        <p:blipFill>
          <a:blip r:embed="rId6">
            <a:extLst/>
          </a:blip>
          <a:stretch>
            <a:fillRect/>
          </a:stretch>
        </p:blipFill>
        <p:spPr>
          <a:xfrm>
            <a:off x="7394980" y="3201635"/>
            <a:ext cx="413278" cy="350660"/>
          </a:xfrm>
          <a:prstGeom prst="rect">
            <a:avLst/>
          </a:prstGeom>
          <a:ln w="12700">
            <a:miter lim="400000"/>
          </a:ln>
        </p:spPr>
      </p:pic>
      <p:sp>
        <p:nvSpPr>
          <p:cNvPr id="1291" name="Attention mechanism: RNNSearch"/>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Attention mechanism: RNNSearch</a:t>
            </a:r>
          </a:p>
        </p:txBody>
      </p:sp>
      <p:sp>
        <p:nvSpPr>
          <p:cNvPr id="1292" name="[Bahdanau et al. 2014]"/>
          <p:cNvSpPr txBox="1"/>
          <p:nvPr/>
        </p:nvSpPr>
        <p:spPr>
          <a:xfrm>
            <a:off x="8929845" y="594171"/>
            <a:ext cx="3043823" cy="42478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defTabSz="914400">
              <a:spcBef>
                <a:spcPts val="700"/>
              </a:spcBef>
              <a:defRPr i="1" sz="2300">
                <a:solidFill>
                  <a:srgbClr val="000000"/>
                </a:solidFill>
                <a:latin typeface="Arial"/>
                <a:ea typeface="Arial"/>
                <a:cs typeface="Arial"/>
                <a:sym typeface="Arial"/>
              </a:defRPr>
            </a:pPr>
            <a:r>
              <a:t>[</a:t>
            </a:r>
            <a:r>
              <a:rPr u="sng">
                <a:solidFill>
                  <a:srgbClr val="0000FF"/>
                </a:solidFill>
                <a:uFill>
                  <a:solidFill>
                    <a:srgbClr val="0000FF"/>
                  </a:solidFill>
                </a:uFill>
                <a:hlinkClick r:id="rId7" invalidUrl="" action="" tgtFrame="" tooltip="" history="1" highlightClick="0" endSnd="0"/>
              </a:rPr>
              <a:t>Bahdanau</a:t>
            </a:r>
            <a:r>
              <a:t> et al. 2014]</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12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81" grpId="1"/>
    </p:bld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96" name="Rectangle"/>
          <p:cNvSpPr/>
          <p:nvPr/>
        </p:nvSpPr>
        <p:spPr>
          <a:xfrm>
            <a:off x="2705395" y="4131438"/>
            <a:ext cx="510663" cy="304035"/>
          </a:xfrm>
          <a:prstGeom prst="rect">
            <a:avLst/>
          </a:prstGeom>
          <a:solidFill>
            <a:srgbClr val="FFFFFF"/>
          </a:solidFill>
          <a:ln w="12700">
            <a:miter lim="400000"/>
          </a:ln>
        </p:spPr>
        <p:txBody>
          <a:bodyPr lIns="45718" tIns="45718" rIns="45718" bIns="45718" anchor="ctr"/>
          <a:lstStyle/>
          <a:p>
            <a:pPr>
              <a:defRPr>
                <a:solidFill>
                  <a:srgbClr val="FFFFFF"/>
                </a:solidFill>
              </a:defRPr>
            </a:pPr>
          </a:p>
        </p:txBody>
      </p:sp>
      <p:sp>
        <p:nvSpPr>
          <p:cNvPr id="1297" name="Line"/>
          <p:cNvSpPr/>
          <p:nvPr/>
        </p:nvSpPr>
        <p:spPr>
          <a:xfrm flipV="1">
            <a:off x="3072017" y="5523322"/>
            <a:ext cx="1" cy="528682"/>
          </a:xfrm>
          <a:prstGeom prst="line">
            <a:avLst/>
          </a:prstGeom>
          <a:ln w="25400">
            <a:solidFill>
              <a:schemeClr val="accent1"/>
            </a:solidFill>
            <a:tailEnd type="triangle"/>
          </a:ln>
        </p:spPr>
        <p:txBody>
          <a:bodyPr lIns="45718" tIns="45718" rIns="45718" bIns="45718"/>
          <a:lstStyle/>
          <a:p>
            <a:pPr/>
          </a:p>
        </p:txBody>
      </p:sp>
      <p:sp>
        <p:nvSpPr>
          <p:cNvPr id="1298" name="Line"/>
          <p:cNvSpPr/>
          <p:nvPr/>
        </p:nvSpPr>
        <p:spPr>
          <a:xfrm flipV="1">
            <a:off x="4410927" y="5523322"/>
            <a:ext cx="1" cy="528682"/>
          </a:xfrm>
          <a:prstGeom prst="line">
            <a:avLst/>
          </a:prstGeom>
          <a:ln w="25400">
            <a:solidFill>
              <a:schemeClr val="accent1"/>
            </a:solidFill>
            <a:tailEnd type="triangle"/>
          </a:ln>
        </p:spPr>
        <p:txBody>
          <a:bodyPr lIns="45718" tIns="45718" rIns="45718" bIns="45718"/>
          <a:lstStyle/>
          <a:p>
            <a:pPr/>
          </a:p>
        </p:txBody>
      </p:sp>
      <p:sp>
        <p:nvSpPr>
          <p:cNvPr id="1299" name="Line"/>
          <p:cNvSpPr/>
          <p:nvPr/>
        </p:nvSpPr>
        <p:spPr>
          <a:xfrm flipV="1">
            <a:off x="5863414" y="5523322"/>
            <a:ext cx="1" cy="528682"/>
          </a:xfrm>
          <a:prstGeom prst="line">
            <a:avLst/>
          </a:prstGeom>
          <a:ln w="25400">
            <a:solidFill>
              <a:schemeClr val="accent1"/>
            </a:solidFill>
            <a:tailEnd type="triangle"/>
          </a:ln>
        </p:spPr>
        <p:txBody>
          <a:bodyPr lIns="45718" tIns="45718" rIns="45718" bIns="45718"/>
          <a:lstStyle/>
          <a:p>
            <a:pPr/>
          </a:p>
        </p:txBody>
      </p:sp>
      <p:sp>
        <p:nvSpPr>
          <p:cNvPr id="1300" name="Line"/>
          <p:cNvSpPr/>
          <p:nvPr/>
        </p:nvSpPr>
        <p:spPr>
          <a:xfrm flipV="1">
            <a:off x="3049496" y="3885304"/>
            <a:ext cx="1" cy="528683"/>
          </a:xfrm>
          <a:prstGeom prst="line">
            <a:avLst/>
          </a:prstGeom>
          <a:ln w="25400">
            <a:solidFill>
              <a:schemeClr val="accent1"/>
            </a:solidFill>
            <a:tailEnd type="triangle"/>
          </a:ln>
        </p:spPr>
        <p:txBody>
          <a:bodyPr lIns="45718" tIns="45718" rIns="45718" bIns="45718"/>
          <a:lstStyle/>
          <a:p>
            <a:pPr/>
          </a:p>
        </p:txBody>
      </p:sp>
      <p:sp>
        <p:nvSpPr>
          <p:cNvPr id="1301" name="Line"/>
          <p:cNvSpPr/>
          <p:nvPr/>
        </p:nvSpPr>
        <p:spPr>
          <a:xfrm flipV="1">
            <a:off x="4395720" y="3885304"/>
            <a:ext cx="1" cy="528683"/>
          </a:xfrm>
          <a:prstGeom prst="line">
            <a:avLst/>
          </a:prstGeom>
          <a:ln w="25400">
            <a:solidFill>
              <a:schemeClr val="accent1"/>
            </a:solidFill>
            <a:tailEnd type="triangle"/>
          </a:ln>
        </p:spPr>
        <p:txBody>
          <a:bodyPr lIns="45718" tIns="45718" rIns="45718" bIns="45718"/>
          <a:lstStyle/>
          <a:p>
            <a:pPr/>
          </a:p>
        </p:txBody>
      </p:sp>
      <p:sp>
        <p:nvSpPr>
          <p:cNvPr id="1302" name="Line"/>
          <p:cNvSpPr/>
          <p:nvPr/>
        </p:nvSpPr>
        <p:spPr>
          <a:xfrm>
            <a:off x="6041836" y="4902239"/>
            <a:ext cx="769974" cy="1"/>
          </a:xfrm>
          <a:prstGeom prst="line">
            <a:avLst/>
          </a:prstGeom>
          <a:ln w="25400">
            <a:solidFill>
              <a:schemeClr val="accent1"/>
            </a:solidFill>
            <a:tailEnd type="triangle"/>
          </a:ln>
        </p:spPr>
        <p:txBody>
          <a:bodyPr lIns="45718" tIns="45718" rIns="45718" bIns="45718"/>
          <a:lstStyle/>
          <a:p>
            <a:pPr/>
          </a:p>
        </p:txBody>
      </p:sp>
      <p:sp>
        <p:nvSpPr>
          <p:cNvPr id="1303" name="Line"/>
          <p:cNvSpPr/>
          <p:nvPr/>
        </p:nvSpPr>
        <p:spPr>
          <a:xfrm>
            <a:off x="1996429" y="4902240"/>
            <a:ext cx="769974" cy="1"/>
          </a:xfrm>
          <a:prstGeom prst="line">
            <a:avLst/>
          </a:prstGeom>
          <a:ln w="25400">
            <a:solidFill>
              <a:schemeClr val="accent1"/>
            </a:solidFill>
            <a:tailEnd type="triangle"/>
          </a:ln>
        </p:spPr>
        <p:txBody>
          <a:bodyPr lIns="45718" tIns="45718" rIns="45718" bIns="45718"/>
          <a:lstStyle/>
          <a:p>
            <a:pPr/>
          </a:p>
        </p:txBody>
      </p:sp>
      <p:sp>
        <p:nvSpPr>
          <p:cNvPr id="1304" name="Line"/>
          <p:cNvSpPr/>
          <p:nvPr/>
        </p:nvSpPr>
        <p:spPr>
          <a:xfrm>
            <a:off x="3236099" y="4902240"/>
            <a:ext cx="869974" cy="1"/>
          </a:xfrm>
          <a:prstGeom prst="line">
            <a:avLst/>
          </a:prstGeom>
          <a:ln w="25400">
            <a:solidFill>
              <a:schemeClr val="accent1"/>
            </a:solidFill>
            <a:tailEnd type="triangle"/>
          </a:ln>
        </p:spPr>
        <p:txBody>
          <a:bodyPr lIns="45718" tIns="45718" rIns="45718" bIns="45718"/>
          <a:lstStyle/>
          <a:p>
            <a:pPr/>
          </a:p>
        </p:txBody>
      </p:sp>
      <p:sp>
        <p:nvSpPr>
          <p:cNvPr id="1305" name="Line"/>
          <p:cNvSpPr/>
          <p:nvPr/>
        </p:nvSpPr>
        <p:spPr>
          <a:xfrm>
            <a:off x="4578784" y="4902240"/>
            <a:ext cx="1070938" cy="1"/>
          </a:xfrm>
          <a:prstGeom prst="line">
            <a:avLst/>
          </a:prstGeom>
          <a:ln w="25400">
            <a:solidFill>
              <a:schemeClr val="accent1"/>
            </a:solidFill>
            <a:tailEnd type="triangle"/>
          </a:ln>
        </p:spPr>
        <p:txBody>
          <a:bodyPr lIns="45718" tIns="45718" rIns="45718" bIns="45718"/>
          <a:lstStyle/>
          <a:p>
            <a:pPr/>
          </a:p>
        </p:txBody>
      </p:sp>
      <p:sp>
        <p:nvSpPr>
          <p:cNvPr id="1306" name="Rounded Rectangle"/>
          <p:cNvSpPr/>
          <p:nvPr/>
        </p:nvSpPr>
        <p:spPr>
          <a:xfrm rot="16200000">
            <a:off x="2507817" y="4736754"/>
            <a:ext cx="1069039" cy="413109"/>
          </a:xfrm>
          <a:prstGeom prst="roundRect">
            <a:avLst>
              <a:gd name="adj" fmla="val 38532"/>
            </a:avLst>
          </a:prstGeom>
          <a:solidFill>
            <a:srgbClr val="FFFFFF"/>
          </a:solidFill>
          <a:ln w="25400">
            <a:solidFill>
              <a:srgbClr val="9437FF"/>
            </a:solidFill>
          </a:ln>
        </p:spPr>
        <p:txBody>
          <a:bodyPr lIns="45718" tIns="45718" rIns="45718" bIns="45718" anchor="ctr"/>
          <a:lstStyle/>
          <a:p>
            <a:pPr/>
          </a:p>
        </p:txBody>
      </p:sp>
      <p:sp>
        <p:nvSpPr>
          <p:cNvPr id="1307" name="Oval"/>
          <p:cNvSpPr/>
          <p:nvPr/>
        </p:nvSpPr>
        <p:spPr>
          <a:xfrm>
            <a:off x="2942336" y="4552831"/>
            <a:ext cx="200001" cy="215592"/>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1308" name="Oval"/>
          <p:cNvSpPr/>
          <p:nvPr/>
        </p:nvSpPr>
        <p:spPr>
          <a:xfrm>
            <a:off x="2949357" y="4856870"/>
            <a:ext cx="200002" cy="215593"/>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1309" name="Oval"/>
          <p:cNvSpPr/>
          <p:nvPr/>
        </p:nvSpPr>
        <p:spPr>
          <a:xfrm>
            <a:off x="2949357" y="5159886"/>
            <a:ext cx="200002" cy="215592"/>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1310" name="Rounded Rectangle"/>
          <p:cNvSpPr/>
          <p:nvPr/>
        </p:nvSpPr>
        <p:spPr>
          <a:xfrm rot="16200000">
            <a:off x="3861201" y="4736754"/>
            <a:ext cx="1069039" cy="413109"/>
          </a:xfrm>
          <a:prstGeom prst="roundRect">
            <a:avLst>
              <a:gd name="adj" fmla="val 38532"/>
            </a:avLst>
          </a:prstGeom>
          <a:solidFill>
            <a:srgbClr val="FFFFFF"/>
          </a:solidFill>
          <a:ln w="25400">
            <a:solidFill>
              <a:srgbClr val="9437FF"/>
            </a:solidFill>
          </a:ln>
        </p:spPr>
        <p:txBody>
          <a:bodyPr lIns="45718" tIns="45718" rIns="45718" bIns="45718" anchor="ctr"/>
          <a:lstStyle/>
          <a:p>
            <a:pPr/>
          </a:p>
        </p:txBody>
      </p:sp>
      <p:sp>
        <p:nvSpPr>
          <p:cNvPr id="1311" name="Oval"/>
          <p:cNvSpPr/>
          <p:nvPr/>
        </p:nvSpPr>
        <p:spPr>
          <a:xfrm>
            <a:off x="4295720" y="4552831"/>
            <a:ext cx="200001" cy="215592"/>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1312" name="Oval"/>
          <p:cNvSpPr/>
          <p:nvPr/>
        </p:nvSpPr>
        <p:spPr>
          <a:xfrm>
            <a:off x="4302742" y="4856870"/>
            <a:ext cx="200001" cy="215593"/>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1313" name="Oval"/>
          <p:cNvSpPr/>
          <p:nvPr/>
        </p:nvSpPr>
        <p:spPr>
          <a:xfrm>
            <a:off x="4302742" y="5159886"/>
            <a:ext cx="200001" cy="215592"/>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1314" name="Rounded Rectangle"/>
          <p:cNvSpPr/>
          <p:nvPr/>
        </p:nvSpPr>
        <p:spPr>
          <a:xfrm rot="16200000">
            <a:off x="5302601" y="4735090"/>
            <a:ext cx="1069039" cy="413109"/>
          </a:xfrm>
          <a:prstGeom prst="roundRect">
            <a:avLst>
              <a:gd name="adj" fmla="val 38532"/>
            </a:avLst>
          </a:prstGeom>
          <a:solidFill>
            <a:srgbClr val="FFFFFF"/>
          </a:solidFill>
          <a:ln w="25400">
            <a:solidFill>
              <a:srgbClr val="9437FF"/>
            </a:solidFill>
          </a:ln>
        </p:spPr>
        <p:txBody>
          <a:bodyPr lIns="45718" tIns="45718" rIns="45718" bIns="45718" anchor="ctr"/>
          <a:lstStyle/>
          <a:p>
            <a:pPr/>
          </a:p>
        </p:txBody>
      </p:sp>
      <p:sp>
        <p:nvSpPr>
          <p:cNvPr id="1315" name="Oval"/>
          <p:cNvSpPr/>
          <p:nvPr/>
        </p:nvSpPr>
        <p:spPr>
          <a:xfrm>
            <a:off x="5737120" y="4551167"/>
            <a:ext cx="200001" cy="215592"/>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1316" name="Oval"/>
          <p:cNvSpPr/>
          <p:nvPr/>
        </p:nvSpPr>
        <p:spPr>
          <a:xfrm>
            <a:off x="5744142" y="4855207"/>
            <a:ext cx="200001" cy="215592"/>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1317" name="Oval"/>
          <p:cNvSpPr/>
          <p:nvPr/>
        </p:nvSpPr>
        <p:spPr>
          <a:xfrm>
            <a:off x="5744142" y="5158222"/>
            <a:ext cx="200001" cy="215593"/>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pic>
        <p:nvPicPr>
          <p:cNvPr id="1318" name="boldsymbol_W_h.pdf" descr="boldsymbol_W_h.pdf"/>
          <p:cNvPicPr>
            <a:picLocks noChangeAspect="1"/>
          </p:cNvPicPr>
          <p:nvPr/>
        </p:nvPicPr>
        <p:blipFill>
          <a:blip r:embed="rId3">
            <a:extLst/>
          </a:blip>
          <a:stretch>
            <a:fillRect/>
          </a:stretch>
        </p:blipFill>
        <p:spPr>
          <a:xfrm>
            <a:off x="2110007" y="4533517"/>
            <a:ext cx="419449" cy="220389"/>
          </a:xfrm>
          <a:prstGeom prst="rect">
            <a:avLst/>
          </a:prstGeom>
          <a:ln w="12700">
            <a:miter lim="400000"/>
          </a:ln>
        </p:spPr>
      </p:pic>
      <p:pic>
        <p:nvPicPr>
          <p:cNvPr id="1319" name="boldsymbol_W_h.pdf" descr="boldsymbol_W_h.pdf"/>
          <p:cNvPicPr>
            <a:picLocks noChangeAspect="1"/>
          </p:cNvPicPr>
          <p:nvPr/>
        </p:nvPicPr>
        <p:blipFill>
          <a:blip r:embed="rId3">
            <a:extLst/>
          </a:blip>
          <a:stretch>
            <a:fillRect/>
          </a:stretch>
        </p:blipFill>
        <p:spPr>
          <a:xfrm>
            <a:off x="3318270" y="4550432"/>
            <a:ext cx="419449" cy="220389"/>
          </a:xfrm>
          <a:prstGeom prst="rect">
            <a:avLst/>
          </a:prstGeom>
          <a:ln w="12700">
            <a:miter lim="400000"/>
          </a:ln>
        </p:spPr>
      </p:pic>
      <p:pic>
        <p:nvPicPr>
          <p:cNvPr id="1320" name="boldsymbol_W_h.pdf" descr="boldsymbol_W_h.pdf"/>
          <p:cNvPicPr>
            <a:picLocks noChangeAspect="1"/>
          </p:cNvPicPr>
          <p:nvPr/>
        </p:nvPicPr>
        <p:blipFill>
          <a:blip r:embed="rId3">
            <a:extLst/>
          </a:blip>
          <a:stretch>
            <a:fillRect/>
          </a:stretch>
        </p:blipFill>
        <p:spPr>
          <a:xfrm>
            <a:off x="4696697" y="4566802"/>
            <a:ext cx="419449" cy="220389"/>
          </a:xfrm>
          <a:prstGeom prst="rect">
            <a:avLst/>
          </a:prstGeom>
          <a:ln w="12700">
            <a:miter lim="400000"/>
          </a:ln>
        </p:spPr>
      </p:pic>
      <p:sp>
        <p:nvSpPr>
          <p:cNvPr id="1321" name="Line"/>
          <p:cNvSpPr/>
          <p:nvPr/>
        </p:nvSpPr>
        <p:spPr>
          <a:xfrm flipV="1">
            <a:off x="5837120" y="3855735"/>
            <a:ext cx="1" cy="528682"/>
          </a:xfrm>
          <a:prstGeom prst="line">
            <a:avLst/>
          </a:prstGeom>
          <a:ln w="25400">
            <a:solidFill>
              <a:schemeClr val="accent1"/>
            </a:solidFill>
            <a:tailEnd type="triangle"/>
          </a:ln>
        </p:spPr>
        <p:txBody>
          <a:bodyPr lIns="45718" tIns="45718" rIns="45718" bIns="45718"/>
          <a:lstStyle/>
          <a:p>
            <a:pPr/>
          </a:p>
        </p:txBody>
      </p:sp>
      <p:sp>
        <p:nvSpPr>
          <p:cNvPr id="1322" name="Line"/>
          <p:cNvSpPr/>
          <p:nvPr/>
        </p:nvSpPr>
        <p:spPr>
          <a:xfrm flipV="1">
            <a:off x="9394690" y="1277912"/>
            <a:ext cx="1" cy="528682"/>
          </a:xfrm>
          <a:prstGeom prst="line">
            <a:avLst/>
          </a:prstGeom>
          <a:ln w="25400">
            <a:solidFill>
              <a:schemeClr val="accent1"/>
            </a:solidFill>
            <a:tailEnd type="triangle"/>
          </a:ln>
        </p:spPr>
        <p:txBody>
          <a:bodyPr lIns="45718" tIns="45718" rIns="45718" bIns="45718"/>
          <a:lstStyle/>
          <a:p>
            <a:pPr/>
          </a:p>
        </p:txBody>
      </p:sp>
      <p:sp>
        <p:nvSpPr>
          <p:cNvPr id="1323" name="Line"/>
          <p:cNvSpPr/>
          <p:nvPr/>
        </p:nvSpPr>
        <p:spPr>
          <a:xfrm>
            <a:off x="6145990" y="3351572"/>
            <a:ext cx="701995" cy="1"/>
          </a:xfrm>
          <a:prstGeom prst="line">
            <a:avLst/>
          </a:prstGeom>
          <a:ln w="25400">
            <a:solidFill>
              <a:schemeClr val="accent1"/>
            </a:solidFill>
            <a:tailEnd type="triangle"/>
          </a:ln>
        </p:spPr>
        <p:txBody>
          <a:bodyPr lIns="45718" tIns="45718" rIns="45718" bIns="45718"/>
          <a:lstStyle/>
          <a:p>
            <a:pPr/>
          </a:p>
        </p:txBody>
      </p:sp>
      <p:sp>
        <p:nvSpPr>
          <p:cNvPr id="1324" name="Rectangle"/>
          <p:cNvSpPr/>
          <p:nvPr/>
        </p:nvSpPr>
        <p:spPr>
          <a:xfrm>
            <a:off x="2659591" y="2780352"/>
            <a:ext cx="3472260" cy="1094439"/>
          </a:xfrm>
          <a:prstGeom prst="rect">
            <a:avLst/>
          </a:prstGeom>
          <a:solidFill>
            <a:schemeClr val="accent5">
              <a:lumOff val="23235"/>
            </a:schemeClr>
          </a:solidFill>
          <a:ln w="12700">
            <a:miter lim="400000"/>
          </a:ln>
        </p:spPr>
        <p:txBody>
          <a:bodyPr lIns="45718" tIns="45718" rIns="45718" bIns="45718" anchor="ctr"/>
          <a:lstStyle/>
          <a:p>
            <a:pPr/>
          </a:p>
        </p:txBody>
      </p:sp>
      <p:sp>
        <p:nvSpPr>
          <p:cNvPr id="1325" name="Step 1-2"/>
          <p:cNvSpPr txBox="1"/>
          <p:nvPr/>
        </p:nvSpPr>
        <p:spPr>
          <a:xfrm>
            <a:off x="3918448" y="3101380"/>
            <a:ext cx="1056937"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FFFF"/>
                </a:solidFill>
                <a:latin typeface="Arial"/>
                <a:ea typeface="Arial"/>
                <a:cs typeface="Arial"/>
                <a:sym typeface="Arial"/>
              </a:defRPr>
            </a:lvl1pPr>
          </a:lstStyle>
          <a:p>
            <a:pPr/>
            <a:r>
              <a:t>Step 1-2 </a:t>
            </a:r>
          </a:p>
        </p:txBody>
      </p:sp>
      <p:sp>
        <p:nvSpPr>
          <p:cNvPr id="1326" name="Rectangle"/>
          <p:cNvSpPr/>
          <p:nvPr/>
        </p:nvSpPr>
        <p:spPr>
          <a:xfrm>
            <a:off x="6796604" y="2631765"/>
            <a:ext cx="1169280" cy="3035761"/>
          </a:xfrm>
          <a:prstGeom prst="rect">
            <a:avLst/>
          </a:prstGeom>
          <a:ln w="25400">
            <a:solidFill>
              <a:srgbClr val="000000"/>
            </a:solidFill>
            <a:miter lim="400000"/>
          </a:ln>
        </p:spPr>
        <p:txBody>
          <a:bodyPr lIns="45718" tIns="45718" rIns="45718" bIns="45718" anchor="ctr"/>
          <a:lstStyle/>
          <a:p>
            <a:pPr/>
          </a:p>
        </p:txBody>
      </p:sp>
      <p:sp>
        <p:nvSpPr>
          <p:cNvPr id="1327" name="Line"/>
          <p:cNvSpPr/>
          <p:nvPr/>
        </p:nvSpPr>
        <p:spPr>
          <a:xfrm>
            <a:off x="8036533" y="4283455"/>
            <a:ext cx="769974" cy="1"/>
          </a:xfrm>
          <a:prstGeom prst="line">
            <a:avLst/>
          </a:prstGeom>
          <a:ln w="25400">
            <a:solidFill>
              <a:schemeClr val="accent1"/>
            </a:solidFill>
            <a:tailEnd type="triangle"/>
          </a:ln>
        </p:spPr>
        <p:txBody>
          <a:bodyPr lIns="45718" tIns="45718" rIns="45718" bIns="45718"/>
          <a:lstStyle/>
          <a:p>
            <a:pPr/>
          </a:p>
        </p:txBody>
      </p:sp>
      <p:sp>
        <p:nvSpPr>
          <p:cNvPr id="1328" name="Rounded Rectangle"/>
          <p:cNvSpPr/>
          <p:nvPr/>
        </p:nvSpPr>
        <p:spPr>
          <a:xfrm rot="16200000">
            <a:off x="8541555" y="4084489"/>
            <a:ext cx="1069039" cy="397935"/>
          </a:xfrm>
          <a:prstGeom prst="roundRect">
            <a:avLst>
              <a:gd name="adj" fmla="val 38844"/>
            </a:avLst>
          </a:prstGeom>
          <a:solidFill>
            <a:srgbClr val="FFFFFF"/>
          </a:solidFill>
          <a:ln w="25400">
            <a:solidFill>
              <a:srgbClr val="FF2600"/>
            </a:solidFill>
          </a:ln>
        </p:spPr>
        <p:txBody>
          <a:bodyPr lIns="45718" tIns="45718" rIns="45718" bIns="45718" anchor="ctr"/>
          <a:lstStyle/>
          <a:p>
            <a:pPr/>
          </a:p>
        </p:txBody>
      </p:sp>
      <p:sp>
        <p:nvSpPr>
          <p:cNvPr id="1329" name="Oval"/>
          <p:cNvSpPr/>
          <p:nvPr/>
        </p:nvSpPr>
        <p:spPr>
          <a:xfrm>
            <a:off x="8976074" y="4518175"/>
            <a:ext cx="200001" cy="215592"/>
          </a:xfrm>
          <a:prstGeom prst="ellipse">
            <a:avLst/>
          </a:prstGeom>
          <a:solidFill>
            <a:srgbClr val="FF2600"/>
          </a:solidFill>
          <a:ln w="25400">
            <a:solidFill>
              <a:srgbClr val="000000"/>
            </a:solidFill>
          </a:ln>
        </p:spPr>
        <p:txBody>
          <a:bodyPr lIns="45718" tIns="45718" rIns="45718" bIns="45718" anchor="ctr"/>
          <a:lstStyle/>
          <a:p>
            <a:pPr/>
          </a:p>
        </p:txBody>
      </p:sp>
      <p:sp>
        <p:nvSpPr>
          <p:cNvPr id="1330" name="Oval"/>
          <p:cNvSpPr/>
          <p:nvPr/>
        </p:nvSpPr>
        <p:spPr>
          <a:xfrm>
            <a:off x="8981040" y="4209212"/>
            <a:ext cx="200001" cy="215592"/>
          </a:xfrm>
          <a:prstGeom prst="ellipse">
            <a:avLst/>
          </a:prstGeom>
          <a:solidFill>
            <a:srgbClr val="FF2600"/>
          </a:solidFill>
          <a:ln w="25400">
            <a:solidFill>
              <a:srgbClr val="000000"/>
            </a:solidFill>
          </a:ln>
        </p:spPr>
        <p:txBody>
          <a:bodyPr lIns="45718" tIns="45718" rIns="45718" bIns="45718" anchor="ctr"/>
          <a:lstStyle/>
          <a:p>
            <a:pPr/>
          </a:p>
        </p:txBody>
      </p:sp>
      <p:sp>
        <p:nvSpPr>
          <p:cNvPr id="1331" name="Oval"/>
          <p:cNvSpPr/>
          <p:nvPr/>
        </p:nvSpPr>
        <p:spPr>
          <a:xfrm>
            <a:off x="8984913" y="3885657"/>
            <a:ext cx="200001" cy="215593"/>
          </a:xfrm>
          <a:prstGeom prst="ellipse">
            <a:avLst/>
          </a:prstGeom>
          <a:solidFill>
            <a:srgbClr val="FF2600"/>
          </a:solidFill>
          <a:ln w="25400">
            <a:solidFill>
              <a:srgbClr val="000000"/>
            </a:solidFill>
          </a:ln>
        </p:spPr>
        <p:txBody>
          <a:bodyPr lIns="45718" tIns="45718" rIns="45718" bIns="45718" anchor="ctr"/>
          <a:lstStyle/>
          <a:p>
            <a:pPr/>
          </a:p>
        </p:txBody>
      </p:sp>
      <p:pic>
        <p:nvPicPr>
          <p:cNvPr id="1332" name="Image" descr="Image"/>
          <p:cNvPicPr>
            <a:picLocks noChangeAspect="1"/>
          </p:cNvPicPr>
          <p:nvPr/>
        </p:nvPicPr>
        <p:blipFill>
          <a:blip r:embed="rId4">
            <a:extLst/>
          </a:blip>
          <a:stretch>
            <a:fillRect/>
          </a:stretch>
        </p:blipFill>
        <p:spPr>
          <a:xfrm>
            <a:off x="9470607" y="4071065"/>
            <a:ext cx="401822" cy="424783"/>
          </a:xfrm>
          <a:prstGeom prst="rect">
            <a:avLst/>
          </a:prstGeom>
          <a:ln w="12700">
            <a:miter lim="400000"/>
          </a:ln>
        </p:spPr>
      </p:pic>
      <p:sp>
        <p:nvSpPr>
          <p:cNvPr id="1333" name="Attention mechanism: RNNSearch"/>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Attention mechanism: RNNSearch</a:t>
            </a:r>
          </a:p>
        </p:txBody>
      </p:sp>
      <p:sp>
        <p:nvSpPr>
          <p:cNvPr id="1334" name="Rounded Rectangle"/>
          <p:cNvSpPr/>
          <p:nvPr/>
        </p:nvSpPr>
        <p:spPr>
          <a:xfrm rot="16200000">
            <a:off x="8549142" y="2639226"/>
            <a:ext cx="1069039" cy="413109"/>
          </a:xfrm>
          <a:prstGeom prst="roundRect">
            <a:avLst>
              <a:gd name="adj" fmla="val 38532"/>
            </a:avLst>
          </a:prstGeom>
          <a:solidFill>
            <a:srgbClr val="FFFFFF"/>
          </a:solidFill>
          <a:ln w="25400">
            <a:solidFill>
              <a:srgbClr val="009051"/>
            </a:solidFill>
          </a:ln>
        </p:spPr>
        <p:txBody>
          <a:bodyPr lIns="45718" tIns="45718" rIns="45718" bIns="45718" anchor="ctr"/>
          <a:lstStyle/>
          <a:p>
            <a:pPr/>
          </a:p>
        </p:txBody>
      </p:sp>
      <p:sp>
        <p:nvSpPr>
          <p:cNvPr id="1335" name="Oval"/>
          <p:cNvSpPr/>
          <p:nvPr/>
        </p:nvSpPr>
        <p:spPr>
          <a:xfrm>
            <a:off x="8983661" y="2455303"/>
            <a:ext cx="200001" cy="215592"/>
          </a:xfrm>
          <a:prstGeom prst="ellipse">
            <a:avLst/>
          </a:prstGeom>
          <a:solidFill>
            <a:srgbClr val="009051"/>
          </a:solidFill>
          <a:ln w="25400">
            <a:solidFill>
              <a:srgbClr val="000000"/>
            </a:solidFill>
          </a:ln>
        </p:spPr>
        <p:txBody>
          <a:bodyPr lIns="45718" tIns="45718" rIns="45718" bIns="45718" anchor="ctr"/>
          <a:lstStyle/>
          <a:p>
            <a:pPr/>
          </a:p>
        </p:txBody>
      </p:sp>
      <p:sp>
        <p:nvSpPr>
          <p:cNvPr id="1336" name="Oval"/>
          <p:cNvSpPr/>
          <p:nvPr/>
        </p:nvSpPr>
        <p:spPr>
          <a:xfrm>
            <a:off x="8990683" y="2759343"/>
            <a:ext cx="200001" cy="215592"/>
          </a:xfrm>
          <a:prstGeom prst="ellipse">
            <a:avLst/>
          </a:prstGeom>
          <a:solidFill>
            <a:srgbClr val="009051"/>
          </a:solidFill>
          <a:ln w="25400">
            <a:solidFill>
              <a:srgbClr val="000000"/>
            </a:solidFill>
          </a:ln>
        </p:spPr>
        <p:txBody>
          <a:bodyPr lIns="45718" tIns="45718" rIns="45718" bIns="45718" anchor="ctr"/>
          <a:lstStyle/>
          <a:p>
            <a:pPr/>
          </a:p>
        </p:txBody>
      </p:sp>
      <p:sp>
        <p:nvSpPr>
          <p:cNvPr id="1337" name="Oval"/>
          <p:cNvSpPr/>
          <p:nvPr/>
        </p:nvSpPr>
        <p:spPr>
          <a:xfrm>
            <a:off x="8990683" y="3062358"/>
            <a:ext cx="200001" cy="215592"/>
          </a:xfrm>
          <a:prstGeom prst="ellipse">
            <a:avLst/>
          </a:prstGeom>
          <a:solidFill>
            <a:srgbClr val="009051"/>
          </a:solidFill>
          <a:ln w="25400">
            <a:solidFill>
              <a:srgbClr val="000000"/>
            </a:solidFill>
          </a:ln>
        </p:spPr>
        <p:txBody>
          <a:bodyPr lIns="45718" tIns="45718" rIns="45718" bIns="45718" anchor="ctr"/>
          <a:lstStyle/>
          <a:p>
            <a:pPr/>
          </a:p>
        </p:txBody>
      </p:sp>
      <p:pic>
        <p:nvPicPr>
          <p:cNvPr id="1338" name="Image" descr="Image"/>
          <p:cNvPicPr>
            <a:picLocks noChangeAspect="1"/>
          </p:cNvPicPr>
          <p:nvPr/>
        </p:nvPicPr>
        <p:blipFill>
          <a:blip r:embed="rId5">
            <a:extLst/>
          </a:blip>
          <a:stretch>
            <a:fillRect/>
          </a:stretch>
        </p:blipFill>
        <p:spPr>
          <a:xfrm>
            <a:off x="8887483" y="5965628"/>
            <a:ext cx="406401" cy="292101"/>
          </a:xfrm>
          <a:prstGeom prst="rect">
            <a:avLst/>
          </a:prstGeom>
          <a:ln w="12700">
            <a:miter lim="400000"/>
          </a:ln>
        </p:spPr>
      </p:pic>
      <p:sp>
        <p:nvSpPr>
          <p:cNvPr id="1339" name="Line"/>
          <p:cNvSpPr/>
          <p:nvPr/>
        </p:nvSpPr>
        <p:spPr>
          <a:xfrm>
            <a:off x="7985749" y="3068891"/>
            <a:ext cx="871542" cy="1"/>
          </a:xfrm>
          <a:prstGeom prst="line">
            <a:avLst/>
          </a:prstGeom>
          <a:ln w="25400">
            <a:solidFill>
              <a:schemeClr val="accent1"/>
            </a:solidFill>
            <a:tailEnd type="triangle"/>
          </a:ln>
        </p:spPr>
        <p:txBody>
          <a:bodyPr lIns="45718" tIns="45718" rIns="45718" bIns="45718"/>
          <a:lstStyle/>
          <a:p>
            <a:pPr/>
          </a:p>
        </p:txBody>
      </p:sp>
      <p:pic>
        <p:nvPicPr>
          <p:cNvPr id="1340" name="Image" descr="Image"/>
          <p:cNvPicPr>
            <a:picLocks noChangeAspect="1"/>
          </p:cNvPicPr>
          <p:nvPr/>
        </p:nvPicPr>
        <p:blipFill>
          <a:blip r:embed="rId6">
            <a:extLst/>
          </a:blip>
          <a:stretch>
            <a:fillRect/>
          </a:stretch>
        </p:blipFill>
        <p:spPr>
          <a:xfrm>
            <a:off x="9464879" y="2670451"/>
            <a:ext cx="413278" cy="350660"/>
          </a:xfrm>
          <a:prstGeom prst="rect">
            <a:avLst/>
          </a:prstGeom>
          <a:ln w="12700">
            <a:miter lim="400000"/>
          </a:ln>
        </p:spPr>
      </p:pic>
      <p:sp>
        <p:nvSpPr>
          <p:cNvPr id="1341" name="Rectangle"/>
          <p:cNvSpPr/>
          <p:nvPr/>
        </p:nvSpPr>
        <p:spPr>
          <a:xfrm>
            <a:off x="8760273" y="1911120"/>
            <a:ext cx="1268834" cy="3860972"/>
          </a:xfrm>
          <a:prstGeom prst="rect">
            <a:avLst/>
          </a:prstGeom>
          <a:ln w="25400">
            <a:solidFill>
              <a:srgbClr val="000000"/>
            </a:solidFill>
            <a:miter lim="400000"/>
          </a:ln>
        </p:spPr>
        <p:txBody>
          <a:bodyPr lIns="45718" tIns="45718" rIns="45718" bIns="45718" anchor="ctr"/>
          <a:lstStyle/>
          <a:p>
            <a:pPr/>
          </a:p>
        </p:txBody>
      </p:sp>
      <p:sp>
        <p:nvSpPr>
          <p:cNvPr id="1342" name="output"/>
          <p:cNvSpPr txBox="1"/>
          <p:nvPr/>
        </p:nvSpPr>
        <p:spPr>
          <a:xfrm>
            <a:off x="9677192" y="1366923"/>
            <a:ext cx="739709"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output</a:t>
            </a:r>
          </a:p>
        </p:txBody>
      </p:sp>
      <p:sp>
        <p:nvSpPr>
          <p:cNvPr id="1343" name="[Bahdanau et al. 2014]"/>
          <p:cNvSpPr txBox="1"/>
          <p:nvPr/>
        </p:nvSpPr>
        <p:spPr>
          <a:xfrm>
            <a:off x="8929845" y="594171"/>
            <a:ext cx="3043823" cy="42478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defTabSz="914400">
              <a:spcBef>
                <a:spcPts val="700"/>
              </a:spcBef>
              <a:defRPr i="1" sz="2300">
                <a:solidFill>
                  <a:srgbClr val="000000"/>
                </a:solidFill>
                <a:latin typeface="Arial"/>
                <a:ea typeface="Arial"/>
                <a:cs typeface="Arial"/>
                <a:sym typeface="Arial"/>
              </a:defRPr>
            </a:pPr>
            <a:r>
              <a:t>[</a:t>
            </a:r>
            <a:r>
              <a:rPr u="sng">
                <a:solidFill>
                  <a:srgbClr val="0000FF"/>
                </a:solidFill>
                <a:uFill>
                  <a:solidFill>
                    <a:srgbClr val="0000FF"/>
                  </a:solidFill>
                </a:uFill>
                <a:hlinkClick r:id="rId7" invalidUrl="" action="" tgtFrame="" tooltip="" history="1" highlightClick="0" endSnd="0"/>
              </a:rPr>
              <a:t>Bahdanau</a:t>
            </a:r>
            <a:r>
              <a:t> et al. 2014]</a:t>
            </a:r>
          </a:p>
        </p:txBody>
      </p:sp>
      <p:sp>
        <p:nvSpPr>
          <p:cNvPr id="1344" name="Line"/>
          <p:cNvSpPr/>
          <p:nvPr/>
        </p:nvSpPr>
        <p:spPr>
          <a:xfrm flipV="1">
            <a:off x="9671518" y="5394555"/>
            <a:ext cx="1" cy="657449"/>
          </a:xfrm>
          <a:prstGeom prst="line">
            <a:avLst/>
          </a:prstGeom>
          <a:ln w="25400">
            <a:solidFill>
              <a:schemeClr val="accent1"/>
            </a:solidFill>
            <a:tailEnd type="triangle"/>
          </a:ln>
        </p:spPr>
        <p:txBody>
          <a:bodyPr lIns="45718" tIns="45718" rIns="45718" bIns="45718"/>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1326"/>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3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41" grpId="2"/>
      <p:bldP build="whole" bldLvl="1" animBg="1" rev="0" advAuto="0" spid="1326" grpId="1"/>
    </p:bld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8"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b="1" sz="2000">
                <a:solidFill>
                  <a:srgbClr val="000000"/>
                </a:solidFill>
                <a:latin typeface="Arial"/>
                <a:ea typeface="Arial"/>
                <a:cs typeface="Arial"/>
                <a:sym typeface="Arial"/>
              </a:defRPr>
            </a:lvl1pPr>
          </a:lstStyle>
          <a:p>
            <a:pPr/>
            <a:fld id="{86CB4B4D-7CA3-9044-876B-883B54F8677D}" type="slidenum"/>
          </a:p>
        </p:txBody>
      </p:sp>
      <p:sp>
        <p:nvSpPr>
          <p:cNvPr id="1349" name="For t = 1,…, T:"/>
          <p:cNvSpPr txBox="1"/>
          <p:nvPr/>
        </p:nvSpPr>
        <p:spPr>
          <a:xfrm>
            <a:off x="6633984" y="1873148"/>
            <a:ext cx="10767847" cy="81161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400">
              <a:spcBef>
                <a:spcPts val="700"/>
              </a:spcBef>
              <a:defRPr i="1" sz="2300">
                <a:solidFill>
                  <a:srgbClr val="000000"/>
                </a:solidFill>
                <a:latin typeface="Arial"/>
                <a:ea typeface="Arial"/>
                <a:cs typeface="Arial"/>
                <a:sym typeface="Arial"/>
              </a:defRPr>
            </a:lvl1pPr>
          </a:lstStyle>
          <a:p>
            <a:pPr/>
            <a:r>
              <a:t>For t = 1,…, T:</a:t>
            </a:r>
          </a:p>
        </p:txBody>
      </p:sp>
      <p:sp>
        <p:nvSpPr>
          <p:cNvPr id="1350" name="RNN search attention"/>
          <p:cNvSpPr txBox="1"/>
          <p:nvPr/>
        </p:nvSpPr>
        <p:spPr>
          <a:xfrm>
            <a:off x="7677605" y="5668488"/>
            <a:ext cx="3414430" cy="404062"/>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896111">
              <a:spcBef>
                <a:spcPts val="700"/>
              </a:spcBef>
              <a:defRPr i="1" sz="2254">
                <a:solidFill>
                  <a:srgbClr val="FF2600"/>
                </a:solidFill>
                <a:latin typeface="Arial"/>
                <a:ea typeface="Arial"/>
                <a:cs typeface="Arial"/>
                <a:sym typeface="Arial"/>
              </a:defRPr>
            </a:lvl1pPr>
          </a:lstStyle>
          <a:p>
            <a:pPr/>
            <a:r>
              <a:t>RNN search attention</a:t>
            </a:r>
          </a:p>
        </p:txBody>
      </p:sp>
      <p:pic>
        <p:nvPicPr>
          <p:cNvPr id="1351" name="latex-image-1.pdf" descr="latex-image-1.pdf"/>
          <p:cNvPicPr>
            <a:picLocks noChangeAspect="1"/>
          </p:cNvPicPr>
          <p:nvPr/>
        </p:nvPicPr>
        <p:blipFill>
          <a:blip r:embed="rId3">
            <a:extLst/>
          </a:blip>
          <a:stretch>
            <a:fillRect/>
          </a:stretch>
        </p:blipFill>
        <p:spPr>
          <a:xfrm>
            <a:off x="7220927" y="3341179"/>
            <a:ext cx="4607186" cy="544863"/>
          </a:xfrm>
          <a:prstGeom prst="rect">
            <a:avLst/>
          </a:prstGeom>
          <a:ln w="12700">
            <a:miter lim="400000"/>
          </a:ln>
        </p:spPr>
      </p:pic>
      <p:pic>
        <p:nvPicPr>
          <p:cNvPr id="1352" name="latex-image-1.pdf" descr="latex-image-1.pdf"/>
          <p:cNvPicPr>
            <a:picLocks noChangeAspect="1"/>
          </p:cNvPicPr>
          <p:nvPr/>
        </p:nvPicPr>
        <p:blipFill>
          <a:blip r:embed="rId4">
            <a:extLst/>
          </a:blip>
          <a:stretch>
            <a:fillRect/>
          </a:stretch>
        </p:blipFill>
        <p:spPr>
          <a:xfrm>
            <a:off x="7248938" y="4095605"/>
            <a:ext cx="2303059" cy="304035"/>
          </a:xfrm>
          <a:prstGeom prst="rect">
            <a:avLst/>
          </a:prstGeom>
          <a:ln w="12700">
            <a:miter lim="400000"/>
          </a:ln>
        </p:spPr>
      </p:pic>
      <p:pic>
        <p:nvPicPr>
          <p:cNvPr id="1353" name="latex-image-1.pdf" descr="latex-image-1.pdf"/>
          <p:cNvPicPr>
            <a:picLocks noChangeAspect="1"/>
          </p:cNvPicPr>
          <p:nvPr/>
        </p:nvPicPr>
        <p:blipFill>
          <a:blip r:embed="rId5">
            <a:extLst/>
          </a:blip>
          <a:stretch>
            <a:fillRect/>
          </a:stretch>
        </p:blipFill>
        <p:spPr>
          <a:xfrm>
            <a:off x="7220927" y="2801164"/>
            <a:ext cx="2069287" cy="278693"/>
          </a:xfrm>
          <a:prstGeom prst="rect">
            <a:avLst/>
          </a:prstGeom>
          <a:ln w="12700">
            <a:miter lim="400000"/>
          </a:ln>
        </p:spPr>
      </p:pic>
      <p:pic>
        <p:nvPicPr>
          <p:cNvPr id="1354" name="latex-image-1.pdf" descr="latex-image-1.pdf"/>
          <p:cNvPicPr>
            <a:picLocks noChangeAspect="1"/>
          </p:cNvPicPr>
          <p:nvPr/>
        </p:nvPicPr>
        <p:blipFill>
          <a:blip r:embed="rId6">
            <a:extLst/>
          </a:blip>
          <a:stretch>
            <a:fillRect/>
          </a:stretch>
        </p:blipFill>
        <p:spPr>
          <a:xfrm>
            <a:off x="7200065" y="4822736"/>
            <a:ext cx="3620134" cy="290554"/>
          </a:xfrm>
          <a:prstGeom prst="rect">
            <a:avLst/>
          </a:prstGeom>
          <a:ln w="12700">
            <a:miter lim="400000"/>
          </a:ln>
        </p:spPr>
      </p:pic>
      <p:sp>
        <p:nvSpPr>
          <p:cNvPr id="1355" name="Attention mechanism: Dot-product attention vs RNNSearch"/>
          <p:cNvSpPr txBox="1"/>
          <p:nvPr>
            <p:ph type="title" idx="4294967295"/>
          </p:nvPr>
        </p:nvSpPr>
        <p:spPr>
          <a:xfrm>
            <a:off x="386860" y="528637"/>
            <a:ext cx="10550771" cy="657450"/>
          </a:xfrm>
          <a:prstGeom prst="rect">
            <a:avLst/>
          </a:prstGeom>
        </p:spPr>
        <p:txBody>
          <a:bodyPr lIns="45719" tIns="45719" rIns="45719" bIns="45719" anchor="t"/>
          <a:lstStyle>
            <a:lvl1pPr algn="l" defTabSz="443484">
              <a:defRPr b="1" sz="2910">
                <a:latin typeface="Arial"/>
                <a:ea typeface="Arial"/>
                <a:cs typeface="Arial"/>
                <a:sym typeface="Arial"/>
              </a:defRPr>
            </a:lvl1pPr>
          </a:lstStyle>
          <a:p>
            <a:pPr/>
            <a:r>
              <a:t>Attention mechanism: Dot-product attention vs RNNSearch</a:t>
            </a:r>
          </a:p>
        </p:txBody>
      </p:sp>
      <p:pic>
        <p:nvPicPr>
          <p:cNvPr id="1356" name="tilde_boldsymbol.pdf" descr="tilde_boldsymbol.pdf"/>
          <p:cNvPicPr>
            <a:picLocks noChangeAspect="1"/>
          </p:cNvPicPr>
          <p:nvPr/>
        </p:nvPicPr>
        <p:blipFill>
          <a:blip r:embed="rId7">
            <a:extLst/>
          </a:blip>
          <a:stretch>
            <a:fillRect/>
          </a:stretch>
        </p:blipFill>
        <p:spPr>
          <a:xfrm>
            <a:off x="1435280" y="4015911"/>
            <a:ext cx="2668629" cy="321432"/>
          </a:xfrm>
          <a:prstGeom prst="rect">
            <a:avLst/>
          </a:prstGeom>
          <a:ln w="12700">
            <a:miter lim="400000"/>
          </a:ln>
        </p:spPr>
      </p:pic>
      <p:pic>
        <p:nvPicPr>
          <p:cNvPr id="1357" name="p_left(y_t_mid_y.pdf" descr="p_left(y_t_mid_y.pdf"/>
          <p:cNvPicPr>
            <a:picLocks noChangeAspect="1"/>
          </p:cNvPicPr>
          <p:nvPr/>
        </p:nvPicPr>
        <p:blipFill>
          <a:blip r:embed="rId8">
            <a:extLst/>
          </a:blip>
          <a:stretch>
            <a:fillRect/>
          </a:stretch>
        </p:blipFill>
        <p:spPr>
          <a:xfrm>
            <a:off x="1418539" y="4512921"/>
            <a:ext cx="3612846" cy="463006"/>
          </a:xfrm>
          <a:prstGeom prst="rect">
            <a:avLst/>
          </a:prstGeom>
          <a:ln w="12700">
            <a:miter lim="400000"/>
          </a:ln>
        </p:spPr>
      </p:pic>
      <p:pic>
        <p:nvPicPr>
          <p:cNvPr id="1358" name="boldsymbol_c_t_+.pdf" descr="boldsymbol_c_t_+.pdf"/>
          <p:cNvPicPr>
            <a:picLocks noChangeAspect="1"/>
          </p:cNvPicPr>
          <p:nvPr/>
        </p:nvPicPr>
        <p:blipFill>
          <a:blip r:embed="rId9">
            <a:extLst/>
          </a:blip>
          <a:stretch>
            <a:fillRect/>
          </a:stretch>
        </p:blipFill>
        <p:spPr>
          <a:xfrm>
            <a:off x="1427406" y="3068058"/>
            <a:ext cx="4497688" cy="714459"/>
          </a:xfrm>
          <a:prstGeom prst="rect">
            <a:avLst/>
          </a:prstGeom>
          <a:ln w="12700">
            <a:miter lim="400000"/>
          </a:ln>
        </p:spPr>
      </p:pic>
      <p:sp>
        <p:nvSpPr>
          <p:cNvPr id="1359" name="For t = 1,…, T:"/>
          <p:cNvSpPr txBox="1"/>
          <p:nvPr/>
        </p:nvSpPr>
        <p:spPr>
          <a:xfrm>
            <a:off x="1027106" y="1873148"/>
            <a:ext cx="10767847" cy="81161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400">
              <a:spcBef>
                <a:spcPts val="700"/>
              </a:spcBef>
              <a:defRPr i="1" sz="2300">
                <a:solidFill>
                  <a:srgbClr val="000000"/>
                </a:solidFill>
                <a:latin typeface="Arial"/>
                <a:ea typeface="Arial"/>
                <a:cs typeface="Arial"/>
                <a:sym typeface="Arial"/>
              </a:defRPr>
            </a:lvl1pPr>
          </a:lstStyle>
          <a:p>
            <a:pPr/>
            <a:r>
              <a:t>For t = 1,…, T:</a:t>
            </a:r>
          </a:p>
        </p:txBody>
      </p:sp>
      <p:pic>
        <p:nvPicPr>
          <p:cNvPr id="1360" name="operatorname_sco.pdf" descr="operatorname_sco.pdf"/>
          <p:cNvPicPr>
            <a:picLocks noChangeAspect="1"/>
          </p:cNvPicPr>
          <p:nvPr/>
        </p:nvPicPr>
        <p:blipFill>
          <a:blip r:embed="rId10">
            <a:extLst/>
          </a:blip>
          <a:stretch>
            <a:fillRect/>
          </a:stretch>
        </p:blipFill>
        <p:spPr>
          <a:xfrm>
            <a:off x="1426455" y="2630638"/>
            <a:ext cx="2459324" cy="321432"/>
          </a:xfrm>
          <a:prstGeom prst="rect">
            <a:avLst/>
          </a:prstGeom>
          <a:ln w="12700">
            <a:miter lim="400000"/>
          </a:ln>
        </p:spPr>
      </p:pic>
      <p:sp>
        <p:nvSpPr>
          <p:cNvPr id="1361" name="dot product attention"/>
          <p:cNvSpPr txBox="1"/>
          <p:nvPr/>
        </p:nvSpPr>
        <p:spPr>
          <a:xfrm>
            <a:off x="2070726" y="5668488"/>
            <a:ext cx="3414431" cy="404062"/>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896111">
              <a:spcBef>
                <a:spcPts val="700"/>
              </a:spcBef>
              <a:defRPr i="1" sz="2254">
                <a:solidFill>
                  <a:srgbClr val="FF2600"/>
                </a:solidFill>
                <a:latin typeface="Arial"/>
                <a:ea typeface="Arial"/>
                <a:cs typeface="Arial"/>
                <a:sym typeface="Arial"/>
              </a:defRPr>
            </a:lvl1pPr>
          </a:lstStyle>
          <a:p>
            <a:pPr/>
            <a:r>
              <a:t>dot product attention</a:t>
            </a:r>
          </a:p>
        </p:txBody>
      </p:sp>
      <p:sp>
        <p:nvSpPr>
          <p:cNvPr id="1362" name="Rectangle"/>
          <p:cNvSpPr/>
          <p:nvPr/>
        </p:nvSpPr>
        <p:spPr>
          <a:xfrm>
            <a:off x="1625885" y="3323509"/>
            <a:ext cx="298284" cy="320963"/>
          </a:xfrm>
          <a:prstGeom prst="rect">
            <a:avLst/>
          </a:prstGeom>
          <a:solidFill>
            <a:srgbClr val="FFFFFF"/>
          </a:solidFill>
          <a:ln w="12700">
            <a:miter lim="400000"/>
          </a:ln>
        </p:spPr>
        <p:txBody>
          <a:bodyPr lIns="45718" tIns="45718" rIns="45718" bIns="45718" anchor="ctr"/>
          <a:lstStyle/>
          <a:p>
            <a:pP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6" name="Comparing attention with LSTM"/>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Comparing attention with LSTM</a:t>
            </a:r>
          </a:p>
        </p:txBody>
      </p:sp>
      <p:pic>
        <p:nvPicPr>
          <p:cNvPr id="1367" name="Image" descr="Image"/>
          <p:cNvPicPr>
            <a:picLocks noChangeAspect="1"/>
          </p:cNvPicPr>
          <p:nvPr/>
        </p:nvPicPr>
        <p:blipFill>
          <a:blip r:embed="rId3">
            <a:extLst/>
          </a:blip>
          <a:stretch>
            <a:fillRect/>
          </a:stretch>
        </p:blipFill>
        <p:spPr>
          <a:xfrm>
            <a:off x="-220481" y="1633111"/>
            <a:ext cx="6185700" cy="3288140"/>
          </a:xfrm>
          <a:prstGeom prst="rect">
            <a:avLst/>
          </a:prstGeom>
          <a:ln w="12700">
            <a:miter lim="400000"/>
          </a:ln>
        </p:spPr>
      </p:pic>
      <p:sp>
        <p:nvSpPr>
          <p:cNvPr id="1368" name="Rectangle"/>
          <p:cNvSpPr/>
          <p:nvPr/>
        </p:nvSpPr>
        <p:spPr>
          <a:xfrm>
            <a:off x="6250471" y="3224904"/>
            <a:ext cx="510663" cy="304035"/>
          </a:xfrm>
          <a:prstGeom prst="rect">
            <a:avLst/>
          </a:prstGeom>
          <a:solidFill>
            <a:srgbClr val="FFFFFF"/>
          </a:solidFill>
          <a:ln w="12700">
            <a:miter lim="400000"/>
          </a:ln>
        </p:spPr>
        <p:txBody>
          <a:bodyPr lIns="45718" tIns="45718" rIns="45718" bIns="45718" anchor="ctr"/>
          <a:lstStyle/>
          <a:p>
            <a:pPr>
              <a:defRPr>
                <a:solidFill>
                  <a:srgbClr val="FFFFFF"/>
                </a:solidFill>
              </a:defRPr>
            </a:pPr>
          </a:p>
        </p:txBody>
      </p:sp>
      <p:sp>
        <p:nvSpPr>
          <p:cNvPr id="1369" name="Line"/>
          <p:cNvSpPr/>
          <p:nvPr/>
        </p:nvSpPr>
        <p:spPr>
          <a:xfrm flipV="1">
            <a:off x="6617093" y="4616787"/>
            <a:ext cx="1" cy="528682"/>
          </a:xfrm>
          <a:prstGeom prst="line">
            <a:avLst/>
          </a:prstGeom>
          <a:ln w="25400">
            <a:solidFill>
              <a:schemeClr val="accent1"/>
            </a:solidFill>
            <a:tailEnd type="triangle"/>
          </a:ln>
        </p:spPr>
        <p:txBody>
          <a:bodyPr lIns="45718" tIns="45718" rIns="45718" bIns="45718"/>
          <a:lstStyle/>
          <a:p>
            <a:pPr/>
          </a:p>
        </p:txBody>
      </p:sp>
      <p:sp>
        <p:nvSpPr>
          <p:cNvPr id="1370" name="Line"/>
          <p:cNvSpPr/>
          <p:nvPr/>
        </p:nvSpPr>
        <p:spPr>
          <a:xfrm flipV="1">
            <a:off x="7956003" y="4616787"/>
            <a:ext cx="1" cy="528682"/>
          </a:xfrm>
          <a:prstGeom prst="line">
            <a:avLst/>
          </a:prstGeom>
          <a:ln w="25400">
            <a:solidFill>
              <a:schemeClr val="accent1"/>
            </a:solidFill>
            <a:tailEnd type="triangle"/>
          </a:ln>
        </p:spPr>
        <p:txBody>
          <a:bodyPr lIns="45718" tIns="45718" rIns="45718" bIns="45718"/>
          <a:lstStyle/>
          <a:p>
            <a:pPr/>
          </a:p>
        </p:txBody>
      </p:sp>
      <p:sp>
        <p:nvSpPr>
          <p:cNvPr id="1371" name="Line"/>
          <p:cNvSpPr/>
          <p:nvPr/>
        </p:nvSpPr>
        <p:spPr>
          <a:xfrm flipV="1">
            <a:off x="9408490" y="4616787"/>
            <a:ext cx="1" cy="528682"/>
          </a:xfrm>
          <a:prstGeom prst="line">
            <a:avLst/>
          </a:prstGeom>
          <a:ln w="25400">
            <a:solidFill>
              <a:schemeClr val="accent1"/>
            </a:solidFill>
            <a:tailEnd type="triangle"/>
          </a:ln>
        </p:spPr>
        <p:txBody>
          <a:bodyPr lIns="45718" tIns="45718" rIns="45718" bIns="45718"/>
          <a:lstStyle/>
          <a:p>
            <a:pPr/>
          </a:p>
        </p:txBody>
      </p:sp>
      <p:sp>
        <p:nvSpPr>
          <p:cNvPr id="1372" name="Line"/>
          <p:cNvSpPr/>
          <p:nvPr/>
        </p:nvSpPr>
        <p:spPr>
          <a:xfrm flipV="1">
            <a:off x="6594572" y="2978770"/>
            <a:ext cx="1" cy="528682"/>
          </a:xfrm>
          <a:prstGeom prst="line">
            <a:avLst/>
          </a:prstGeom>
          <a:ln w="25400">
            <a:solidFill>
              <a:schemeClr val="accent1"/>
            </a:solidFill>
            <a:tailEnd type="triangle"/>
          </a:ln>
        </p:spPr>
        <p:txBody>
          <a:bodyPr lIns="45718" tIns="45718" rIns="45718" bIns="45718"/>
          <a:lstStyle/>
          <a:p>
            <a:pPr/>
          </a:p>
        </p:txBody>
      </p:sp>
      <p:sp>
        <p:nvSpPr>
          <p:cNvPr id="1373" name="Line"/>
          <p:cNvSpPr/>
          <p:nvPr/>
        </p:nvSpPr>
        <p:spPr>
          <a:xfrm flipV="1">
            <a:off x="7940796" y="2978770"/>
            <a:ext cx="1" cy="528682"/>
          </a:xfrm>
          <a:prstGeom prst="line">
            <a:avLst/>
          </a:prstGeom>
          <a:ln w="25400">
            <a:solidFill>
              <a:schemeClr val="accent1"/>
            </a:solidFill>
            <a:tailEnd type="triangle"/>
          </a:ln>
        </p:spPr>
        <p:txBody>
          <a:bodyPr lIns="45718" tIns="45718" rIns="45718" bIns="45718"/>
          <a:lstStyle/>
          <a:p>
            <a:pPr/>
          </a:p>
        </p:txBody>
      </p:sp>
      <p:sp>
        <p:nvSpPr>
          <p:cNvPr id="1374" name="Line"/>
          <p:cNvSpPr/>
          <p:nvPr/>
        </p:nvSpPr>
        <p:spPr>
          <a:xfrm>
            <a:off x="9586912" y="3995705"/>
            <a:ext cx="769974" cy="1"/>
          </a:xfrm>
          <a:prstGeom prst="line">
            <a:avLst/>
          </a:prstGeom>
          <a:ln w="25400">
            <a:solidFill>
              <a:schemeClr val="accent1"/>
            </a:solidFill>
            <a:tailEnd type="triangle"/>
          </a:ln>
        </p:spPr>
        <p:txBody>
          <a:bodyPr lIns="45718" tIns="45718" rIns="45718" bIns="45718"/>
          <a:lstStyle/>
          <a:p>
            <a:pPr/>
          </a:p>
        </p:txBody>
      </p:sp>
      <p:sp>
        <p:nvSpPr>
          <p:cNvPr id="1375" name="Line"/>
          <p:cNvSpPr/>
          <p:nvPr/>
        </p:nvSpPr>
        <p:spPr>
          <a:xfrm>
            <a:off x="5541505" y="3995705"/>
            <a:ext cx="769974" cy="1"/>
          </a:xfrm>
          <a:prstGeom prst="line">
            <a:avLst/>
          </a:prstGeom>
          <a:ln w="25400">
            <a:solidFill>
              <a:schemeClr val="accent1"/>
            </a:solidFill>
            <a:tailEnd type="triangle"/>
          </a:ln>
        </p:spPr>
        <p:txBody>
          <a:bodyPr lIns="45718" tIns="45718" rIns="45718" bIns="45718"/>
          <a:lstStyle/>
          <a:p>
            <a:pPr/>
          </a:p>
        </p:txBody>
      </p:sp>
      <p:sp>
        <p:nvSpPr>
          <p:cNvPr id="1376" name="Line"/>
          <p:cNvSpPr/>
          <p:nvPr/>
        </p:nvSpPr>
        <p:spPr>
          <a:xfrm>
            <a:off x="6781175" y="3995705"/>
            <a:ext cx="869974" cy="1"/>
          </a:xfrm>
          <a:prstGeom prst="line">
            <a:avLst/>
          </a:prstGeom>
          <a:ln w="25400">
            <a:solidFill>
              <a:schemeClr val="accent1"/>
            </a:solidFill>
            <a:tailEnd type="triangle"/>
          </a:ln>
        </p:spPr>
        <p:txBody>
          <a:bodyPr lIns="45718" tIns="45718" rIns="45718" bIns="45718"/>
          <a:lstStyle/>
          <a:p>
            <a:pPr/>
          </a:p>
        </p:txBody>
      </p:sp>
      <p:sp>
        <p:nvSpPr>
          <p:cNvPr id="1377" name="Line"/>
          <p:cNvSpPr/>
          <p:nvPr/>
        </p:nvSpPr>
        <p:spPr>
          <a:xfrm>
            <a:off x="8123859" y="3995705"/>
            <a:ext cx="1070939" cy="1"/>
          </a:xfrm>
          <a:prstGeom prst="line">
            <a:avLst/>
          </a:prstGeom>
          <a:ln w="25400">
            <a:solidFill>
              <a:schemeClr val="accent1"/>
            </a:solidFill>
            <a:tailEnd type="triangle"/>
          </a:ln>
        </p:spPr>
        <p:txBody>
          <a:bodyPr lIns="45718" tIns="45718" rIns="45718" bIns="45718"/>
          <a:lstStyle/>
          <a:p>
            <a:pPr/>
          </a:p>
        </p:txBody>
      </p:sp>
      <p:sp>
        <p:nvSpPr>
          <p:cNvPr id="1378" name="Rounded Rectangle"/>
          <p:cNvSpPr/>
          <p:nvPr/>
        </p:nvSpPr>
        <p:spPr>
          <a:xfrm rot="16200000">
            <a:off x="6052893" y="3830219"/>
            <a:ext cx="1069039" cy="413109"/>
          </a:xfrm>
          <a:prstGeom prst="roundRect">
            <a:avLst>
              <a:gd name="adj" fmla="val 38532"/>
            </a:avLst>
          </a:prstGeom>
          <a:solidFill>
            <a:srgbClr val="FFFFFF"/>
          </a:solidFill>
          <a:ln w="25400">
            <a:solidFill>
              <a:srgbClr val="9437FF"/>
            </a:solidFill>
          </a:ln>
        </p:spPr>
        <p:txBody>
          <a:bodyPr lIns="45718" tIns="45718" rIns="45718" bIns="45718" anchor="ctr"/>
          <a:lstStyle/>
          <a:p>
            <a:pPr/>
          </a:p>
        </p:txBody>
      </p:sp>
      <p:sp>
        <p:nvSpPr>
          <p:cNvPr id="1379" name="Oval"/>
          <p:cNvSpPr/>
          <p:nvPr/>
        </p:nvSpPr>
        <p:spPr>
          <a:xfrm>
            <a:off x="6487412" y="3646296"/>
            <a:ext cx="200001" cy="215592"/>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1380" name="Oval"/>
          <p:cNvSpPr/>
          <p:nvPr/>
        </p:nvSpPr>
        <p:spPr>
          <a:xfrm>
            <a:off x="6494433" y="3950336"/>
            <a:ext cx="200002" cy="215592"/>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1381" name="Oval"/>
          <p:cNvSpPr/>
          <p:nvPr/>
        </p:nvSpPr>
        <p:spPr>
          <a:xfrm>
            <a:off x="6494433" y="4253351"/>
            <a:ext cx="200002" cy="215593"/>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1382" name="Rounded Rectangle"/>
          <p:cNvSpPr/>
          <p:nvPr/>
        </p:nvSpPr>
        <p:spPr>
          <a:xfrm rot="16200000">
            <a:off x="7406277" y="3830219"/>
            <a:ext cx="1069039" cy="413109"/>
          </a:xfrm>
          <a:prstGeom prst="roundRect">
            <a:avLst>
              <a:gd name="adj" fmla="val 38532"/>
            </a:avLst>
          </a:prstGeom>
          <a:solidFill>
            <a:srgbClr val="FFFFFF"/>
          </a:solidFill>
          <a:ln w="25400">
            <a:solidFill>
              <a:srgbClr val="9437FF"/>
            </a:solidFill>
          </a:ln>
        </p:spPr>
        <p:txBody>
          <a:bodyPr lIns="45718" tIns="45718" rIns="45718" bIns="45718" anchor="ctr"/>
          <a:lstStyle/>
          <a:p>
            <a:pPr/>
          </a:p>
        </p:txBody>
      </p:sp>
      <p:sp>
        <p:nvSpPr>
          <p:cNvPr id="1383" name="Oval"/>
          <p:cNvSpPr/>
          <p:nvPr/>
        </p:nvSpPr>
        <p:spPr>
          <a:xfrm>
            <a:off x="7840796" y="3646296"/>
            <a:ext cx="200001" cy="215592"/>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1384" name="Oval"/>
          <p:cNvSpPr/>
          <p:nvPr/>
        </p:nvSpPr>
        <p:spPr>
          <a:xfrm>
            <a:off x="7847818" y="3950336"/>
            <a:ext cx="200001" cy="215592"/>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1385" name="Oval"/>
          <p:cNvSpPr/>
          <p:nvPr/>
        </p:nvSpPr>
        <p:spPr>
          <a:xfrm>
            <a:off x="7847818" y="4253351"/>
            <a:ext cx="200001" cy="215593"/>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1386" name="Rounded Rectangle"/>
          <p:cNvSpPr/>
          <p:nvPr/>
        </p:nvSpPr>
        <p:spPr>
          <a:xfrm rot="16200000">
            <a:off x="8847677" y="3828556"/>
            <a:ext cx="1069039" cy="413109"/>
          </a:xfrm>
          <a:prstGeom prst="roundRect">
            <a:avLst>
              <a:gd name="adj" fmla="val 38532"/>
            </a:avLst>
          </a:prstGeom>
          <a:solidFill>
            <a:srgbClr val="FFFFFF"/>
          </a:solidFill>
          <a:ln w="25400">
            <a:solidFill>
              <a:srgbClr val="9437FF"/>
            </a:solidFill>
          </a:ln>
        </p:spPr>
        <p:txBody>
          <a:bodyPr lIns="45718" tIns="45718" rIns="45718" bIns="45718" anchor="ctr"/>
          <a:lstStyle/>
          <a:p>
            <a:pPr/>
          </a:p>
        </p:txBody>
      </p:sp>
      <p:sp>
        <p:nvSpPr>
          <p:cNvPr id="1387" name="Oval"/>
          <p:cNvSpPr/>
          <p:nvPr/>
        </p:nvSpPr>
        <p:spPr>
          <a:xfrm>
            <a:off x="9282196" y="3644632"/>
            <a:ext cx="200001" cy="215593"/>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1388" name="Oval"/>
          <p:cNvSpPr/>
          <p:nvPr/>
        </p:nvSpPr>
        <p:spPr>
          <a:xfrm>
            <a:off x="9289218" y="3948672"/>
            <a:ext cx="200001" cy="215593"/>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1389" name="Oval"/>
          <p:cNvSpPr/>
          <p:nvPr/>
        </p:nvSpPr>
        <p:spPr>
          <a:xfrm>
            <a:off x="9289218" y="4251688"/>
            <a:ext cx="200001" cy="215592"/>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pic>
        <p:nvPicPr>
          <p:cNvPr id="1390" name="boldsymbol_W_h.pdf" descr="boldsymbol_W_h.pdf"/>
          <p:cNvPicPr>
            <a:picLocks noChangeAspect="1"/>
          </p:cNvPicPr>
          <p:nvPr/>
        </p:nvPicPr>
        <p:blipFill>
          <a:blip r:embed="rId4">
            <a:extLst/>
          </a:blip>
          <a:stretch>
            <a:fillRect/>
          </a:stretch>
        </p:blipFill>
        <p:spPr>
          <a:xfrm>
            <a:off x="5655083" y="3626983"/>
            <a:ext cx="419449" cy="220389"/>
          </a:xfrm>
          <a:prstGeom prst="rect">
            <a:avLst/>
          </a:prstGeom>
          <a:ln w="12700">
            <a:miter lim="400000"/>
          </a:ln>
        </p:spPr>
      </p:pic>
      <p:pic>
        <p:nvPicPr>
          <p:cNvPr id="1391" name="boldsymbol_W_h.pdf" descr="boldsymbol_W_h.pdf"/>
          <p:cNvPicPr>
            <a:picLocks noChangeAspect="1"/>
          </p:cNvPicPr>
          <p:nvPr/>
        </p:nvPicPr>
        <p:blipFill>
          <a:blip r:embed="rId4">
            <a:extLst/>
          </a:blip>
          <a:stretch>
            <a:fillRect/>
          </a:stretch>
        </p:blipFill>
        <p:spPr>
          <a:xfrm>
            <a:off x="6863346" y="3643898"/>
            <a:ext cx="419449" cy="220389"/>
          </a:xfrm>
          <a:prstGeom prst="rect">
            <a:avLst/>
          </a:prstGeom>
          <a:ln w="12700">
            <a:miter lim="400000"/>
          </a:ln>
        </p:spPr>
      </p:pic>
      <p:pic>
        <p:nvPicPr>
          <p:cNvPr id="1392" name="boldsymbol_W_h.pdf" descr="boldsymbol_W_h.pdf"/>
          <p:cNvPicPr>
            <a:picLocks noChangeAspect="1"/>
          </p:cNvPicPr>
          <p:nvPr/>
        </p:nvPicPr>
        <p:blipFill>
          <a:blip r:embed="rId4">
            <a:extLst/>
          </a:blip>
          <a:stretch>
            <a:fillRect/>
          </a:stretch>
        </p:blipFill>
        <p:spPr>
          <a:xfrm>
            <a:off x="8241772" y="3660268"/>
            <a:ext cx="419450" cy="220389"/>
          </a:xfrm>
          <a:prstGeom prst="rect">
            <a:avLst/>
          </a:prstGeom>
          <a:ln w="12700">
            <a:miter lim="400000"/>
          </a:ln>
        </p:spPr>
      </p:pic>
      <p:sp>
        <p:nvSpPr>
          <p:cNvPr id="1393" name="Line"/>
          <p:cNvSpPr/>
          <p:nvPr/>
        </p:nvSpPr>
        <p:spPr>
          <a:xfrm flipV="1">
            <a:off x="9382196" y="2949200"/>
            <a:ext cx="1" cy="528682"/>
          </a:xfrm>
          <a:prstGeom prst="line">
            <a:avLst/>
          </a:prstGeom>
          <a:ln w="25400">
            <a:solidFill>
              <a:schemeClr val="accent1"/>
            </a:solidFill>
            <a:tailEnd type="triangle"/>
          </a:ln>
        </p:spPr>
        <p:txBody>
          <a:bodyPr lIns="45718" tIns="45718" rIns="45718" bIns="45718"/>
          <a:lstStyle/>
          <a:p>
            <a:pPr/>
          </a:p>
        </p:txBody>
      </p:sp>
      <p:sp>
        <p:nvSpPr>
          <p:cNvPr id="1394" name="Rounded Rectangle"/>
          <p:cNvSpPr/>
          <p:nvPr/>
        </p:nvSpPr>
        <p:spPr>
          <a:xfrm rot="16200000">
            <a:off x="10091934" y="3792768"/>
            <a:ext cx="1069039" cy="397935"/>
          </a:xfrm>
          <a:prstGeom prst="roundRect">
            <a:avLst>
              <a:gd name="adj" fmla="val 38844"/>
            </a:avLst>
          </a:prstGeom>
          <a:solidFill>
            <a:srgbClr val="FFFFFF"/>
          </a:solidFill>
          <a:ln w="25400">
            <a:solidFill>
              <a:srgbClr val="FF2600"/>
            </a:solidFill>
          </a:ln>
        </p:spPr>
        <p:txBody>
          <a:bodyPr lIns="45718" tIns="45718" rIns="45718" bIns="45718" anchor="ctr"/>
          <a:lstStyle/>
          <a:p>
            <a:pPr/>
          </a:p>
        </p:txBody>
      </p:sp>
      <p:sp>
        <p:nvSpPr>
          <p:cNvPr id="1395" name="Oval"/>
          <p:cNvSpPr/>
          <p:nvPr/>
        </p:nvSpPr>
        <p:spPr>
          <a:xfrm>
            <a:off x="10526453" y="4226454"/>
            <a:ext cx="200001" cy="215593"/>
          </a:xfrm>
          <a:prstGeom prst="ellipse">
            <a:avLst/>
          </a:prstGeom>
          <a:solidFill>
            <a:srgbClr val="FF2600"/>
          </a:solidFill>
          <a:ln w="25400">
            <a:solidFill>
              <a:srgbClr val="000000"/>
            </a:solidFill>
          </a:ln>
        </p:spPr>
        <p:txBody>
          <a:bodyPr lIns="45718" tIns="45718" rIns="45718" bIns="45718" anchor="ctr"/>
          <a:lstStyle/>
          <a:p>
            <a:pPr/>
          </a:p>
        </p:txBody>
      </p:sp>
      <p:sp>
        <p:nvSpPr>
          <p:cNvPr id="1396" name="Oval"/>
          <p:cNvSpPr/>
          <p:nvPr/>
        </p:nvSpPr>
        <p:spPr>
          <a:xfrm>
            <a:off x="10531419" y="3917491"/>
            <a:ext cx="200001" cy="215593"/>
          </a:xfrm>
          <a:prstGeom prst="ellipse">
            <a:avLst/>
          </a:prstGeom>
          <a:solidFill>
            <a:srgbClr val="FF2600"/>
          </a:solidFill>
          <a:ln w="25400">
            <a:solidFill>
              <a:srgbClr val="000000"/>
            </a:solidFill>
          </a:ln>
        </p:spPr>
        <p:txBody>
          <a:bodyPr lIns="45718" tIns="45718" rIns="45718" bIns="45718" anchor="ctr"/>
          <a:lstStyle/>
          <a:p>
            <a:pPr/>
          </a:p>
        </p:txBody>
      </p:sp>
      <p:sp>
        <p:nvSpPr>
          <p:cNvPr id="1397" name="Oval"/>
          <p:cNvSpPr/>
          <p:nvPr/>
        </p:nvSpPr>
        <p:spPr>
          <a:xfrm>
            <a:off x="10535292" y="3593937"/>
            <a:ext cx="200001" cy="215592"/>
          </a:xfrm>
          <a:prstGeom prst="ellipse">
            <a:avLst/>
          </a:prstGeom>
          <a:solidFill>
            <a:srgbClr val="FF2600"/>
          </a:solidFill>
          <a:ln w="25400">
            <a:solidFill>
              <a:srgbClr val="000000"/>
            </a:solidFill>
          </a:ln>
        </p:spPr>
        <p:txBody>
          <a:bodyPr lIns="45718" tIns="45718" rIns="45718" bIns="45718" anchor="ctr"/>
          <a:lstStyle/>
          <a:p>
            <a:pPr/>
          </a:p>
        </p:txBody>
      </p:sp>
      <p:sp>
        <p:nvSpPr>
          <p:cNvPr id="1398" name="Rounded Rectangle"/>
          <p:cNvSpPr/>
          <p:nvPr/>
        </p:nvSpPr>
        <p:spPr>
          <a:xfrm rot="16200000">
            <a:off x="10091934" y="2238483"/>
            <a:ext cx="1069039" cy="413110"/>
          </a:xfrm>
          <a:prstGeom prst="roundRect">
            <a:avLst>
              <a:gd name="adj" fmla="val 38532"/>
            </a:avLst>
          </a:prstGeom>
          <a:solidFill>
            <a:srgbClr val="FFFFFF"/>
          </a:solidFill>
          <a:ln w="25400">
            <a:solidFill>
              <a:srgbClr val="009051"/>
            </a:solidFill>
          </a:ln>
        </p:spPr>
        <p:txBody>
          <a:bodyPr lIns="45718" tIns="45718" rIns="45718" bIns="45718" anchor="ctr"/>
          <a:lstStyle/>
          <a:p>
            <a:pPr/>
          </a:p>
        </p:txBody>
      </p:sp>
      <p:sp>
        <p:nvSpPr>
          <p:cNvPr id="1399" name="Oval"/>
          <p:cNvSpPr/>
          <p:nvPr/>
        </p:nvSpPr>
        <p:spPr>
          <a:xfrm>
            <a:off x="10526453" y="2054560"/>
            <a:ext cx="200001" cy="215593"/>
          </a:xfrm>
          <a:prstGeom prst="ellipse">
            <a:avLst/>
          </a:prstGeom>
          <a:solidFill>
            <a:srgbClr val="009051"/>
          </a:solidFill>
          <a:ln w="25400">
            <a:solidFill>
              <a:srgbClr val="000000"/>
            </a:solidFill>
          </a:ln>
        </p:spPr>
        <p:txBody>
          <a:bodyPr lIns="45718" tIns="45718" rIns="45718" bIns="45718" anchor="ctr"/>
          <a:lstStyle/>
          <a:p>
            <a:pPr/>
          </a:p>
        </p:txBody>
      </p:sp>
      <p:sp>
        <p:nvSpPr>
          <p:cNvPr id="1400" name="Oval"/>
          <p:cNvSpPr/>
          <p:nvPr/>
        </p:nvSpPr>
        <p:spPr>
          <a:xfrm>
            <a:off x="10533475" y="2358600"/>
            <a:ext cx="200001" cy="215593"/>
          </a:xfrm>
          <a:prstGeom prst="ellipse">
            <a:avLst/>
          </a:prstGeom>
          <a:solidFill>
            <a:srgbClr val="009051"/>
          </a:solidFill>
          <a:ln w="25400">
            <a:solidFill>
              <a:srgbClr val="000000"/>
            </a:solidFill>
          </a:ln>
        </p:spPr>
        <p:txBody>
          <a:bodyPr lIns="45718" tIns="45718" rIns="45718" bIns="45718" anchor="ctr"/>
          <a:lstStyle/>
          <a:p>
            <a:pPr/>
          </a:p>
        </p:txBody>
      </p:sp>
      <p:sp>
        <p:nvSpPr>
          <p:cNvPr id="1401" name="Oval"/>
          <p:cNvSpPr/>
          <p:nvPr/>
        </p:nvSpPr>
        <p:spPr>
          <a:xfrm>
            <a:off x="10533475" y="2661615"/>
            <a:ext cx="200001" cy="215593"/>
          </a:xfrm>
          <a:prstGeom prst="ellipse">
            <a:avLst/>
          </a:prstGeom>
          <a:solidFill>
            <a:srgbClr val="009051"/>
          </a:solidFill>
          <a:ln w="25400">
            <a:solidFill>
              <a:srgbClr val="000000"/>
            </a:solidFill>
          </a:ln>
        </p:spPr>
        <p:txBody>
          <a:bodyPr lIns="45718" tIns="45718" rIns="45718" bIns="45718" anchor="ctr"/>
          <a:lstStyle/>
          <a:p>
            <a:pPr/>
          </a:p>
        </p:txBody>
      </p:sp>
      <p:sp>
        <p:nvSpPr>
          <p:cNvPr id="1402" name="Line"/>
          <p:cNvSpPr/>
          <p:nvPr/>
        </p:nvSpPr>
        <p:spPr>
          <a:xfrm>
            <a:off x="9691066" y="2445037"/>
            <a:ext cx="701995" cy="1"/>
          </a:xfrm>
          <a:prstGeom prst="line">
            <a:avLst/>
          </a:prstGeom>
          <a:ln w="25400">
            <a:solidFill>
              <a:schemeClr val="accent1"/>
            </a:solidFill>
            <a:tailEnd type="triangle"/>
          </a:ln>
        </p:spPr>
        <p:txBody>
          <a:bodyPr lIns="45718" tIns="45718" rIns="45718" bIns="45718"/>
          <a:lstStyle/>
          <a:p>
            <a:pPr/>
          </a:p>
        </p:txBody>
      </p:sp>
      <p:sp>
        <p:nvSpPr>
          <p:cNvPr id="1403" name="Rectangle"/>
          <p:cNvSpPr/>
          <p:nvPr/>
        </p:nvSpPr>
        <p:spPr>
          <a:xfrm>
            <a:off x="6204667" y="1873817"/>
            <a:ext cx="3472260" cy="1094440"/>
          </a:xfrm>
          <a:prstGeom prst="rect">
            <a:avLst/>
          </a:prstGeom>
          <a:solidFill>
            <a:schemeClr val="accent5">
              <a:lumOff val="23235"/>
            </a:schemeClr>
          </a:solidFill>
          <a:ln w="12700">
            <a:miter lim="400000"/>
          </a:ln>
        </p:spPr>
        <p:txBody>
          <a:bodyPr lIns="45718" tIns="45718" rIns="45718" bIns="45718" anchor="ctr"/>
          <a:lstStyle/>
          <a:p>
            <a:pPr/>
          </a:p>
        </p:txBody>
      </p:sp>
      <p:sp>
        <p:nvSpPr>
          <p:cNvPr id="1404" name="Step 1-2"/>
          <p:cNvSpPr txBox="1"/>
          <p:nvPr/>
        </p:nvSpPr>
        <p:spPr>
          <a:xfrm>
            <a:off x="7463524" y="2194845"/>
            <a:ext cx="1056936"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FFFF"/>
                </a:solidFill>
                <a:latin typeface="Arial"/>
                <a:ea typeface="Arial"/>
                <a:cs typeface="Arial"/>
                <a:sym typeface="Arial"/>
              </a:defRPr>
            </a:lvl1pPr>
          </a:lstStyle>
          <a:p>
            <a:pPr/>
            <a:r>
              <a:t>Step 1-2 </a:t>
            </a:r>
          </a:p>
        </p:txBody>
      </p:sp>
      <p:pic>
        <p:nvPicPr>
          <p:cNvPr id="1405" name="Image" descr="Image"/>
          <p:cNvPicPr>
            <a:picLocks noChangeAspect="1"/>
          </p:cNvPicPr>
          <p:nvPr/>
        </p:nvPicPr>
        <p:blipFill>
          <a:blip r:embed="rId5">
            <a:extLst/>
          </a:blip>
          <a:stretch>
            <a:fillRect/>
          </a:stretch>
        </p:blipFill>
        <p:spPr>
          <a:xfrm>
            <a:off x="11123792" y="2346400"/>
            <a:ext cx="249135" cy="220389"/>
          </a:xfrm>
          <a:prstGeom prst="rect">
            <a:avLst/>
          </a:prstGeom>
          <a:ln w="12700">
            <a:miter lim="400000"/>
          </a:ln>
        </p:spPr>
      </p:pic>
      <p:pic>
        <p:nvPicPr>
          <p:cNvPr id="1406" name="Image" descr="Image"/>
          <p:cNvPicPr>
            <a:picLocks noChangeAspect="1"/>
          </p:cNvPicPr>
          <p:nvPr/>
        </p:nvPicPr>
        <p:blipFill>
          <a:blip r:embed="rId6">
            <a:extLst/>
          </a:blip>
          <a:stretch>
            <a:fillRect/>
          </a:stretch>
        </p:blipFill>
        <p:spPr>
          <a:xfrm>
            <a:off x="11056921" y="3549715"/>
            <a:ext cx="275532" cy="304035"/>
          </a:xfrm>
          <a:prstGeom prst="rect">
            <a:avLst/>
          </a:prstGeom>
          <a:ln w="12700">
            <a:miter lim="400000"/>
          </a:ln>
        </p:spPr>
      </p:pic>
      <p:sp>
        <p:nvSpPr>
          <p:cNvPr id="1407" name="Rectangle"/>
          <p:cNvSpPr/>
          <p:nvPr/>
        </p:nvSpPr>
        <p:spPr>
          <a:xfrm>
            <a:off x="10165945" y="1725231"/>
            <a:ext cx="1345015" cy="2976621"/>
          </a:xfrm>
          <a:prstGeom prst="rect">
            <a:avLst/>
          </a:prstGeom>
          <a:ln w="25400">
            <a:solidFill>
              <a:srgbClr val="000000"/>
            </a:solidFill>
            <a:miter lim="400000"/>
          </a:ln>
        </p:spPr>
        <p:txBody>
          <a:bodyPr lIns="45718" tIns="45718" rIns="45718" bIns="45718" anchor="ctr"/>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14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07" grpId="1"/>
    </p:bld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1" name="Performance of attention [Luong et al. 2015]"/>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Performance of attention [Luong et al. 2015]</a:t>
            </a:r>
          </a:p>
        </p:txBody>
      </p:sp>
      <p:sp>
        <p:nvSpPr>
          <p:cNvPr id="1412"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b="1" sz="2000">
                <a:solidFill>
                  <a:srgbClr val="000000"/>
                </a:solidFill>
                <a:latin typeface="Arial"/>
                <a:ea typeface="Arial"/>
                <a:cs typeface="Arial"/>
                <a:sym typeface="Arial"/>
              </a:defRPr>
            </a:lvl1pPr>
          </a:lstStyle>
          <a:p>
            <a:pPr/>
            <a:fld id="{86CB4B4D-7CA3-9044-876B-883B54F8677D}" type="slidenum"/>
          </a:p>
        </p:txBody>
      </p:sp>
      <p:pic>
        <p:nvPicPr>
          <p:cNvPr id="1413" name="Image" descr="Image"/>
          <p:cNvPicPr>
            <a:picLocks noChangeAspect="1"/>
          </p:cNvPicPr>
          <p:nvPr/>
        </p:nvPicPr>
        <p:blipFill>
          <a:blip r:embed="rId3">
            <a:extLst/>
          </a:blip>
          <a:stretch>
            <a:fillRect/>
          </a:stretch>
        </p:blipFill>
        <p:spPr>
          <a:xfrm>
            <a:off x="1281834" y="1400890"/>
            <a:ext cx="9340874" cy="4186934"/>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7" name="Pre-trained word embeddings"/>
          <p:cNvSpPr txBox="1"/>
          <p:nvPr>
            <p:ph type="title" idx="4294967295"/>
          </p:nvPr>
        </p:nvSpPr>
        <p:spPr>
          <a:xfrm>
            <a:off x="541546" y="525501"/>
            <a:ext cx="10550770"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Pre-trained word embeddings</a:t>
            </a:r>
          </a:p>
        </p:txBody>
      </p:sp>
      <p:sp>
        <p:nvSpPr>
          <p:cNvPr id="1418" name="In RNN, we randomly initialize the weight, use the back propagation to update this weight…"/>
          <p:cNvSpPr txBox="1"/>
          <p:nvPr>
            <p:ph type="body" sz="half" idx="4294967295"/>
          </p:nvPr>
        </p:nvSpPr>
        <p:spPr>
          <a:xfrm>
            <a:off x="467211" y="1496793"/>
            <a:ext cx="6068701" cy="5004501"/>
          </a:xfrm>
          <a:prstGeom prst="rect">
            <a:avLst/>
          </a:prstGeom>
        </p:spPr>
        <p:txBody>
          <a:bodyPr lIns="45719" tIns="45719" rIns="45719" bIns="45719"/>
          <a:lstStyle/>
          <a:p>
            <a:pPr marL="342899" indent="-342899" defTabSz="914400">
              <a:spcBef>
                <a:spcPts val="700"/>
              </a:spcBef>
              <a:defRPr sz="2300">
                <a:latin typeface="Arial"/>
                <a:ea typeface="Arial"/>
                <a:cs typeface="Arial"/>
                <a:sym typeface="Arial"/>
              </a:defRPr>
            </a:pPr>
            <a:r>
              <a:t>In RNN, we randomly initialize the weight, use the back propagation to update this weight</a:t>
            </a: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r>
              <a:t>The random initialization may not give us a good starting point</a:t>
            </a: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r>
              <a:t>We can choose a better starting point with embedding vectors</a:t>
            </a:r>
            <a:r>
              <a:rPr b="1">
                <a:solidFill>
                  <a:srgbClr val="FF2600"/>
                </a:solidFill>
              </a:rPr>
              <a:t> pertained in a large unlabelled corpus to help the initialization</a:t>
            </a:r>
            <a:r>
              <a:t> [Mikolov et al. 13]</a:t>
            </a:r>
          </a:p>
        </p:txBody>
      </p:sp>
      <p:sp>
        <p:nvSpPr>
          <p:cNvPr id="1419" name="Rounded Rectangle"/>
          <p:cNvSpPr/>
          <p:nvPr/>
        </p:nvSpPr>
        <p:spPr>
          <a:xfrm rot="16200000">
            <a:off x="6739476" y="2631032"/>
            <a:ext cx="1069039" cy="413109"/>
          </a:xfrm>
          <a:prstGeom prst="roundRect">
            <a:avLst>
              <a:gd name="adj" fmla="val 38532"/>
            </a:avLst>
          </a:prstGeom>
          <a:solidFill>
            <a:srgbClr val="FFFFFF"/>
          </a:solidFill>
          <a:ln w="25400">
            <a:solidFill>
              <a:srgbClr val="941100"/>
            </a:solidFill>
          </a:ln>
        </p:spPr>
        <p:txBody>
          <a:bodyPr lIns="45718" tIns="45718" rIns="45718" bIns="45718" anchor="ctr"/>
          <a:lstStyle/>
          <a:p>
            <a:pPr/>
          </a:p>
        </p:txBody>
      </p:sp>
      <p:sp>
        <p:nvSpPr>
          <p:cNvPr id="1420" name="Oval"/>
          <p:cNvSpPr/>
          <p:nvPr/>
        </p:nvSpPr>
        <p:spPr>
          <a:xfrm>
            <a:off x="7173995" y="2447109"/>
            <a:ext cx="200001" cy="215593"/>
          </a:xfrm>
          <a:prstGeom prst="ellipse">
            <a:avLst/>
          </a:prstGeom>
          <a:solidFill>
            <a:srgbClr val="FF2600"/>
          </a:solidFill>
          <a:ln w="25400">
            <a:solidFill>
              <a:srgbClr val="941100"/>
            </a:solidFill>
          </a:ln>
        </p:spPr>
        <p:txBody>
          <a:bodyPr lIns="45718" tIns="45718" rIns="45718" bIns="45718" anchor="ctr"/>
          <a:lstStyle/>
          <a:p>
            <a:pPr/>
          </a:p>
        </p:txBody>
      </p:sp>
      <p:sp>
        <p:nvSpPr>
          <p:cNvPr id="1421" name="Oval"/>
          <p:cNvSpPr/>
          <p:nvPr/>
        </p:nvSpPr>
        <p:spPr>
          <a:xfrm>
            <a:off x="7181016" y="2751149"/>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1422" name="Oval"/>
          <p:cNvSpPr/>
          <p:nvPr/>
        </p:nvSpPr>
        <p:spPr>
          <a:xfrm>
            <a:off x="7181016" y="3054164"/>
            <a:ext cx="200001" cy="215593"/>
          </a:xfrm>
          <a:prstGeom prst="ellipse">
            <a:avLst/>
          </a:prstGeom>
          <a:solidFill>
            <a:srgbClr val="FF2600"/>
          </a:solidFill>
          <a:ln w="25400">
            <a:solidFill>
              <a:srgbClr val="941100"/>
            </a:solidFill>
          </a:ln>
        </p:spPr>
        <p:txBody>
          <a:bodyPr lIns="45718" tIns="45718" rIns="45718" bIns="45718" anchor="ctr"/>
          <a:lstStyle/>
          <a:p>
            <a:pPr/>
          </a:p>
        </p:txBody>
      </p:sp>
      <p:sp>
        <p:nvSpPr>
          <p:cNvPr id="1423" name="Line"/>
          <p:cNvSpPr/>
          <p:nvPr/>
        </p:nvSpPr>
        <p:spPr>
          <a:xfrm flipV="1">
            <a:off x="7313671" y="4926114"/>
            <a:ext cx="1" cy="528682"/>
          </a:xfrm>
          <a:prstGeom prst="line">
            <a:avLst/>
          </a:prstGeom>
          <a:ln w="25400">
            <a:solidFill>
              <a:schemeClr val="accent1"/>
            </a:solidFill>
            <a:tailEnd type="triangle"/>
          </a:ln>
        </p:spPr>
        <p:txBody>
          <a:bodyPr lIns="45718" tIns="45718" rIns="45718" bIns="45718"/>
          <a:lstStyle/>
          <a:p>
            <a:pPr/>
          </a:p>
        </p:txBody>
      </p:sp>
      <p:sp>
        <p:nvSpPr>
          <p:cNvPr id="1424" name="mary"/>
          <p:cNvSpPr txBox="1"/>
          <p:nvPr/>
        </p:nvSpPr>
        <p:spPr>
          <a:xfrm>
            <a:off x="7102821" y="5451978"/>
            <a:ext cx="612127"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mary</a:t>
            </a:r>
          </a:p>
        </p:txBody>
      </p:sp>
      <p:sp>
        <p:nvSpPr>
          <p:cNvPr id="1425" name="has"/>
          <p:cNvSpPr txBox="1"/>
          <p:nvPr/>
        </p:nvSpPr>
        <p:spPr>
          <a:xfrm>
            <a:off x="8299732" y="5416062"/>
            <a:ext cx="472712"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has</a:t>
            </a:r>
          </a:p>
        </p:txBody>
      </p:sp>
      <p:sp>
        <p:nvSpPr>
          <p:cNvPr id="1426" name="a"/>
          <p:cNvSpPr txBox="1"/>
          <p:nvPr/>
        </p:nvSpPr>
        <p:spPr>
          <a:xfrm>
            <a:off x="9697543" y="5416062"/>
            <a:ext cx="231276"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a</a:t>
            </a:r>
          </a:p>
        </p:txBody>
      </p:sp>
      <p:sp>
        <p:nvSpPr>
          <p:cNvPr id="1427" name="little"/>
          <p:cNvSpPr txBox="1"/>
          <p:nvPr/>
        </p:nvSpPr>
        <p:spPr>
          <a:xfrm>
            <a:off x="11075927" y="5416062"/>
            <a:ext cx="510663"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little</a:t>
            </a:r>
          </a:p>
        </p:txBody>
      </p:sp>
      <p:pic>
        <p:nvPicPr>
          <p:cNvPr id="1428" name="x_1.pdf" descr="x_1.pdf"/>
          <p:cNvPicPr>
            <a:picLocks noChangeAspect="1"/>
          </p:cNvPicPr>
          <p:nvPr/>
        </p:nvPicPr>
        <p:blipFill>
          <a:blip r:embed="rId3">
            <a:extLst/>
          </a:blip>
          <a:stretch>
            <a:fillRect/>
          </a:stretch>
        </p:blipFill>
        <p:spPr>
          <a:xfrm>
            <a:off x="7233055" y="5933955"/>
            <a:ext cx="278656" cy="185771"/>
          </a:xfrm>
          <a:prstGeom prst="rect">
            <a:avLst/>
          </a:prstGeom>
          <a:ln w="12700">
            <a:miter lim="400000"/>
          </a:ln>
        </p:spPr>
      </p:pic>
      <p:pic>
        <p:nvPicPr>
          <p:cNvPr id="1429" name="x_2.pdf" descr="x_2.pdf"/>
          <p:cNvPicPr>
            <a:picLocks noChangeAspect="1"/>
          </p:cNvPicPr>
          <p:nvPr/>
        </p:nvPicPr>
        <p:blipFill>
          <a:blip r:embed="rId4">
            <a:extLst/>
          </a:blip>
          <a:stretch>
            <a:fillRect/>
          </a:stretch>
        </p:blipFill>
        <p:spPr>
          <a:xfrm>
            <a:off x="8454737" y="5939673"/>
            <a:ext cx="278656" cy="180307"/>
          </a:xfrm>
          <a:prstGeom prst="rect">
            <a:avLst/>
          </a:prstGeom>
          <a:ln w="12700">
            <a:miter lim="400000"/>
          </a:ln>
        </p:spPr>
      </p:pic>
      <p:pic>
        <p:nvPicPr>
          <p:cNvPr id="1430" name="x_3.pdf" descr="x_3.pdf"/>
          <p:cNvPicPr>
            <a:picLocks noChangeAspect="1"/>
          </p:cNvPicPr>
          <p:nvPr/>
        </p:nvPicPr>
        <p:blipFill>
          <a:blip r:embed="rId5">
            <a:extLst/>
          </a:blip>
          <a:stretch>
            <a:fillRect/>
          </a:stretch>
        </p:blipFill>
        <p:spPr>
          <a:xfrm>
            <a:off x="9739444" y="5932589"/>
            <a:ext cx="278655" cy="188503"/>
          </a:xfrm>
          <a:prstGeom prst="rect">
            <a:avLst/>
          </a:prstGeom>
          <a:ln w="12700">
            <a:miter lim="400000"/>
          </a:ln>
        </p:spPr>
      </p:pic>
      <p:pic>
        <p:nvPicPr>
          <p:cNvPr id="1431" name="x_4.pdf" descr="x_4.pdf"/>
          <p:cNvPicPr>
            <a:picLocks noChangeAspect="1"/>
          </p:cNvPicPr>
          <p:nvPr/>
        </p:nvPicPr>
        <p:blipFill>
          <a:blip r:embed="rId6">
            <a:extLst/>
          </a:blip>
          <a:stretch>
            <a:fillRect/>
          </a:stretch>
        </p:blipFill>
        <p:spPr>
          <a:xfrm>
            <a:off x="11191930" y="5936687"/>
            <a:ext cx="278656" cy="180307"/>
          </a:xfrm>
          <a:prstGeom prst="rect">
            <a:avLst/>
          </a:prstGeom>
          <a:ln w="12700">
            <a:miter lim="400000"/>
          </a:ln>
        </p:spPr>
      </p:pic>
      <p:pic>
        <p:nvPicPr>
          <p:cNvPr id="1432" name="hat.pdf" descr="hat.pdf"/>
          <p:cNvPicPr>
            <a:picLocks noChangeAspect="1"/>
          </p:cNvPicPr>
          <p:nvPr/>
        </p:nvPicPr>
        <p:blipFill>
          <a:blip r:embed="rId7">
            <a:extLst/>
          </a:blip>
          <a:srcRect l="0" t="0" r="9845" b="0"/>
          <a:stretch>
            <a:fillRect/>
          </a:stretch>
        </p:blipFill>
        <p:spPr>
          <a:xfrm>
            <a:off x="8481357" y="1200057"/>
            <a:ext cx="125946" cy="88901"/>
          </a:xfrm>
          <a:prstGeom prst="rect">
            <a:avLst/>
          </a:prstGeom>
          <a:ln w="12700">
            <a:miter lim="400000"/>
          </a:ln>
        </p:spPr>
      </p:pic>
      <p:sp>
        <p:nvSpPr>
          <p:cNvPr id="1433" name="Rectangle"/>
          <p:cNvSpPr/>
          <p:nvPr/>
        </p:nvSpPr>
        <p:spPr>
          <a:xfrm>
            <a:off x="8170359" y="1997084"/>
            <a:ext cx="510663" cy="304035"/>
          </a:xfrm>
          <a:prstGeom prst="rect">
            <a:avLst/>
          </a:prstGeom>
          <a:solidFill>
            <a:srgbClr val="FFFFFF"/>
          </a:solidFill>
          <a:ln w="12700">
            <a:miter lim="400000"/>
          </a:ln>
        </p:spPr>
        <p:txBody>
          <a:bodyPr lIns="45718" tIns="45718" rIns="45718" bIns="45718" anchor="ctr"/>
          <a:lstStyle/>
          <a:p>
            <a:pPr>
              <a:defRPr>
                <a:solidFill>
                  <a:srgbClr val="FFFFFF"/>
                </a:solidFill>
              </a:defRPr>
            </a:pPr>
          </a:p>
        </p:txBody>
      </p:sp>
      <p:sp>
        <p:nvSpPr>
          <p:cNvPr id="1434" name="Rectangle"/>
          <p:cNvSpPr/>
          <p:nvPr/>
        </p:nvSpPr>
        <p:spPr>
          <a:xfrm>
            <a:off x="10018849" y="1629148"/>
            <a:ext cx="510663" cy="304035"/>
          </a:xfrm>
          <a:prstGeom prst="rect">
            <a:avLst/>
          </a:prstGeom>
          <a:solidFill>
            <a:srgbClr val="FFFFFF"/>
          </a:solidFill>
          <a:ln w="12700">
            <a:miter lim="400000"/>
          </a:ln>
        </p:spPr>
        <p:txBody>
          <a:bodyPr lIns="45718" tIns="45718" rIns="45718" bIns="45718" anchor="ctr"/>
          <a:lstStyle/>
          <a:p>
            <a:pPr>
              <a:defRPr>
                <a:solidFill>
                  <a:srgbClr val="FFFFFF"/>
                </a:solidFill>
              </a:defRPr>
            </a:pPr>
          </a:p>
        </p:txBody>
      </p:sp>
      <p:sp>
        <p:nvSpPr>
          <p:cNvPr id="1435" name="Rectangle"/>
          <p:cNvSpPr/>
          <p:nvPr/>
        </p:nvSpPr>
        <p:spPr>
          <a:xfrm>
            <a:off x="8424743" y="1629148"/>
            <a:ext cx="510663" cy="304035"/>
          </a:xfrm>
          <a:prstGeom prst="rect">
            <a:avLst/>
          </a:prstGeom>
          <a:solidFill>
            <a:srgbClr val="FFFFFF"/>
          </a:solidFill>
          <a:ln w="12700">
            <a:miter lim="400000"/>
          </a:ln>
        </p:spPr>
        <p:txBody>
          <a:bodyPr lIns="45718" tIns="45718" rIns="45718" bIns="45718" anchor="ctr"/>
          <a:lstStyle/>
          <a:p>
            <a:pPr>
              <a:defRPr>
                <a:solidFill>
                  <a:srgbClr val="FFFFFF"/>
                </a:solidFill>
              </a:defRPr>
            </a:pPr>
          </a:p>
        </p:txBody>
      </p:sp>
      <p:sp>
        <p:nvSpPr>
          <p:cNvPr id="1436" name="Line"/>
          <p:cNvSpPr/>
          <p:nvPr/>
        </p:nvSpPr>
        <p:spPr>
          <a:xfrm flipV="1">
            <a:off x="8539861" y="4926114"/>
            <a:ext cx="1" cy="528682"/>
          </a:xfrm>
          <a:prstGeom prst="line">
            <a:avLst/>
          </a:prstGeom>
          <a:ln w="25400">
            <a:solidFill>
              <a:schemeClr val="accent1"/>
            </a:solidFill>
            <a:tailEnd type="triangle"/>
          </a:ln>
        </p:spPr>
        <p:txBody>
          <a:bodyPr lIns="45718" tIns="45718" rIns="45718" bIns="45718"/>
          <a:lstStyle/>
          <a:p>
            <a:pPr/>
          </a:p>
        </p:txBody>
      </p:sp>
      <p:sp>
        <p:nvSpPr>
          <p:cNvPr id="1437" name="Line"/>
          <p:cNvSpPr/>
          <p:nvPr/>
        </p:nvSpPr>
        <p:spPr>
          <a:xfrm flipV="1">
            <a:off x="9878771" y="4926114"/>
            <a:ext cx="1" cy="528682"/>
          </a:xfrm>
          <a:prstGeom prst="line">
            <a:avLst/>
          </a:prstGeom>
          <a:ln w="25400">
            <a:solidFill>
              <a:schemeClr val="accent1"/>
            </a:solidFill>
            <a:tailEnd type="triangle"/>
          </a:ln>
        </p:spPr>
        <p:txBody>
          <a:bodyPr lIns="45718" tIns="45718" rIns="45718" bIns="45718"/>
          <a:lstStyle/>
          <a:p>
            <a:pPr/>
          </a:p>
        </p:txBody>
      </p:sp>
      <p:sp>
        <p:nvSpPr>
          <p:cNvPr id="1438" name="Line"/>
          <p:cNvSpPr/>
          <p:nvPr/>
        </p:nvSpPr>
        <p:spPr>
          <a:xfrm flipV="1">
            <a:off x="11331258" y="4926114"/>
            <a:ext cx="1" cy="528682"/>
          </a:xfrm>
          <a:prstGeom prst="line">
            <a:avLst/>
          </a:prstGeom>
          <a:ln w="25400">
            <a:solidFill>
              <a:schemeClr val="accent1"/>
            </a:solidFill>
            <a:tailEnd type="triangle"/>
          </a:ln>
        </p:spPr>
        <p:txBody>
          <a:bodyPr lIns="45718" tIns="45718" rIns="45718" bIns="45718"/>
          <a:lstStyle/>
          <a:p>
            <a:pPr/>
          </a:p>
        </p:txBody>
      </p:sp>
      <p:sp>
        <p:nvSpPr>
          <p:cNvPr id="1439" name="Line"/>
          <p:cNvSpPr/>
          <p:nvPr/>
        </p:nvSpPr>
        <p:spPr>
          <a:xfrm flipV="1">
            <a:off x="7274032" y="1750950"/>
            <a:ext cx="1" cy="528682"/>
          </a:xfrm>
          <a:prstGeom prst="line">
            <a:avLst/>
          </a:prstGeom>
          <a:ln w="25400">
            <a:solidFill>
              <a:schemeClr val="accent1"/>
            </a:solidFill>
            <a:tailEnd type="triangle"/>
          </a:ln>
        </p:spPr>
        <p:txBody>
          <a:bodyPr lIns="45718" tIns="45718" rIns="45718" bIns="45718"/>
          <a:lstStyle/>
          <a:p>
            <a:pPr/>
          </a:p>
        </p:txBody>
      </p:sp>
      <p:sp>
        <p:nvSpPr>
          <p:cNvPr id="1440" name="Line"/>
          <p:cNvSpPr/>
          <p:nvPr/>
        </p:nvSpPr>
        <p:spPr>
          <a:xfrm flipV="1">
            <a:off x="8514461" y="1750950"/>
            <a:ext cx="1" cy="528682"/>
          </a:xfrm>
          <a:prstGeom prst="line">
            <a:avLst/>
          </a:prstGeom>
          <a:ln w="25400">
            <a:solidFill>
              <a:schemeClr val="accent1"/>
            </a:solidFill>
            <a:tailEnd type="triangle"/>
          </a:ln>
        </p:spPr>
        <p:txBody>
          <a:bodyPr lIns="45718" tIns="45718" rIns="45718" bIns="45718"/>
          <a:lstStyle/>
          <a:p>
            <a:pPr/>
          </a:p>
        </p:txBody>
      </p:sp>
      <p:sp>
        <p:nvSpPr>
          <p:cNvPr id="1441" name="Line"/>
          <p:cNvSpPr/>
          <p:nvPr/>
        </p:nvSpPr>
        <p:spPr>
          <a:xfrm flipV="1">
            <a:off x="9860685" y="1750950"/>
            <a:ext cx="1" cy="528682"/>
          </a:xfrm>
          <a:prstGeom prst="line">
            <a:avLst/>
          </a:prstGeom>
          <a:ln w="25400">
            <a:solidFill>
              <a:schemeClr val="accent1"/>
            </a:solidFill>
            <a:tailEnd type="triangle"/>
          </a:ln>
        </p:spPr>
        <p:txBody>
          <a:bodyPr lIns="45718" tIns="45718" rIns="45718" bIns="45718"/>
          <a:lstStyle/>
          <a:p>
            <a:pPr/>
          </a:p>
        </p:txBody>
      </p:sp>
      <p:sp>
        <p:nvSpPr>
          <p:cNvPr id="1442" name="Line"/>
          <p:cNvSpPr/>
          <p:nvPr/>
        </p:nvSpPr>
        <p:spPr>
          <a:xfrm flipV="1">
            <a:off x="11302083" y="1750950"/>
            <a:ext cx="1" cy="528682"/>
          </a:xfrm>
          <a:prstGeom prst="line">
            <a:avLst/>
          </a:prstGeom>
          <a:ln w="25400">
            <a:solidFill>
              <a:schemeClr val="accent1"/>
            </a:solidFill>
            <a:tailEnd type="triangle"/>
          </a:ln>
        </p:spPr>
        <p:txBody>
          <a:bodyPr lIns="45718" tIns="45718" rIns="45718" bIns="45718"/>
          <a:lstStyle/>
          <a:p>
            <a:pPr/>
          </a:p>
        </p:txBody>
      </p:sp>
      <p:sp>
        <p:nvSpPr>
          <p:cNvPr id="1443" name="Line"/>
          <p:cNvSpPr/>
          <p:nvPr/>
        </p:nvSpPr>
        <p:spPr>
          <a:xfrm>
            <a:off x="7461393" y="2767885"/>
            <a:ext cx="769974" cy="1"/>
          </a:xfrm>
          <a:prstGeom prst="line">
            <a:avLst/>
          </a:prstGeom>
          <a:ln w="25400">
            <a:solidFill>
              <a:schemeClr val="accent1"/>
            </a:solidFill>
            <a:tailEnd type="triangle"/>
          </a:ln>
        </p:spPr>
        <p:txBody>
          <a:bodyPr lIns="45718" tIns="45718" rIns="45718" bIns="45718"/>
          <a:lstStyle/>
          <a:p>
            <a:pPr/>
          </a:p>
        </p:txBody>
      </p:sp>
      <p:sp>
        <p:nvSpPr>
          <p:cNvPr id="1444" name="Line"/>
          <p:cNvSpPr/>
          <p:nvPr/>
        </p:nvSpPr>
        <p:spPr>
          <a:xfrm>
            <a:off x="8701063" y="2767885"/>
            <a:ext cx="869974" cy="1"/>
          </a:xfrm>
          <a:prstGeom prst="line">
            <a:avLst/>
          </a:prstGeom>
          <a:ln w="25400">
            <a:solidFill>
              <a:schemeClr val="accent1"/>
            </a:solidFill>
            <a:tailEnd type="triangle"/>
          </a:ln>
        </p:spPr>
        <p:txBody>
          <a:bodyPr lIns="45718" tIns="45718" rIns="45718" bIns="45718"/>
          <a:lstStyle/>
          <a:p>
            <a:pPr/>
          </a:p>
        </p:txBody>
      </p:sp>
      <p:sp>
        <p:nvSpPr>
          <p:cNvPr id="1445" name="Line"/>
          <p:cNvSpPr/>
          <p:nvPr/>
        </p:nvSpPr>
        <p:spPr>
          <a:xfrm>
            <a:off x="10043748" y="2767885"/>
            <a:ext cx="1070939" cy="1"/>
          </a:xfrm>
          <a:prstGeom prst="line">
            <a:avLst/>
          </a:prstGeom>
          <a:ln w="25400">
            <a:solidFill>
              <a:schemeClr val="accent1"/>
            </a:solidFill>
            <a:tailEnd type="triangle"/>
          </a:ln>
        </p:spPr>
        <p:txBody>
          <a:bodyPr lIns="45718" tIns="45718" rIns="45718" bIns="45718"/>
          <a:lstStyle/>
          <a:p>
            <a:pPr/>
          </a:p>
        </p:txBody>
      </p:sp>
      <p:pic>
        <p:nvPicPr>
          <p:cNvPr id="1446" name="boldsymbol_h_1.pdf" descr="boldsymbol_h_1.pdf"/>
          <p:cNvPicPr>
            <a:picLocks noChangeAspect="1"/>
          </p:cNvPicPr>
          <p:nvPr/>
        </p:nvPicPr>
        <p:blipFill>
          <a:blip r:embed="rId8">
            <a:extLst/>
          </a:blip>
          <a:stretch>
            <a:fillRect/>
          </a:stretch>
        </p:blipFill>
        <p:spPr>
          <a:xfrm>
            <a:off x="6731417" y="1887906"/>
            <a:ext cx="241051" cy="220389"/>
          </a:xfrm>
          <a:prstGeom prst="rect">
            <a:avLst/>
          </a:prstGeom>
          <a:ln w="12700">
            <a:miter lim="400000"/>
          </a:ln>
        </p:spPr>
      </p:pic>
      <p:pic>
        <p:nvPicPr>
          <p:cNvPr id="1447" name="boldsymbol_h_2.pdf" descr="boldsymbol_h_2.pdf"/>
          <p:cNvPicPr>
            <a:picLocks noChangeAspect="1"/>
          </p:cNvPicPr>
          <p:nvPr/>
        </p:nvPicPr>
        <p:blipFill>
          <a:blip r:embed="rId9">
            <a:extLst/>
          </a:blip>
          <a:stretch>
            <a:fillRect/>
          </a:stretch>
        </p:blipFill>
        <p:spPr>
          <a:xfrm>
            <a:off x="8072132" y="1887282"/>
            <a:ext cx="249340" cy="221636"/>
          </a:xfrm>
          <a:prstGeom prst="rect">
            <a:avLst/>
          </a:prstGeom>
          <a:ln w="12700">
            <a:miter lim="400000"/>
          </a:ln>
        </p:spPr>
      </p:pic>
      <p:pic>
        <p:nvPicPr>
          <p:cNvPr id="1448" name="boldsymbol_h_3.pdf" descr="boldsymbol_h_3.pdf"/>
          <p:cNvPicPr>
            <a:picLocks noChangeAspect="1"/>
          </p:cNvPicPr>
          <p:nvPr/>
        </p:nvPicPr>
        <p:blipFill>
          <a:blip r:embed="rId10">
            <a:extLst/>
          </a:blip>
          <a:stretch>
            <a:fillRect/>
          </a:stretch>
        </p:blipFill>
        <p:spPr>
          <a:xfrm>
            <a:off x="9383531" y="1873518"/>
            <a:ext cx="252458" cy="224407"/>
          </a:xfrm>
          <a:prstGeom prst="rect">
            <a:avLst/>
          </a:prstGeom>
          <a:ln w="12700">
            <a:miter lim="400000"/>
          </a:ln>
        </p:spPr>
      </p:pic>
      <p:pic>
        <p:nvPicPr>
          <p:cNvPr id="1449" name="boldsymbol_h_4.pdf" descr="boldsymbol_h_4.pdf"/>
          <p:cNvPicPr>
            <a:picLocks noChangeAspect="1"/>
          </p:cNvPicPr>
          <p:nvPr/>
        </p:nvPicPr>
        <p:blipFill>
          <a:blip r:embed="rId11">
            <a:extLst/>
          </a:blip>
          <a:stretch>
            <a:fillRect/>
          </a:stretch>
        </p:blipFill>
        <p:spPr>
          <a:xfrm>
            <a:off x="10845841" y="1856734"/>
            <a:ext cx="298283" cy="257975"/>
          </a:xfrm>
          <a:prstGeom prst="rect">
            <a:avLst/>
          </a:prstGeom>
          <a:ln w="12700">
            <a:miter lim="400000"/>
          </a:ln>
        </p:spPr>
      </p:pic>
      <p:pic>
        <p:nvPicPr>
          <p:cNvPr id="1450" name="y_1.pdf" descr="y_1.pdf"/>
          <p:cNvPicPr>
            <a:picLocks noChangeAspect="1"/>
          </p:cNvPicPr>
          <p:nvPr/>
        </p:nvPicPr>
        <p:blipFill>
          <a:blip r:embed="rId12">
            <a:extLst/>
          </a:blip>
          <a:stretch>
            <a:fillRect/>
          </a:stretch>
        </p:blipFill>
        <p:spPr>
          <a:xfrm>
            <a:off x="7206729" y="1392635"/>
            <a:ext cx="280508" cy="224407"/>
          </a:xfrm>
          <a:prstGeom prst="rect">
            <a:avLst/>
          </a:prstGeom>
          <a:ln w="12700">
            <a:miter lim="400000"/>
          </a:ln>
        </p:spPr>
      </p:pic>
      <p:pic>
        <p:nvPicPr>
          <p:cNvPr id="1451" name="y_2.pdf" descr="y_2.pdf"/>
          <p:cNvPicPr>
            <a:picLocks noChangeAspect="1"/>
          </p:cNvPicPr>
          <p:nvPr/>
        </p:nvPicPr>
        <p:blipFill>
          <a:blip r:embed="rId13">
            <a:extLst/>
          </a:blip>
          <a:stretch>
            <a:fillRect/>
          </a:stretch>
        </p:blipFill>
        <p:spPr>
          <a:xfrm>
            <a:off x="8429337" y="1393376"/>
            <a:ext cx="278656" cy="222925"/>
          </a:xfrm>
          <a:prstGeom prst="rect">
            <a:avLst/>
          </a:prstGeom>
          <a:ln w="12700">
            <a:miter lim="400000"/>
          </a:ln>
        </p:spPr>
      </p:pic>
      <p:pic>
        <p:nvPicPr>
          <p:cNvPr id="1452" name="y_3.pdf" descr="y_3.pdf"/>
          <p:cNvPicPr>
            <a:picLocks noChangeAspect="1"/>
          </p:cNvPicPr>
          <p:nvPr/>
        </p:nvPicPr>
        <p:blipFill>
          <a:blip r:embed="rId14">
            <a:extLst/>
          </a:blip>
          <a:stretch>
            <a:fillRect/>
          </a:stretch>
        </p:blipFill>
        <p:spPr>
          <a:xfrm>
            <a:off x="9800035" y="1391894"/>
            <a:ext cx="289858" cy="224407"/>
          </a:xfrm>
          <a:prstGeom prst="rect">
            <a:avLst/>
          </a:prstGeom>
          <a:ln w="12700">
            <a:miter lim="400000"/>
          </a:ln>
        </p:spPr>
      </p:pic>
      <p:pic>
        <p:nvPicPr>
          <p:cNvPr id="1453" name="y_4.pdf" descr="y_4.pdf"/>
          <p:cNvPicPr>
            <a:picLocks noChangeAspect="1"/>
          </p:cNvPicPr>
          <p:nvPr/>
        </p:nvPicPr>
        <p:blipFill>
          <a:blip r:embed="rId15">
            <a:extLst/>
          </a:blip>
          <a:stretch>
            <a:fillRect/>
          </a:stretch>
        </p:blipFill>
        <p:spPr>
          <a:xfrm>
            <a:off x="11193157" y="1413128"/>
            <a:ext cx="311282" cy="240992"/>
          </a:xfrm>
          <a:prstGeom prst="rect">
            <a:avLst/>
          </a:prstGeom>
          <a:ln w="12700">
            <a:miter lim="400000"/>
          </a:ln>
        </p:spPr>
      </p:pic>
      <p:sp>
        <p:nvSpPr>
          <p:cNvPr id="1454" name="Rounded Rectangle"/>
          <p:cNvSpPr/>
          <p:nvPr/>
        </p:nvSpPr>
        <p:spPr>
          <a:xfrm rot="16200000">
            <a:off x="8000957" y="4187150"/>
            <a:ext cx="1069039" cy="397935"/>
          </a:xfrm>
          <a:prstGeom prst="roundRect">
            <a:avLst>
              <a:gd name="adj" fmla="val 38844"/>
            </a:avLst>
          </a:prstGeom>
          <a:solidFill>
            <a:srgbClr val="FFFFFF"/>
          </a:solidFill>
          <a:ln w="25400">
            <a:solidFill>
              <a:srgbClr val="355F9D"/>
            </a:solidFill>
          </a:ln>
        </p:spPr>
        <p:txBody>
          <a:bodyPr lIns="45718" tIns="45718" rIns="45718" bIns="45718" anchor="ctr"/>
          <a:lstStyle/>
          <a:p>
            <a:pPr/>
          </a:p>
        </p:txBody>
      </p:sp>
      <p:sp>
        <p:nvSpPr>
          <p:cNvPr id="1455" name="Oval"/>
          <p:cNvSpPr/>
          <p:nvPr/>
        </p:nvSpPr>
        <p:spPr>
          <a:xfrm>
            <a:off x="8435476" y="4620836"/>
            <a:ext cx="200001" cy="215592"/>
          </a:xfrm>
          <a:prstGeom prst="ellipse">
            <a:avLst/>
          </a:prstGeom>
          <a:solidFill>
            <a:srgbClr val="5188C9"/>
          </a:solidFill>
          <a:ln w="25400">
            <a:solidFill>
              <a:srgbClr val="355E9C"/>
            </a:solidFill>
          </a:ln>
        </p:spPr>
        <p:txBody>
          <a:bodyPr lIns="45718" tIns="45718" rIns="45718" bIns="45718" anchor="ctr"/>
          <a:lstStyle/>
          <a:p>
            <a:pPr/>
          </a:p>
        </p:txBody>
      </p:sp>
      <p:sp>
        <p:nvSpPr>
          <p:cNvPr id="1456" name="Oval"/>
          <p:cNvSpPr/>
          <p:nvPr/>
        </p:nvSpPr>
        <p:spPr>
          <a:xfrm>
            <a:off x="8440442" y="4311873"/>
            <a:ext cx="200001" cy="215593"/>
          </a:xfrm>
          <a:prstGeom prst="ellipse">
            <a:avLst/>
          </a:prstGeom>
          <a:solidFill>
            <a:srgbClr val="5188C9"/>
          </a:solidFill>
          <a:ln w="25400">
            <a:solidFill>
              <a:srgbClr val="355E9C"/>
            </a:solidFill>
          </a:ln>
        </p:spPr>
        <p:txBody>
          <a:bodyPr lIns="45718" tIns="45718" rIns="45718" bIns="45718" anchor="ctr"/>
          <a:lstStyle/>
          <a:p>
            <a:pPr/>
          </a:p>
        </p:txBody>
      </p:sp>
      <p:sp>
        <p:nvSpPr>
          <p:cNvPr id="1457" name="Oval"/>
          <p:cNvSpPr/>
          <p:nvPr/>
        </p:nvSpPr>
        <p:spPr>
          <a:xfrm>
            <a:off x="8444315" y="3988318"/>
            <a:ext cx="200001" cy="215592"/>
          </a:xfrm>
          <a:prstGeom prst="ellipse">
            <a:avLst/>
          </a:prstGeom>
          <a:solidFill>
            <a:srgbClr val="5188C9"/>
          </a:solidFill>
          <a:ln w="25400">
            <a:solidFill>
              <a:srgbClr val="355E9C"/>
            </a:solidFill>
          </a:ln>
        </p:spPr>
        <p:txBody>
          <a:bodyPr lIns="45718" tIns="45718" rIns="45718" bIns="45718" anchor="ctr"/>
          <a:lstStyle/>
          <a:p>
            <a:pPr/>
          </a:p>
        </p:txBody>
      </p:sp>
      <p:sp>
        <p:nvSpPr>
          <p:cNvPr id="1458" name="Rounded Rectangle"/>
          <p:cNvSpPr/>
          <p:nvPr/>
        </p:nvSpPr>
        <p:spPr>
          <a:xfrm rot="16200000">
            <a:off x="6765524" y="4168250"/>
            <a:ext cx="1069039" cy="397934"/>
          </a:xfrm>
          <a:prstGeom prst="roundRect">
            <a:avLst>
              <a:gd name="adj" fmla="val 38844"/>
            </a:avLst>
          </a:prstGeom>
          <a:solidFill>
            <a:srgbClr val="FFFFFF"/>
          </a:solidFill>
          <a:ln w="25400">
            <a:solidFill>
              <a:srgbClr val="355F9D"/>
            </a:solidFill>
          </a:ln>
        </p:spPr>
        <p:txBody>
          <a:bodyPr lIns="45718" tIns="45718" rIns="45718" bIns="45718" anchor="ctr"/>
          <a:lstStyle/>
          <a:p>
            <a:pPr/>
          </a:p>
        </p:txBody>
      </p:sp>
      <p:sp>
        <p:nvSpPr>
          <p:cNvPr id="1459" name="Oval"/>
          <p:cNvSpPr/>
          <p:nvPr/>
        </p:nvSpPr>
        <p:spPr>
          <a:xfrm>
            <a:off x="7200043" y="4601936"/>
            <a:ext cx="200001" cy="215592"/>
          </a:xfrm>
          <a:prstGeom prst="ellipse">
            <a:avLst/>
          </a:prstGeom>
          <a:solidFill>
            <a:srgbClr val="5188C9"/>
          </a:solidFill>
          <a:ln w="25400">
            <a:solidFill>
              <a:srgbClr val="355E9C"/>
            </a:solidFill>
          </a:ln>
        </p:spPr>
        <p:txBody>
          <a:bodyPr lIns="45718" tIns="45718" rIns="45718" bIns="45718" anchor="ctr"/>
          <a:lstStyle/>
          <a:p>
            <a:pPr/>
          </a:p>
        </p:txBody>
      </p:sp>
      <p:sp>
        <p:nvSpPr>
          <p:cNvPr id="1460" name="Oval"/>
          <p:cNvSpPr/>
          <p:nvPr/>
        </p:nvSpPr>
        <p:spPr>
          <a:xfrm>
            <a:off x="7205009" y="4292973"/>
            <a:ext cx="200001" cy="215592"/>
          </a:xfrm>
          <a:prstGeom prst="ellipse">
            <a:avLst/>
          </a:prstGeom>
          <a:solidFill>
            <a:srgbClr val="5188C9"/>
          </a:solidFill>
          <a:ln w="25400">
            <a:solidFill>
              <a:srgbClr val="355E9C"/>
            </a:solidFill>
          </a:ln>
        </p:spPr>
        <p:txBody>
          <a:bodyPr lIns="45718" tIns="45718" rIns="45718" bIns="45718" anchor="ctr"/>
          <a:lstStyle/>
          <a:p>
            <a:pPr/>
          </a:p>
        </p:txBody>
      </p:sp>
      <p:sp>
        <p:nvSpPr>
          <p:cNvPr id="1461" name="Oval"/>
          <p:cNvSpPr/>
          <p:nvPr/>
        </p:nvSpPr>
        <p:spPr>
          <a:xfrm>
            <a:off x="7208881" y="3969418"/>
            <a:ext cx="200001" cy="215592"/>
          </a:xfrm>
          <a:prstGeom prst="ellipse">
            <a:avLst/>
          </a:prstGeom>
          <a:solidFill>
            <a:srgbClr val="5188C9"/>
          </a:solidFill>
          <a:ln w="25400">
            <a:solidFill>
              <a:srgbClr val="355E9C"/>
            </a:solidFill>
          </a:ln>
        </p:spPr>
        <p:txBody>
          <a:bodyPr lIns="45718" tIns="45718" rIns="45718" bIns="45718" anchor="ctr"/>
          <a:lstStyle/>
          <a:p>
            <a:pPr/>
          </a:p>
        </p:txBody>
      </p:sp>
      <p:sp>
        <p:nvSpPr>
          <p:cNvPr id="1462" name="Rounded Rectangle"/>
          <p:cNvSpPr/>
          <p:nvPr/>
        </p:nvSpPr>
        <p:spPr>
          <a:xfrm rot="16200000">
            <a:off x="7972781" y="2602399"/>
            <a:ext cx="1069039" cy="413109"/>
          </a:xfrm>
          <a:prstGeom prst="roundRect">
            <a:avLst>
              <a:gd name="adj" fmla="val 38532"/>
            </a:avLst>
          </a:prstGeom>
          <a:solidFill>
            <a:srgbClr val="FFFFFF"/>
          </a:solidFill>
          <a:ln w="25400">
            <a:solidFill>
              <a:srgbClr val="941100"/>
            </a:solidFill>
          </a:ln>
        </p:spPr>
        <p:txBody>
          <a:bodyPr lIns="45718" tIns="45718" rIns="45718" bIns="45718" anchor="ctr"/>
          <a:lstStyle/>
          <a:p>
            <a:pPr/>
          </a:p>
        </p:txBody>
      </p:sp>
      <p:sp>
        <p:nvSpPr>
          <p:cNvPr id="1463" name="Oval"/>
          <p:cNvSpPr/>
          <p:nvPr/>
        </p:nvSpPr>
        <p:spPr>
          <a:xfrm>
            <a:off x="8407300" y="2418476"/>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1464" name="Oval"/>
          <p:cNvSpPr/>
          <p:nvPr/>
        </p:nvSpPr>
        <p:spPr>
          <a:xfrm>
            <a:off x="8414322" y="2722516"/>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1465" name="Oval"/>
          <p:cNvSpPr/>
          <p:nvPr/>
        </p:nvSpPr>
        <p:spPr>
          <a:xfrm>
            <a:off x="8414322" y="3025531"/>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1466" name="Rounded Rectangle"/>
          <p:cNvSpPr/>
          <p:nvPr/>
        </p:nvSpPr>
        <p:spPr>
          <a:xfrm rot="16200000">
            <a:off x="9326165" y="2602399"/>
            <a:ext cx="1069039" cy="413109"/>
          </a:xfrm>
          <a:prstGeom prst="roundRect">
            <a:avLst>
              <a:gd name="adj" fmla="val 38532"/>
            </a:avLst>
          </a:prstGeom>
          <a:solidFill>
            <a:srgbClr val="FFFFFF"/>
          </a:solidFill>
          <a:ln w="25400">
            <a:solidFill>
              <a:srgbClr val="941100"/>
            </a:solidFill>
          </a:ln>
        </p:spPr>
        <p:txBody>
          <a:bodyPr lIns="45718" tIns="45718" rIns="45718" bIns="45718" anchor="ctr"/>
          <a:lstStyle/>
          <a:p>
            <a:pPr/>
          </a:p>
        </p:txBody>
      </p:sp>
      <p:sp>
        <p:nvSpPr>
          <p:cNvPr id="1467" name="Oval"/>
          <p:cNvSpPr/>
          <p:nvPr/>
        </p:nvSpPr>
        <p:spPr>
          <a:xfrm>
            <a:off x="9760684" y="2418476"/>
            <a:ext cx="200002" cy="215592"/>
          </a:xfrm>
          <a:prstGeom prst="ellipse">
            <a:avLst/>
          </a:prstGeom>
          <a:solidFill>
            <a:srgbClr val="FF2600"/>
          </a:solidFill>
          <a:ln w="25400">
            <a:solidFill>
              <a:srgbClr val="941100"/>
            </a:solidFill>
          </a:ln>
        </p:spPr>
        <p:txBody>
          <a:bodyPr lIns="45718" tIns="45718" rIns="45718" bIns="45718" anchor="ctr"/>
          <a:lstStyle/>
          <a:p>
            <a:pPr/>
          </a:p>
        </p:txBody>
      </p:sp>
      <p:sp>
        <p:nvSpPr>
          <p:cNvPr id="1468" name="Oval"/>
          <p:cNvSpPr/>
          <p:nvPr/>
        </p:nvSpPr>
        <p:spPr>
          <a:xfrm>
            <a:off x="9767706" y="2722516"/>
            <a:ext cx="200002" cy="215592"/>
          </a:xfrm>
          <a:prstGeom prst="ellipse">
            <a:avLst/>
          </a:prstGeom>
          <a:solidFill>
            <a:srgbClr val="FF2600"/>
          </a:solidFill>
          <a:ln w="25400">
            <a:solidFill>
              <a:srgbClr val="941100"/>
            </a:solidFill>
          </a:ln>
        </p:spPr>
        <p:txBody>
          <a:bodyPr lIns="45718" tIns="45718" rIns="45718" bIns="45718" anchor="ctr"/>
          <a:lstStyle/>
          <a:p>
            <a:pPr/>
          </a:p>
        </p:txBody>
      </p:sp>
      <p:sp>
        <p:nvSpPr>
          <p:cNvPr id="1469" name="Oval"/>
          <p:cNvSpPr/>
          <p:nvPr/>
        </p:nvSpPr>
        <p:spPr>
          <a:xfrm>
            <a:off x="9767706" y="3025531"/>
            <a:ext cx="200002" cy="215592"/>
          </a:xfrm>
          <a:prstGeom prst="ellipse">
            <a:avLst/>
          </a:prstGeom>
          <a:solidFill>
            <a:srgbClr val="FF2600"/>
          </a:solidFill>
          <a:ln w="25400">
            <a:solidFill>
              <a:srgbClr val="941100"/>
            </a:solidFill>
          </a:ln>
        </p:spPr>
        <p:txBody>
          <a:bodyPr lIns="45718" tIns="45718" rIns="45718" bIns="45718" anchor="ctr"/>
          <a:lstStyle/>
          <a:p>
            <a:pPr/>
          </a:p>
        </p:txBody>
      </p:sp>
      <p:sp>
        <p:nvSpPr>
          <p:cNvPr id="1470" name="Rounded Rectangle"/>
          <p:cNvSpPr/>
          <p:nvPr/>
        </p:nvSpPr>
        <p:spPr>
          <a:xfrm rot="16200000">
            <a:off x="10767565" y="2600736"/>
            <a:ext cx="1069039" cy="413109"/>
          </a:xfrm>
          <a:prstGeom prst="roundRect">
            <a:avLst>
              <a:gd name="adj" fmla="val 38532"/>
            </a:avLst>
          </a:prstGeom>
          <a:solidFill>
            <a:srgbClr val="FFFFFF"/>
          </a:solidFill>
          <a:ln w="25400">
            <a:solidFill>
              <a:srgbClr val="941100"/>
            </a:solidFill>
          </a:ln>
        </p:spPr>
        <p:txBody>
          <a:bodyPr lIns="45718" tIns="45718" rIns="45718" bIns="45718" anchor="ctr"/>
          <a:lstStyle/>
          <a:p>
            <a:pPr/>
          </a:p>
        </p:txBody>
      </p:sp>
      <p:sp>
        <p:nvSpPr>
          <p:cNvPr id="1471" name="Oval"/>
          <p:cNvSpPr/>
          <p:nvPr/>
        </p:nvSpPr>
        <p:spPr>
          <a:xfrm>
            <a:off x="11202084" y="2416813"/>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1472" name="Oval"/>
          <p:cNvSpPr/>
          <p:nvPr/>
        </p:nvSpPr>
        <p:spPr>
          <a:xfrm>
            <a:off x="11209106" y="2720852"/>
            <a:ext cx="200001" cy="215593"/>
          </a:xfrm>
          <a:prstGeom prst="ellipse">
            <a:avLst/>
          </a:prstGeom>
          <a:solidFill>
            <a:srgbClr val="FF2600"/>
          </a:solidFill>
          <a:ln w="25400">
            <a:solidFill>
              <a:srgbClr val="941100"/>
            </a:solidFill>
          </a:ln>
        </p:spPr>
        <p:txBody>
          <a:bodyPr lIns="45718" tIns="45718" rIns="45718" bIns="45718" anchor="ctr"/>
          <a:lstStyle/>
          <a:p>
            <a:pPr/>
          </a:p>
        </p:txBody>
      </p:sp>
      <p:sp>
        <p:nvSpPr>
          <p:cNvPr id="1473" name="Oval"/>
          <p:cNvSpPr/>
          <p:nvPr/>
        </p:nvSpPr>
        <p:spPr>
          <a:xfrm>
            <a:off x="11209106" y="3023867"/>
            <a:ext cx="200001" cy="215593"/>
          </a:xfrm>
          <a:prstGeom prst="ellipse">
            <a:avLst/>
          </a:prstGeom>
          <a:solidFill>
            <a:srgbClr val="FF2600"/>
          </a:solidFill>
          <a:ln w="25400">
            <a:solidFill>
              <a:srgbClr val="941100"/>
            </a:solidFill>
          </a:ln>
        </p:spPr>
        <p:txBody>
          <a:bodyPr lIns="45718" tIns="45718" rIns="45718" bIns="45718" anchor="ctr"/>
          <a:lstStyle/>
          <a:p>
            <a:pPr/>
          </a:p>
        </p:txBody>
      </p:sp>
      <p:sp>
        <p:nvSpPr>
          <p:cNvPr id="1474" name="Rounded Rectangle"/>
          <p:cNvSpPr/>
          <p:nvPr/>
        </p:nvSpPr>
        <p:spPr>
          <a:xfrm rot="16200000">
            <a:off x="9344252" y="4168250"/>
            <a:ext cx="1069040" cy="397934"/>
          </a:xfrm>
          <a:prstGeom prst="roundRect">
            <a:avLst>
              <a:gd name="adj" fmla="val 38844"/>
            </a:avLst>
          </a:prstGeom>
          <a:solidFill>
            <a:srgbClr val="FFFFFF"/>
          </a:solidFill>
          <a:ln w="25400">
            <a:solidFill>
              <a:srgbClr val="355F9D"/>
            </a:solidFill>
          </a:ln>
        </p:spPr>
        <p:txBody>
          <a:bodyPr lIns="45718" tIns="45718" rIns="45718" bIns="45718" anchor="ctr"/>
          <a:lstStyle/>
          <a:p>
            <a:pPr/>
          </a:p>
        </p:txBody>
      </p:sp>
      <p:sp>
        <p:nvSpPr>
          <p:cNvPr id="1475" name="Oval"/>
          <p:cNvSpPr/>
          <p:nvPr/>
        </p:nvSpPr>
        <p:spPr>
          <a:xfrm>
            <a:off x="9778771" y="4601936"/>
            <a:ext cx="200001" cy="215592"/>
          </a:xfrm>
          <a:prstGeom prst="ellipse">
            <a:avLst/>
          </a:prstGeom>
          <a:solidFill>
            <a:srgbClr val="5188C9"/>
          </a:solidFill>
          <a:ln w="25400">
            <a:solidFill>
              <a:srgbClr val="355E9C"/>
            </a:solidFill>
          </a:ln>
        </p:spPr>
        <p:txBody>
          <a:bodyPr lIns="45718" tIns="45718" rIns="45718" bIns="45718" anchor="ctr"/>
          <a:lstStyle/>
          <a:p>
            <a:pPr/>
          </a:p>
        </p:txBody>
      </p:sp>
      <p:sp>
        <p:nvSpPr>
          <p:cNvPr id="1476" name="Oval"/>
          <p:cNvSpPr/>
          <p:nvPr/>
        </p:nvSpPr>
        <p:spPr>
          <a:xfrm>
            <a:off x="9783737" y="4292973"/>
            <a:ext cx="200001" cy="215592"/>
          </a:xfrm>
          <a:prstGeom prst="ellipse">
            <a:avLst/>
          </a:prstGeom>
          <a:solidFill>
            <a:srgbClr val="5188C9"/>
          </a:solidFill>
          <a:ln w="25400">
            <a:solidFill>
              <a:srgbClr val="355E9C"/>
            </a:solidFill>
          </a:ln>
        </p:spPr>
        <p:txBody>
          <a:bodyPr lIns="45718" tIns="45718" rIns="45718" bIns="45718" anchor="ctr"/>
          <a:lstStyle/>
          <a:p>
            <a:pPr/>
          </a:p>
        </p:txBody>
      </p:sp>
      <p:sp>
        <p:nvSpPr>
          <p:cNvPr id="1477" name="Oval"/>
          <p:cNvSpPr/>
          <p:nvPr/>
        </p:nvSpPr>
        <p:spPr>
          <a:xfrm>
            <a:off x="9787610" y="3969418"/>
            <a:ext cx="200001" cy="215592"/>
          </a:xfrm>
          <a:prstGeom prst="ellipse">
            <a:avLst/>
          </a:prstGeom>
          <a:solidFill>
            <a:srgbClr val="5188C9"/>
          </a:solidFill>
          <a:ln w="25400">
            <a:solidFill>
              <a:srgbClr val="355E9C"/>
            </a:solidFill>
          </a:ln>
        </p:spPr>
        <p:txBody>
          <a:bodyPr lIns="45718" tIns="45718" rIns="45718" bIns="45718" anchor="ctr"/>
          <a:lstStyle/>
          <a:p>
            <a:pPr/>
          </a:p>
        </p:txBody>
      </p:sp>
      <p:sp>
        <p:nvSpPr>
          <p:cNvPr id="1478" name="Rounded Rectangle"/>
          <p:cNvSpPr/>
          <p:nvPr/>
        </p:nvSpPr>
        <p:spPr>
          <a:xfrm rot="16200000">
            <a:off x="10814278" y="4168250"/>
            <a:ext cx="1069039" cy="397934"/>
          </a:xfrm>
          <a:prstGeom prst="roundRect">
            <a:avLst>
              <a:gd name="adj" fmla="val 38844"/>
            </a:avLst>
          </a:prstGeom>
          <a:solidFill>
            <a:srgbClr val="FFFFFF"/>
          </a:solidFill>
          <a:ln w="25400">
            <a:solidFill>
              <a:srgbClr val="355F9D"/>
            </a:solidFill>
          </a:ln>
        </p:spPr>
        <p:txBody>
          <a:bodyPr lIns="45718" tIns="45718" rIns="45718" bIns="45718" anchor="ctr"/>
          <a:lstStyle/>
          <a:p>
            <a:pPr/>
          </a:p>
        </p:txBody>
      </p:sp>
      <p:sp>
        <p:nvSpPr>
          <p:cNvPr id="1479" name="Oval"/>
          <p:cNvSpPr/>
          <p:nvPr/>
        </p:nvSpPr>
        <p:spPr>
          <a:xfrm>
            <a:off x="11248797" y="4601936"/>
            <a:ext cx="200001" cy="215592"/>
          </a:xfrm>
          <a:prstGeom prst="ellipse">
            <a:avLst/>
          </a:prstGeom>
          <a:solidFill>
            <a:srgbClr val="5188C9"/>
          </a:solidFill>
          <a:ln w="25400">
            <a:solidFill>
              <a:srgbClr val="355E9C"/>
            </a:solidFill>
          </a:ln>
        </p:spPr>
        <p:txBody>
          <a:bodyPr lIns="45718" tIns="45718" rIns="45718" bIns="45718" anchor="ctr"/>
          <a:lstStyle/>
          <a:p>
            <a:pPr/>
          </a:p>
        </p:txBody>
      </p:sp>
      <p:sp>
        <p:nvSpPr>
          <p:cNvPr id="1480" name="Oval"/>
          <p:cNvSpPr/>
          <p:nvPr/>
        </p:nvSpPr>
        <p:spPr>
          <a:xfrm>
            <a:off x="11253763" y="4292973"/>
            <a:ext cx="200001" cy="215592"/>
          </a:xfrm>
          <a:prstGeom prst="ellipse">
            <a:avLst/>
          </a:prstGeom>
          <a:solidFill>
            <a:srgbClr val="5188C9"/>
          </a:solidFill>
          <a:ln w="25400">
            <a:solidFill>
              <a:srgbClr val="355E9C"/>
            </a:solidFill>
          </a:ln>
        </p:spPr>
        <p:txBody>
          <a:bodyPr lIns="45718" tIns="45718" rIns="45718" bIns="45718" anchor="ctr"/>
          <a:lstStyle/>
          <a:p>
            <a:pPr/>
          </a:p>
        </p:txBody>
      </p:sp>
      <p:sp>
        <p:nvSpPr>
          <p:cNvPr id="1481" name="Oval"/>
          <p:cNvSpPr/>
          <p:nvPr/>
        </p:nvSpPr>
        <p:spPr>
          <a:xfrm>
            <a:off x="11257636" y="3969418"/>
            <a:ext cx="200001" cy="215592"/>
          </a:xfrm>
          <a:prstGeom prst="ellipse">
            <a:avLst/>
          </a:prstGeom>
          <a:solidFill>
            <a:srgbClr val="5188C9"/>
          </a:solidFill>
          <a:ln w="25400">
            <a:solidFill>
              <a:srgbClr val="355E9C"/>
            </a:solidFill>
          </a:ln>
        </p:spPr>
        <p:txBody>
          <a:bodyPr lIns="45718" tIns="45718" rIns="45718" bIns="45718" anchor="ctr"/>
          <a:lstStyle/>
          <a:p>
            <a:pPr/>
          </a:p>
        </p:txBody>
      </p:sp>
      <p:sp>
        <p:nvSpPr>
          <p:cNvPr id="1482" name="Line"/>
          <p:cNvSpPr/>
          <p:nvPr/>
        </p:nvSpPr>
        <p:spPr>
          <a:xfrm flipV="1">
            <a:off x="7292846" y="3385402"/>
            <a:ext cx="1" cy="434000"/>
          </a:xfrm>
          <a:prstGeom prst="line">
            <a:avLst/>
          </a:prstGeom>
          <a:ln w="25400">
            <a:solidFill>
              <a:schemeClr val="accent1"/>
            </a:solidFill>
            <a:tailEnd type="triangle"/>
          </a:ln>
        </p:spPr>
        <p:txBody>
          <a:bodyPr lIns="45718" tIns="45718" rIns="45718" bIns="45718"/>
          <a:lstStyle/>
          <a:p>
            <a:pPr/>
          </a:p>
        </p:txBody>
      </p:sp>
      <p:sp>
        <p:nvSpPr>
          <p:cNvPr id="1483" name="Line"/>
          <p:cNvSpPr/>
          <p:nvPr/>
        </p:nvSpPr>
        <p:spPr>
          <a:xfrm flipV="1">
            <a:off x="8519036" y="3385402"/>
            <a:ext cx="1" cy="468371"/>
          </a:xfrm>
          <a:prstGeom prst="line">
            <a:avLst/>
          </a:prstGeom>
          <a:ln w="25400">
            <a:solidFill>
              <a:schemeClr val="accent1"/>
            </a:solidFill>
            <a:tailEnd type="triangle"/>
          </a:ln>
        </p:spPr>
        <p:txBody>
          <a:bodyPr lIns="45718" tIns="45718" rIns="45718" bIns="45718"/>
          <a:lstStyle/>
          <a:p>
            <a:pPr/>
          </a:p>
        </p:txBody>
      </p:sp>
      <p:sp>
        <p:nvSpPr>
          <p:cNvPr id="1484" name="Line"/>
          <p:cNvSpPr/>
          <p:nvPr/>
        </p:nvSpPr>
        <p:spPr>
          <a:xfrm flipV="1">
            <a:off x="9857946" y="3385402"/>
            <a:ext cx="1" cy="456428"/>
          </a:xfrm>
          <a:prstGeom prst="line">
            <a:avLst/>
          </a:prstGeom>
          <a:ln w="25400">
            <a:solidFill>
              <a:schemeClr val="accent1"/>
            </a:solidFill>
            <a:tailEnd type="triangle"/>
          </a:ln>
        </p:spPr>
        <p:txBody>
          <a:bodyPr lIns="45718" tIns="45718" rIns="45718" bIns="45718"/>
          <a:lstStyle/>
          <a:p>
            <a:pPr/>
          </a:p>
        </p:txBody>
      </p:sp>
      <p:sp>
        <p:nvSpPr>
          <p:cNvPr id="1485" name="Line"/>
          <p:cNvSpPr/>
          <p:nvPr/>
        </p:nvSpPr>
        <p:spPr>
          <a:xfrm flipV="1">
            <a:off x="11310432" y="3385402"/>
            <a:ext cx="1" cy="434000"/>
          </a:xfrm>
          <a:prstGeom prst="line">
            <a:avLst/>
          </a:prstGeom>
          <a:ln w="25400">
            <a:solidFill>
              <a:schemeClr val="accent1"/>
            </a:solidFill>
            <a:tailEnd type="triangle"/>
          </a:ln>
        </p:spPr>
        <p:txBody>
          <a:bodyPr lIns="45718" tIns="45718" rIns="45718" bIns="45718"/>
          <a:lstStyle/>
          <a:p>
            <a:pPr/>
          </a:p>
        </p:txBody>
      </p:sp>
      <p:pic>
        <p:nvPicPr>
          <p:cNvPr id="1486" name="boldsymbol_W_h.pdf" descr="boldsymbol_W_h.pdf"/>
          <p:cNvPicPr>
            <a:picLocks noChangeAspect="1"/>
          </p:cNvPicPr>
          <p:nvPr/>
        </p:nvPicPr>
        <p:blipFill>
          <a:blip r:embed="rId16">
            <a:extLst/>
          </a:blip>
          <a:stretch>
            <a:fillRect/>
          </a:stretch>
        </p:blipFill>
        <p:spPr>
          <a:xfrm>
            <a:off x="7574971" y="2399163"/>
            <a:ext cx="419449" cy="220389"/>
          </a:xfrm>
          <a:prstGeom prst="rect">
            <a:avLst/>
          </a:prstGeom>
          <a:ln w="12700">
            <a:miter lim="400000"/>
          </a:ln>
        </p:spPr>
      </p:pic>
      <p:pic>
        <p:nvPicPr>
          <p:cNvPr id="1487" name="boldsymbol_W_h.pdf" descr="boldsymbol_W_h.pdf"/>
          <p:cNvPicPr>
            <a:picLocks noChangeAspect="1"/>
          </p:cNvPicPr>
          <p:nvPr/>
        </p:nvPicPr>
        <p:blipFill>
          <a:blip r:embed="rId16">
            <a:extLst/>
          </a:blip>
          <a:stretch>
            <a:fillRect/>
          </a:stretch>
        </p:blipFill>
        <p:spPr>
          <a:xfrm>
            <a:off x="8783234" y="2416078"/>
            <a:ext cx="419449" cy="220389"/>
          </a:xfrm>
          <a:prstGeom prst="rect">
            <a:avLst/>
          </a:prstGeom>
          <a:ln w="12700">
            <a:miter lim="400000"/>
          </a:ln>
        </p:spPr>
      </p:pic>
      <p:pic>
        <p:nvPicPr>
          <p:cNvPr id="1488" name="boldsymbol_W_h.pdf" descr="boldsymbol_W_h.pdf"/>
          <p:cNvPicPr>
            <a:picLocks noChangeAspect="1"/>
          </p:cNvPicPr>
          <p:nvPr/>
        </p:nvPicPr>
        <p:blipFill>
          <a:blip r:embed="rId16">
            <a:extLst/>
          </a:blip>
          <a:stretch>
            <a:fillRect/>
          </a:stretch>
        </p:blipFill>
        <p:spPr>
          <a:xfrm>
            <a:off x="10161661" y="2432448"/>
            <a:ext cx="419449" cy="220389"/>
          </a:xfrm>
          <a:prstGeom prst="rect">
            <a:avLst/>
          </a:prstGeom>
          <a:ln w="12700">
            <a:miter lim="400000"/>
          </a:ln>
        </p:spPr>
      </p:pic>
      <p:pic>
        <p:nvPicPr>
          <p:cNvPr id="1489" name="boldsymbol_e_1.pdf" descr="boldsymbol_e_1.pdf"/>
          <p:cNvPicPr>
            <a:picLocks noChangeAspect="1"/>
          </p:cNvPicPr>
          <p:nvPr/>
        </p:nvPicPr>
        <p:blipFill>
          <a:blip r:embed="rId17">
            <a:extLst/>
          </a:blip>
          <a:stretch>
            <a:fillRect/>
          </a:stretch>
        </p:blipFill>
        <p:spPr>
          <a:xfrm>
            <a:off x="6668549" y="4278214"/>
            <a:ext cx="297046" cy="220389"/>
          </a:xfrm>
          <a:prstGeom prst="rect">
            <a:avLst/>
          </a:prstGeom>
          <a:ln w="12700">
            <a:miter lim="400000"/>
          </a:ln>
        </p:spPr>
      </p:pic>
      <p:pic>
        <p:nvPicPr>
          <p:cNvPr id="1490" name="boldsymbol_e_2.pdf" descr="boldsymbol_e_2.pdf"/>
          <p:cNvPicPr>
            <a:picLocks noChangeAspect="1"/>
          </p:cNvPicPr>
          <p:nvPr/>
        </p:nvPicPr>
        <p:blipFill>
          <a:blip r:embed="rId18">
            <a:extLst/>
          </a:blip>
          <a:stretch>
            <a:fillRect/>
          </a:stretch>
        </p:blipFill>
        <p:spPr>
          <a:xfrm>
            <a:off x="7915450" y="4275286"/>
            <a:ext cx="335294" cy="240992"/>
          </a:xfrm>
          <a:prstGeom prst="rect">
            <a:avLst/>
          </a:prstGeom>
          <a:ln w="12700">
            <a:miter lim="400000"/>
          </a:ln>
        </p:spPr>
      </p:pic>
      <p:pic>
        <p:nvPicPr>
          <p:cNvPr id="1491" name="boldsymbol_e_3.pdf" descr="boldsymbol_e_3.pdf"/>
          <p:cNvPicPr>
            <a:picLocks noChangeAspect="1"/>
          </p:cNvPicPr>
          <p:nvPr/>
        </p:nvPicPr>
        <p:blipFill>
          <a:blip r:embed="rId19">
            <a:extLst/>
          </a:blip>
          <a:stretch>
            <a:fillRect/>
          </a:stretch>
        </p:blipFill>
        <p:spPr>
          <a:xfrm>
            <a:off x="9263544" y="4275916"/>
            <a:ext cx="335294" cy="240992"/>
          </a:xfrm>
          <a:prstGeom prst="rect">
            <a:avLst/>
          </a:prstGeom>
          <a:ln w="12700">
            <a:miter lim="400000"/>
          </a:ln>
        </p:spPr>
      </p:pic>
      <p:pic>
        <p:nvPicPr>
          <p:cNvPr id="1492" name="boldsymbol_e_4.pdf" descr="boldsymbol_e_4.pdf"/>
          <p:cNvPicPr>
            <a:picLocks noChangeAspect="1"/>
          </p:cNvPicPr>
          <p:nvPr/>
        </p:nvPicPr>
        <p:blipFill>
          <a:blip r:embed="rId20">
            <a:extLst/>
          </a:blip>
          <a:stretch>
            <a:fillRect/>
          </a:stretch>
        </p:blipFill>
        <p:spPr>
          <a:xfrm>
            <a:off x="10738124" y="4265621"/>
            <a:ext cx="335293" cy="240992"/>
          </a:xfrm>
          <a:prstGeom prst="rect">
            <a:avLst/>
          </a:prstGeom>
          <a:ln w="12700">
            <a:miter lim="400000"/>
          </a:ln>
        </p:spPr>
      </p:pic>
      <p:pic>
        <p:nvPicPr>
          <p:cNvPr id="1493" name="boldsymbol_W_e.pdf" descr="boldsymbol_W_e.pdf"/>
          <p:cNvPicPr>
            <a:picLocks noChangeAspect="1"/>
          </p:cNvPicPr>
          <p:nvPr/>
        </p:nvPicPr>
        <p:blipFill>
          <a:blip r:embed="rId21">
            <a:extLst/>
          </a:blip>
          <a:stretch>
            <a:fillRect/>
          </a:stretch>
        </p:blipFill>
        <p:spPr>
          <a:xfrm>
            <a:off x="7486429" y="3441280"/>
            <a:ext cx="423335" cy="234346"/>
          </a:xfrm>
          <a:prstGeom prst="rect">
            <a:avLst/>
          </a:prstGeom>
          <a:ln w="12700">
            <a:miter lim="400000"/>
          </a:ln>
        </p:spPr>
      </p:pic>
      <p:pic>
        <p:nvPicPr>
          <p:cNvPr id="1494" name="boldsymbol_W_e.pdf" descr="boldsymbol_W_e.pdf"/>
          <p:cNvPicPr>
            <a:picLocks noChangeAspect="1"/>
          </p:cNvPicPr>
          <p:nvPr/>
        </p:nvPicPr>
        <p:blipFill>
          <a:blip r:embed="rId21">
            <a:extLst/>
          </a:blip>
          <a:stretch>
            <a:fillRect/>
          </a:stretch>
        </p:blipFill>
        <p:spPr>
          <a:xfrm>
            <a:off x="8640835" y="3485229"/>
            <a:ext cx="423334" cy="234346"/>
          </a:xfrm>
          <a:prstGeom prst="rect">
            <a:avLst/>
          </a:prstGeom>
          <a:ln w="12700">
            <a:miter lim="400000"/>
          </a:ln>
        </p:spPr>
      </p:pic>
      <p:pic>
        <p:nvPicPr>
          <p:cNvPr id="1495" name="boldsymbol_W_e.pdf" descr="boldsymbol_W_e.pdf"/>
          <p:cNvPicPr>
            <a:picLocks noChangeAspect="1"/>
          </p:cNvPicPr>
          <p:nvPr/>
        </p:nvPicPr>
        <p:blipFill>
          <a:blip r:embed="rId21">
            <a:extLst/>
          </a:blip>
          <a:stretch>
            <a:fillRect/>
          </a:stretch>
        </p:blipFill>
        <p:spPr>
          <a:xfrm>
            <a:off x="10062513" y="3485229"/>
            <a:ext cx="423335" cy="234346"/>
          </a:xfrm>
          <a:prstGeom prst="rect">
            <a:avLst/>
          </a:prstGeom>
          <a:ln w="12700">
            <a:miter lim="400000"/>
          </a:ln>
        </p:spPr>
      </p:pic>
      <p:pic>
        <p:nvPicPr>
          <p:cNvPr id="1496" name="boldsymbol_W_e.pdf" descr="boldsymbol_W_e.pdf"/>
          <p:cNvPicPr>
            <a:picLocks noChangeAspect="1"/>
          </p:cNvPicPr>
          <p:nvPr/>
        </p:nvPicPr>
        <p:blipFill>
          <a:blip r:embed="rId21">
            <a:extLst/>
          </a:blip>
          <a:stretch>
            <a:fillRect/>
          </a:stretch>
        </p:blipFill>
        <p:spPr>
          <a:xfrm>
            <a:off x="11491900" y="3502414"/>
            <a:ext cx="423334" cy="234347"/>
          </a:xfrm>
          <a:prstGeom prst="rect">
            <a:avLst/>
          </a:prstGeom>
          <a:ln w="12700">
            <a:miter lim="400000"/>
          </a:ln>
        </p:spPr>
      </p:pic>
      <p:pic>
        <p:nvPicPr>
          <p:cNvPr id="1497" name="hat.pdf" descr="hat.pdf"/>
          <p:cNvPicPr>
            <a:picLocks noChangeAspect="1"/>
          </p:cNvPicPr>
          <p:nvPr/>
        </p:nvPicPr>
        <p:blipFill>
          <a:blip r:embed="rId7">
            <a:extLst/>
          </a:blip>
          <a:srcRect l="0" t="0" r="9845" b="0"/>
          <a:stretch>
            <a:fillRect/>
          </a:stretch>
        </p:blipFill>
        <p:spPr>
          <a:xfrm>
            <a:off x="7250713" y="1200428"/>
            <a:ext cx="125946" cy="88901"/>
          </a:xfrm>
          <a:prstGeom prst="rect">
            <a:avLst/>
          </a:prstGeom>
          <a:ln w="12700">
            <a:miter lim="400000"/>
          </a:ln>
        </p:spPr>
      </p:pic>
      <p:pic>
        <p:nvPicPr>
          <p:cNvPr id="1498" name="hat.pdf" descr="hat.pdf"/>
          <p:cNvPicPr>
            <a:picLocks noChangeAspect="1"/>
          </p:cNvPicPr>
          <p:nvPr/>
        </p:nvPicPr>
        <p:blipFill>
          <a:blip r:embed="rId7">
            <a:extLst/>
          </a:blip>
          <a:srcRect l="0" t="0" r="9845" b="0"/>
          <a:stretch>
            <a:fillRect/>
          </a:stretch>
        </p:blipFill>
        <p:spPr>
          <a:xfrm>
            <a:off x="9811952" y="1166386"/>
            <a:ext cx="125946" cy="88901"/>
          </a:xfrm>
          <a:prstGeom prst="rect">
            <a:avLst/>
          </a:prstGeom>
          <a:ln w="12700">
            <a:miter lim="400000"/>
          </a:ln>
        </p:spPr>
      </p:pic>
      <p:pic>
        <p:nvPicPr>
          <p:cNvPr id="1499" name="hat.pdf" descr="hat.pdf"/>
          <p:cNvPicPr>
            <a:picLocks noChangeAspect="1"/>
          </p:cNvPicPr>
          <p:nvPr/>
        </p:nvPicPr>
        <p:blipFill>
          <a:blip r:embed="rId7">
            <a:extLst/>
          </a:blip>
          <a:srcRect l="0" t="0" r="9845" b="0"/>
          <a:stretch>
            <a:fillRect/>
          </a:stretch>
        </p:blipFill>
        <p:spPr>
          <a:xfrm>
            <a:off x="11239125" y="1166386"/>
            <a:ext cx="125946" cy="88901"/>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Training RNN method 1: Language modeling"/>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Training RNN method 1: Language modeling</a:t>
            </a:r>
          </a:p>
        </p:txBody>
      </p:sp>
      <p:sp>
        <p:nvSpPr>
          <p:cNvPr id="131" name="Slide Number"/>
          <p:cNvSpPr txBox="1"/>
          <p:nvPr>
            <p:ph type="sldNum" sz="quarter" idx="4294967295"/>
          </p:nvPr>
        </p:nvSpPr>
        <p:spPr>
          <a:xfrm>
            <a:off x="10857975" y="5478483"/>
            <a:ext cx="225402"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b="1" sz="2000">
                <a:solidFill>
                  <a:srgbClr val="000000"/>
                </a:solidFill>
                <a:latin typeface="Arial"/>
                <a:ea typeface="Arial"/>
                <a:cs typeface="Arial"/>
                <a:sym typeface="Arial"/>
              </a:defRPr>
            </a:lvl1pPr>
          </a:lstStyle>
          <a:p>
            <a:pPr/>
            <a:fld id="{86CB4B4D-7CA3-9044-876B-883B54F8677D}" type="slidenum"/>
          </a:p>
        </p:txBody>
      </p:sp>
      <p:sp>
        <p:nvSpPr>
          <p:cNvPr id="132" name="Rounded Rectangle"/>
          <p:cNvSpPr/>
          <p:nvPr/>
        </p:nvSpPr>
        <p:spPr>
          <a:xfrm rot="16200000">
            <a:off x="6350305" y="5266135"/>
            <a:ext cx="1069040" cy="413110"/>
          </a:xfrm>
          <a:prstGeom prst="roundRect">
            <a:avLst>
              <a:gd name="adj" fmla="val 38532"/>
            </a:avLst>
          </a:prstGeom>
          <a:solidFill>
            <a:srgbClr val="FFFFFF"/>
          </a:solidFill>
          <a:ln w="25400">
            <a:solidFill>
              <a:srgbClr val="941100"/>
            </a:solidFill>
          </a:ln>
        </p:spPr>
        <p:txBody>
          <a:bodyPr lIns="45718" tIns="45718" rIns="45718" bIns="45718" anchor="ctr"/>
          <a:lstStyle/>
          <a:p>
            <a:pPr/>
          </a:p>
        </p:txBody>
      </p:sp>
      <p:sp>
        <p:nvSpPr>
          <p:cNvPr id="133" name="Oval"/>
          <p:cNvSpPr/>
          <p:nvPr/>
        </p:nvSpPr>
        <p:spPr>
          <a:xfrm>
            <a:off x="6784824" y="5082213"/>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134" name="Oval"/>
          <p:cNvSpPr/>
          <p:nvPr/>
        </p:nvSpPr>
        <p:spPr>
          <a:xfrm>
            <a:off x="6791846" y="5386252"/>
            <a:ext cx="200001" cy="215593"/>
          </a:xfrm>
          <a:prstGeom prst="ellipse">
            <a:avLst/>
          </a:prstGeom>
          <a:solidFill>
            <a:srgbClr val="FF2600"/>
          </a:solidFill>
          <a:ln w="25400">
            <a:solidFill>
              <a:srgbClr val="941100"/>
            </a:solidFill>
          </a:ln>
        </p:spPr>
        <p:txBody>
          <a:bodyPr lIns="45718" tIns="45718" rIns="45718" bIns="45718" anchor="ctr"/>
          <a:lstStyle/>
          <a:p>
            <a:pPr/>
          </a:p>
        </p:txBody>
      </p:sp>
      <p:sp>
        <p:nvSpPr>
          <p:cNvPr id="135" name="Oval"/>
          <p:cNvSpPr/>
          <p:nvPr/>
        </p:nvSpPr>
        <p:spPr>
          <a:xfrm>
            <a:off x="6791846" y="5689267"/>
            <a:ext cx="200001" cy="215593"/>
          </a:xfrm>
          <a:prstGeom prst="ellipse">
            <a:avLst/>
          </a:prstGeom>
          <a:solidFill>
            <a:srgbClr val="FF2600"/>
          </a:solidFill>
          <a:ln w="25400">
            <a:solidFill>
              <a:srgbClr val="941100"/>
            </a:solidFill>
          </a:ln>
        </p:spPr>
        <p:txBody>
          <a:bodyPr lIns="45718" tIns="45718" rIns="45718" bIns="45718" anchor="ctr"/>
          <a:lstStyle/>
          <a:p>
            <a:pPr/>
          </a:p>
        </p:txBody>
      </p:sp>
      <p:sp>
        <p:nvSpPr>
          <p:cNvPr id="136" name="Rectangle"/>
          <p:cNvSpPr/>
          <p:nvPr/>
        </p:nvSpPr>
        <p:spPr>
          <a:xfrm>
            <a:off x="7781188" y="4632187"/>
            <a:ext cx="510663" cy="304035"/>
          </a:xfrm>
          <a:prstGeom prst="rect">
            <a:avLst/>
          </a:prstGeom>
          <a:solidFill>
            <a:srgbClr val="FFFFFF"/>
          </a:solidFill>
          <a:ln w="12700">
            <a:miter lim="400000"/>
          </a:ln>
        </p:spPr>
        <p:txBody>
          <a:bodyPr lIns="45718" tIns="45718" rIns="45718" bIns="45718" anchor="ctr"/>
          <a:lstStyle/>
          <a:p>
            <a:pPr>
              <a:defRPr>
                <a:solidFill>
                  <a:srgbClr val="FFFFFF"/>
                </a:solidFill>
              </a:defRPr>
            </a:pPr>
          </a:p>
        </p:txBody>
      </p:sp>
      <p:sp>
        <p:nvSpPr>
          <p:cNvPr id="137" name="Rectangle"/>
          <p:cNvSpPr/>
          <p:nvPr/>
        </p:nvSpPr>
        <p:spPr>
          <a:xfrm>
            <a:off x="9629678" y="4264251"/>
            <a:ext cx="510663" cy="304035"/>
          </a:xfrm>
          <a:prstGeom prst="rect">
            <a:avLst/>
          </a:prstGeom>
          <a:solidFill>
            <a:srgbClr val="FFFFFF"/>
          </a:solidFill>
          <a:ln w="12700">
            <a:miter lim="400000"/>
          </a:ln>
        </p:spPr>
        <p:txBody>
          <a:bodyPr lIns="45718" tIns="45718" rIns="45718" bIns="45718" anchor="ctr"/>
          <a:lstStyle/>
          <a:p>
            <a:pPr>
              <a:defRPr>
                <a:solidFill>
                  <a:srgbClr val="FFFFFF"/>
                </a:solidFill>
              </a:defRPr>
            </a:pPr>
          </a:p>
        </p:txBody>
      </p:sp>
      <p:sp>
        <p:nvSpPr>
          <p:cNvPr id="138" name="Rectangle"/>
          <p:cNvSpPr/>
          <p:nvPr/>
        </p:nvSpPr>
        <p:spPr>
          <a:xfrm>
            <a:off x="8035572" y="4264251"/>
            <a:ext cx="510663" cy="304035"/>
          </a:xfrm>
          <a:prstGeom prst="rect">
            <a:avLst/>
          </a:prstGeom>
          <a:solidFill>
            <a:srgbClr val="FFFFFF"/>
          </a:solidFill>
          <a:ln w="12700">
            <a:miter lim="400000"/>
          </a:ln>
        </p:spPr>
        <p:txBody>
          <a:bodyPr lIns="45718" tIns="45718" rIns="45718" bIns="45718" anchor="ctr"/>
          <a:lstStyle/>
          <a:p>
            <a:pPr>
              <a:defRPr>
                <a:solidFill>
                  <a:srgbClr val="FFFFFF"/>
                </a:solidFill>
              </a:defRPr>
            </a:pPr>
          </a:p>
        </p:txBody>
      </p:sp>
      <p:sp>
        <p:nvSpPr>
          <p:cNvPr id="139" name="Line"/>
          <p:cNvSpPr/>
          <p:nvPr/>
        </p:nvSpPr>
        <p:spPr>
          <a:xfrm flipV="1">
            <a:off x="6884861" y="4386053"/>
            <a:ext cx="1" cy="528682"/>
          </a:xfrm>
          <a:prstGeom prst="line">
            <a:avLst/>
          </a:prstGeom>
          <a:ln w="25400">
            <a:solidFill>
              <a:schemeClr val="accent1"/>
            </a:solidFill>
            <a:tailEnd type="triangle"/>
          </a:ln>
        </p:spPr>
        <p:txBody>
          <a:bodyPr lIns="45718" tIns="45718" rIns="45718" bIns="45718"/>
          <a:lstStyle/>
          <a:p>
            <a:pPr/>
          </a:p>
        </p:txBody>
      </p:sp>
      <p:sp>
        <p:nvSpPr>
          <p:cNvPr id="140" name="Line"/>
          <p:cNvSpPr/>
          <p:nvPr/>
        </p:nvSpPr>
        <p:spPr>
          <a:xfrm flipV="1">
            <a:off x="8125290" y="4386053"/>
            <a:ext cx="1" cy="528682"/>
          </a:xfrm>
          <a:prstGeom prst="line">
            <a:avLst/>
          </a:prstGeom>
          <a:ln w="25400">
            <a:solidFill>
              <a:schemeClr val="accent1"/>
            </a:solidFill>
            <a:tailEnd type="triangle"/>
          </a:ln>
        </p:spPr>
        <p:txBody>
          <a:bodyPr lIns="45718" tIns="45718" rIns="45718" bIns="45718"/>
          <a:lstStyle/>
          <a:p>
            <a:pPr/>
          </a:p>
        </p:txBody>
      </p:sp>
      <p:sp>
        <p:nvSpPr>
          <p:cNvPr id="141" name="Line"/>
          <p:cNvSpPr/>
          <p:nvPr/>
        </p:nvSpPr>
        <p:spPr>
          <a:xfrm flipV="1">
            <a:off x="9471514" y="4386053"/>
            <a:ext cx="1" cy="528682"/>
          </a:xfrm>
          <a:prstGeom prst="line">
            <a:avLst/>
          </a:prstGeom>
          <a:ln w="25400">
            <a:solidFill>
              <a:schemeClr val="accent1"/>
            </a:solidFill>
            <a:tailEnd type="triangle"/>
          </a:ln>
        </p:spPr>
        <p:txBody>
          <a:bodyPr lIns="45718" tIns="45718" rIns="45718" bIns="45718"/>
          <a:lstStyle/>
          <a:p>
            <a:pPr/>
          </a:p>
        </p:txBody>
      </p:sp>
      <p:sp>
        <p:nvSpPr>
          <p:cNvPr id="142" name="Line"/>
          <p:cNvSpPr/>
          <p:nvPr/>
        </p:nvSpPr>
        <p:spPr>
          <a:xfrm flipV="1">
            <a:off x="10912913" y="4386053"/>
            <a:ext cx="1" cy="528682"/>
          </a:xfrm>
          <a:prstGeom prst="line">
            <a:avLst/>
          </a:prstGeom>
          <a:ln w="25400">
            <a:solidFill>
              <a:schemeClr val="accent1"/>
            </a:solidFill>
            <a:tailEnd type="triangle"/>
          </a:ln>
        </p:spPr>
        <p:txBody>
          <a:bodyPr lIns="45718" tIns="45718" rIns="45718" bIns="45718"/>
          <a:lstStyle/>
          <a:p>
            <a:pPr/>
          </a:p>
        </p:txBody>
      </p:sp>
      <p:sp>
        <p:nvSpPr>
          <p:cNvPr id="143" name="Line"/>
          <p:cNvSpPr/>
          <p:nvPr/>
        </p:nvSpPr>
        <p:spPr>
          <a:xfrm>
            <a:off x="7072223" y="5402988"/>
            <a:ext cx="769974" cy="1"/>
          </a:xfrm>
          <a:prstGeom prst="line">
            <a:avLst/>
          </a:prstGeom>
          <a:ln w="25400">
            <a:solidFill>
              <a:schemeClr val="accent1"/>
            </a:solidFill>
            <a:tailEnd type="triangle"/>
          </a:ln>
        </p:spPr>
        <p:txBody>
          <a:bodyPr lIns="45718" tIns="45718" rIns="45718" bIns="45718"/>
          <a:lstStyle/>
          <a:p>
            <a:pPr/>
          </a:p>
        </p:txBody>
      </p:sp>
      <p:sp>
        <p:nvSpPr>
          <p:cNvPr id="144" name="Line"/>
          <p:cNvSpPr/>
          <p:nvPr/>
        </p:nvSpPr>
        <p:spPr>
          <a:xfrm>
            <a:off x="8311893" y="5402988"/>
            <a:ext cx="869974" cy="1"/>
          </a:xfrm>
          <a:prstGeom prst="line">
            <a:avLst/>
          </a:prstGeom>
          <a:ln w="25400">
            <a:solidFill>
              <a:schemeClr val="accent1"/>
            </a:solidFill>
            <a:tailEnd type="triangle"/>
          </a:ln>
        </p:spPr>
        <p:txBody>
          <a:bodyPr lIns="45718" tIns="45718" rIns="45718" bIns="45718"/>
          <a:lstStyle/>
          <a:p>
            <a:pPr/>
          </a:p>
        </p:txBody>
      </p:sp>
      <p:sp>
        <p:nvSpPr>
          <p:cNvPr id="145" name="Line"/>
          <p:cNvSpPr/>
          <p:nvPr/>
        </p:nvSpPr>
        <p:spPr>
          <a:xfrm>
            <a:off x="9654577" y="5402988"/>
            <a:ext cx="1070939" cy="1"/>
          </a:xfrm>
          <a:prstGeom prst="line">
            <a:avLst/>
          </a:prstGeom>
          <a:ln w="25400">
            <a:solidFill>
              <a:schemeClr val="accent1"/>
            </a:solidFill>
            <a:tailEnd type="triangle"/>
          </a:ln>
        </p:spPr>
        <p:txBody>
          <a:bodyPr lIns="45718" tIns="45718" rIns="45718" bIns="45718"/>
          <a:lstStyle/>
          <a:p>
            <a:pPr/>
          </a:p>
        </p:txBody>
      </p:sp>
      <p:pic>
        <p:nvPicPr>
          <p:cNvPr id="146" name="boldsymbol_h_1.pdf" descr="boldsymbol_h_1.pdf"/>
          <p:cNvPicPr>
            <a:picLocks noChangeAspect="1"/>
          </p:cNvPicPr>
          <p:nvPr/>
        </p:nvPicPr>
        <p:blipFill>
          <a:blip r:embed="rId3">
            <a:extLst/>
          </a:blip>
          <a:stretch>
            <a:fillRect/>
          </a:stretch>
        </p:blipFill>
        <p:spPr>
          <a:xfrm>
            <a:off x="6342247" y="4523009"/>
            <a:ext cx="241051" cy="220389"/>
          </a:xfrm>
          <a:prstGeom prst="rect">
            <a:avLst/>
          </a:prstGeom>
          <a:ln w="12700">
            <a:miter lim="400000"/>
          </a:ln>
        </p:spPr>
      </p:pic>
      <p:pic>
        <p:nvPicPr>
          <p:cNvPr id="147" name="boldsymbol_h_2.pdf" descr="boldsymbol_h_2.pdf"/>
          <p:cNvPicPr>
            <a:picLocks noChangeAspect="1"/>
          </p:cNvPicPr>
          <p:nvPr/>
        </p:nvPicPr>
        <p:blipFill>
          <a:blip r:embed="rId4">
            <a:extLst/>
          </a:blip>
          <a:stretch>
            <a:fillRect/>
          </a:stretch>
        </p:blipFill>
        <p:spPr>
          <a:xfrm>
            <a:off x="7682962" y="4522385"/>
            <a:ext cx="249340" cy="221636"/>
          </a:xfrm>
          <a:prstGeom prst="rect">
            <a:avLst/>
          </a:prstGeom>
          <a:ln w="12700">
            <a:miter lim="400000"/>
          </a:ln>
        </p:spPr>
      </p:pic>
      <p:pic>
        <p:nvPicPr>
          <p:cNvPr id="148" name="boldsymbol_h_3.pdf" descr="boldsymbol_h_3.pdf"/>
          <p:cNvPicPr>
            <a:picLocks noChangeAspect="1"/>
          </p:cNvPicPr>
          <p:nvPr/>
        </p:nvPicPr>
        <p:blipFill>
          <a:blip r:embed="rId5">
            <a:extLst/>
          </a:blip>
          <a:stretch>
            <a:fillRect/>
          </a:stretch>
        </p:blipFill>
        <p:spPr>
          <a:xfrm>
            <a:off x="8994361" y="4508621"/>
            <a:ext cx="252457" cy="224407"/>
          </a:xfrm>
          <a:prstGeom prst="rect">
            <a:avLst/>
          </a:prstGeom>
          <a:ln w="12700">
            <a:miter lim="400000"/>
          </a:ln>
        </p:spPr>
      </p:pic>
      <p:pic>
        <p:nvPicPr>
          <p:cNvPr id="149" name="boldsymbol_h_4.pdf" descr="boldsymbol_h_4.pdf"/>
          <p:cNvPicPr>
            <a:picLocks noChangeAspect="1"/>
          </p:cNvPicPr>
          <p:nvPr/>
        </p:nvPicPr>
        <p:blipFill>
          <a:blip r:embed="rId6">
            <a:extLst/>
          </a:blip>
          <a:stretch>
            <a:fillRect/>
          </a:stretch>
        </p:blipFill>
        <p:spPr>
          <a:xfrm>
            <a:off x="10456670" y="4491837"/>
            <a:ext cx="298283" cy="257975"/>
          </a:xfrm>
          <a:prstGeom prst="rect">
            <a:avLst/>
          </a:prstGeom>
          <a:ln w="12700">
            <a:miter lim="400000"/>
          </a:ln>
        </p:spPr>
      </p:pic>
      <p:pic>
        <p:nvPicPr>
          <p:cNvPr id="150" name="y_1.pdf" descr="y_1.pdf"/>
          <p:cNvPicPr>
            <a:picLocks noChangeAspect="1"/>
          </p:cNvPicPr>
          <p:nvPr/>
        </p:nvPicPr>
        <p:blipFill>
          <a:blip r:embed="rId7">
            <a:extLst/>
          </a:blip>
          <a:stretch>
            <a:fillRect/>
          </a:stretch>
        </p:blipFill>
        <p:spPr>
          <a:xfrm>
            <a:off x="6817558" y="4027739"/>
            <a:ext cx="280508" cy="224406"/>
          </a:xfrm>
          <a:prstGeom prst="rect">
            <a:avLst/>
          </a:prstGeom>
          <a:ln w="12700">
            <a:miter lim="400000"/>
          </a:ln>
        </p:spPr>
      </p:pic>
      <p:pic>
        <p:nvPicPr>
          <p:cNvPr id="151" name="y_2.pdf" descr="y_2.pdf"/>
          <p:cNvPicPr>
            <a:picLocks noChangeAspect="1"/>
          </p:cNvPicPr>
          <p:nvPr/>
        </p:nvPicPr>
        <p:blipFill>
          <a:blip r:embed="rId8">
            <a:extLst/>
          </a:blip>
          <a:stretch>
            <a:fillRect/>
          </a:stretch>
        </p:blipFill>
        <p:spPr>
          <a:xfrm>
            <a:off x="8040166" y="4028480"/>
            <a:ext cx="278656" cy="222924"/>
          </a:xfrm>
          <a:prstGeom prst="rect">
            <a:avLst/>
          </a:prstGeom>
          <a:ln w="12700">
            <a:miter lim="400000"/>
          </a:ln>
        </p:spPr>
      </p:pic>
      <p:pic>
        <p:nvPicPr>
          <p:cNvPr id="152" name="y_3.pdf" descr="y_3.pdf"/>
          <p:cNvPicPr>
            <a:picLocks noChangeAspect="1"/>
          </p:cNvPicPr>
          <p:nvPr/>
        </p:nvPicPr>
        <p:blipFill>
          <a:blip r:embed="rId9">
            <a:extLst/>
          </a:blip>
          <a:stretch>
            <a:fillRect/>
          </a:stretch>
        </p:blipFill>
        <p:spPr>
          <a:xfrm>
            <a:off x="9410864" y="4026997"/>
            <a:ext cx="289858" cy="224407"/>
          </a:xfrm>
          <a:prstGeom prst="rect">
            <a:avLst/>
          </a:prstGeom>
          <a:ln w="12700">
            <a:miter lim="400000"/>
          </a:ln>
        </p:spPr>
      </p:pic>
      <p:pic>
        <p:nvPicPr>
          <p:cNvPr id="153" name="y_4.pdf" descr="y_4.pdf"/>
          <p:cNvPicPr>
            <a:picLocks noChangeAspect="1"/>
          </p:cNvPicPr>
          <p:nvPr/>
        </p:nvPicPr>
        <p:blipFill>
          <a:blip r:embed="rId10">
            <a:extLst/>
          </a:blip>
          <a:stretch>
            <a:fillRect/>
          </a:stretch>
        </p:blipFill>
        <p:spPr>
          <a:xfrm>
            <a:off x="10803987" y="4048231"/>
            <a:ext cx="311281" cy="240992"/>
          </a:xfrm>
          <a:prstGeom prst="rect">
            <a:avLst/>
          </a:prstGeom>
          <a:ln w="12700">
            <a:miter lim="400000"/>
          </a:ln>
        </p:spPr>
      </p:pic>
      <p:sp>
        <p:nvSpPr>
          <p:cNvPr id="154" name="Rounded Rectangle"/>
          <p:cNvSpPr/>
          <p:nvPr/>
        </p:nvSpPr>
        <p:spPr>
          <a:xfrm rot="16200000">
            <a:off x="7583610" y="5237502"/>
            <a:ext cx="1069039" cy="413109"/>
          </a:xfrm>
          <a:prstGeom prst="roundRect">
            <a:avLst>
              <a:gd name="adj" fmla="val 38532"/>
            </a:avLst>
          </a:prstGeom>
          <a:solidFill>
            <a:srgbClr val="FFFFFF"/>
          </a:solidFill>
          <a:ln w="25400">
            <a:solidFill>
              <a:srgbClr val="941100"/>
            </a:solidFill>
          </a:ln>
        </p:spPr>
        <p:txBody>
          <a:bodyPr lIns="45718" tIns="45718" rIns="45718" bIns="45718" anchor="ctr"/>
          <a:lstStyle/>
          <a:p>
            <a:pPr/>
          </a:p>
        </p:txBody>
      </p:sp>
      <p:sp>
        <p:nvSpPr>
          <p:cNvPr id="155" name="Oval"/>
          <p:cNvSpPr/>
          <p:nvPr/>
        </p:nvSpPr>
        <p:spPr>
          <a:xfrm>
            <a:off x="8018129" y="5053579"/>
            <a:ext cx="200002" cy="215592"/>
          </a:xfrm>
          <a:prstGeom prst="ellipse">
            <a:avLst/>
          </a:prstGeom>
          <a:solidFill>
            <a:srgbClr val="FF2600"/>
          </a:solidFill>
          <a:ln w="25400">
            <a:solidFill>
              <a:srgbClr val="941100"/>
            </a:solidFill>
          </a:ln>
        </p:spPr>
        <p:txBody>
          <a:bodyPr lIns="45718" tIns="45718" rIns="45718" bIns="45718" anchor="ctr"/>
          <a:lstStyle/>
          <a:p>
            <a:pPr/>
          </a:p>
        </p:txBody>
      </p:sp>
      <p:sp>
        <p:nvSpPr>
          <p:cNvPr id="156" name="Oval"/>
          <p:cNvSpPr/>
          <p:nvPr/>
        </p:nvSpPr>
        <p:spPr>
          <a:xfrm>
            <a:off x="8025152" y="5357619"/>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157" name="Oval"/>
          <p:cNvSpPr/>
          <p:nvPr/>
        </p:nvSpPr>
        <p:spPr>
          <a:xfrm>
            <a:off x="8025152" y="5660634"/>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158" name="Rounded Rectangle"/>
          <p:cNvSpPr/>
          <p:nvPr/>
        </p:nvSpPr>
        <p:spPr>
          <a:xfrm rot="16200000">
            <a:off x="8936994" y="5237502"/>
            <a:ext cx="1069040" cy="413109"/>
          </a:xfrm>
          <a:prstGeom prst="roundRect">
            <a:avLst>
              <a:gd name="adj" fmla="val 38532"/>
            </a:avLst>
          </a:prstGeom>
          <a:solidFill>
            <a:srgbClr val="FFFFFF"/>
          </a:solidFill>
          <a:ln w="25400">
            <a:solidFill>
              <a:srgbClr val="941100"/>
            </a:solidFill>
          </a:ln>
        </p:spPr>
        <p:txBody>
          <a:bodyPr lIns="45718" tIns="45718" rIns="45718" bIns="45718" anchor="ctr"/>
          <a:lstStyle/>
          <a:p>
            <a:pPr/>
          </a:p>
        </p:txBody>
      </p:sp>
      <p:sp>
        <p:nvSpPr>
          <p:cNvPr id="159" name="Oval"/>
          <p:cNvSpPr/>
          <p:nvPr/>
        </p:nvSpPr>
        <p:spPr>
          <a:xfrm>
            <a:off x="9371514" y="5053579"/>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160" name="Oval"/>
          <p:cNvSpPr/>
          <p:nvPr/>
        </p:nvSpPr>
        <p:spPr>
          <a:xfrm>
            <a:off x="9378536" y="5357619"/>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161" name="Oval"/>
          <p:cNvSpPr/>
          <p:nvPr/>
        </p:nvSpPr>
        <p:spPr>
          <a:xfrm>
            <a:off x="9378536" y="5660634"/>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162" name="Rounded Rectangle"/>
          <p:cNvSpPr/>
          <p:nvPr/>
        </p:nvSpPr>
        <p:spPr>
          <a:xfrm rot="16200000">
            <a:off x="10378394" y="5235838"/>
            <a:ext cx="1069039" cy="413110"/>
          </a:xfrm>
          <a:prstGeom prst="roundRect">
            <a:avLst>
              <a:gd name="adj" fmla="val 38532"/>
            </a:avLst>
          </a:prstGeom>
          <a:solidFill>
            <a:srgbClr val="FFFFFF"/>
          </a:solidFill>
          <a:ln w="25400">
            <a:solidFill>
              <a:srgbClr val="941100"/>
            </a:solidFill>
          </a:ln>
        </p:spPr>
        <p:txBody>
          <a:bodyPr lIns="45718" tIns="45718" rIns="45718" bIns="45718" anchor="ctr"/>
          <a:lstStyle/>
          <a:p>
            <a:pPr/>
          </a:p>
        </p:txBody>
      </p:sp>
      <p:sp>
        <p:nvSpPr>
          <p:cNvPr id="163" name="Oval"/>
          <p:cNvSpPr/>
          <p:nvPr/>
        </p:nvSpPr>
        <p:spPr>
          <a:xfrm>
            <a:off x="10812913" y="5051916"/>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164" name="Oval"/>
          <p:cNvSpPr/>
          <p:nvPr/>
        </p:nvSpPr>
        <p:spPr>
          <a:xfrm>
            <a:off x="10819935" y="5355955"/>
            <a:ext cx="200001" cy="215593"/>
          </a:xfrm>
          <a:prstGeom prst="ellipse">
            <a:avLst/>
          </a:prstGeom>
          <a:solidFill>
            <a:srgbClr val="FF2600"/>
          </a:solidFill>
          <a:ln w="25400">
            <a:solidFill>
              <a:srgbClr val="941100"/>
            </a:solidFill>
          </a:ln>
        </p:spPr>
        <p:txBody>
          <a:bodyPr lIns="45718" tIns="45718" rIns="45718" bIns="45718" anchor="ctr"/>
          <a:lstStyle/>
          <a:p>
            <a:pPr/>
          </a:p>
        </p:txBody>
      </p:sp>
      <p:sp>
        <p:nvSpPr>
          <p:cNvPr id="165" name="Oval"/>
          <p:cNvSpPr/>
          <p:nvPr/>
        </p:nvSpPr>
        <p:spPr>
          <a:xfrm>
            <a:off x="10819935" y="5658970"/>
            <a:ext cx="200001" cy="215593"/>
          </a:xfrm>
          <a:prstGeom prst="ellipse">
            <a:avLst/>
          </a:prstGeom>
          <a:solidFill>
            <a:srgbClr val="FF2600"/>
          </a:solidFill>
          <a:ln w="25400">
            <a:solidFill>
              <a:srgbClr val="941100"/>
            </a:solidFill>
          </a:ln>
        </p:spPr>
        <p:txBody>
          <a:bodyPr lIns="45718" tIns="45718" rIns="45718" bIns="45718" anchor="ctr"/>
          <a:lstStyle/>
          <a:p>
            <a:pPr/>
          </a:p>
        </p:txBody>
      </p:sp>
      <p:pic>
        <p:nvPicPr>
          <p:cNvPr id="166" name="boldsymbol_W_h.pdf" descr="boldsymbol_W_h.pdf"/>
          <p:cNvPicPr>
            <a:picLocks noChangeAspect="1"/>
          </p:cNvPicPr>
          <p:nvPr/>
        </p:nvPicPr>
        <p:blipFill>
          <a:blip r:embed="rId11">
            <a:extLst/>
          </a:blip>
          <a:stretch>
            <a:fillRect/>
          </a:stretch>
        </p:blipFill>
        <p:spPr>
          <a:xfrm>
            <a:off x="7185800" y="5034266"/>
            <a:ext cx="419450" cy="220389"/>
          </a:xfrm>
          <a:prstGeom prst="rect">
            <a:avLst/>
          </a:prstGeom>
          <a:ln w="12700">
            <a:miter lim="400000"/>
          </a:ln>
        </p:spPr>
      </p:pic>
      <p:pic>
        <p:nvPicPr>
          <p:cNvPr id="167" name="boldsymbol_W_h.pdf" descr="boldsymbol_W_h.pdf"/>
          <p:cNvPicPr>
            <a:picLocks noChangeAspect="1"/>
          </p:cNvPicPr>
          <p:nvPr/>
        </p:nvPicPr>
        <p:blipFill>
          <a:blip r:embed="rId11">
            <a:extLst/>
          </a:blip>
          <a:stretch>
            <a:fillRect/>
          </a:stretch>
        </p:blipFill>
        <p:spPr>
          <a:xfrm>
            <a:off x="8394063" y="5051181"/>
            <a:ext cx="419449" cy="220389"/>
          </a:xfrm>
          <a:prstGeom prst="rect">
            <a:avLst/>
          </a:prstGeom>
          <a:ln w="12700">
            <a:miter lim="400000"/>
          </a:ln>
        </p:spPr>
      </p:pic>
      <p:pic>
        <p:nvPicPr>
          <p:cNvPr id="168" name="boldsymbol_W_h.pdf" descr="boldsymbol_W_h.pdf"/>
          <p:cNvPicPr>
            <a:picLocks noChangeAspect="1"/>
          </p:cNvPicPr>
          <p:nvPr/>
        </p:nvPicPr>
        <p:blipFill>
          <a:blip r:embed="rId11">
            <a:extLst/>
          </a:blip>
          <a:stretch>
            <a:fillRect/>
          </a:stretch>
        </p:blipFill>
        <p:spPr>
          <a:xfrm>
            <a:off x="9772490" y="5067551"/>
            <a:ext cx="419449" cy="220389"/>
          </a:xfrm>
          <a:prstGeom prst="rect">
            <a:avLst/>
          </a:prstGeom>
          <a:ln w="12700">
            <a:miter lim="400000"/>
          </a:ln>
        </p:spPr>
      </p:pic>
      <p:pic>
        <p:nvPicPr>
          <p:cNvPr id="169" name="hat.pdf" descr="hat.pdf"/>
          <p:cNvPicPr>
            <a:picLocks noChangeAspect="1"/>
          </p:cNvPicPr>
          <p:nvPr/>
        </p:nvPicPr>
        <p:blipFill>
          <a:blip r:embed="rId12">
            <a:extLst/>
          </a:blip>
          <a:stretch>
            <a:fillRect/>
          </a:stretch>
        </p:blipFill>
        <p:spPr>
          <a:xfrm>
            <a:off x="10826625" y="3858879"/>
            <a:ext cx="139701" cy="88901"/>
          </a:xfrm>
          <a:prstGeom prst="rect">
            <a:avLst/>
          </a:prstGeom>
          <a:ln w="12700">
            <a:miter lim="400000"/>
          </a:ln>
        </p:spPr>
      </p:pic>
      <p:pic>
        <p:nvPicPr>
          <p:cNvPr id="170" name="hat.pdf" descr="hat.pdf"/>
          <p:cNvPicPr>
            <a:picLocks noChangeAspect="1"/>
          </p:cNvPicPr>
          <p:nvPr/>
        </p:nvPicPr>
        <p:blipFill>
          <a:blip r:embed="rId13">
            <a:extLst/>
          </a:blip>
          <a:stretch>
            <a:fillRect/>
          </a:stretch>
        </p:blipFill>
        <p:spPr>
          <a:xfrm>
            <a:off x="8012876" y="3863375"/>
            <a:ext cx="139701" cy="88901"/>
          </a:xfrm>
          <a:prstGeom prst="rect">
            <a:avLst/>
          </a:prstGeom>
          <a:ln w="12700">
            <a:miter lim="400000"/>
          </a:ln>
        </p:spPr>
      </p:pic>
      <p:sp>
        <p:nvSpPr>
          <p:cNvPr id="171" name="Rounded Rectangle"/>
          <p:cNvSpPr/>
          <p:nvPr/>
        </p:nvSpPr>
        <p:spPr>
          <a:xfrm rot="16200000">
            <a:off x="5245089" y="5237502"/>
            <a:ext cx="1069039" cy="413109"/>
          </a:xfrm>
          <a:prstGeom prst="roundRect">
            <a:avLst>
              <a:gd name="adj" fmla="val 38532"/>
            </a:avLst>
          </a:prstGeom>
          <a:solidFill>
            <a:srgbClr val="FFFFFF"/>
          </a:solidFill>
          <a:ln w="25400">
            <a:solidFill>
              <a:srgbClr val="941100"/>
            </a:solidFill>
          </a:ln>
        </p:spPr>
        <p:txBody>
          <a:bodyPr lIns="45718" tIns="45718" rIns="45718" bIns="45718" anchor="ctr"/>
          <a:lstStyle/>
          <a:p>
            <a:pPr/>
          </a:p>
        </p:txBody>
      </p:sp>
      <p:sp>
        <p:nvSpPr>
          <p:cNvPr id="172" name="Oval"/>
          <p:cNvSpPr/>
          <p:nvPr/>
        </p:nvSpPr>
        <p:spPr>
          <a:xfrm>
            <a:off x="5679608" y="5053579"/>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173" name="Oval"/>
          <p:cNvSpPr/>
          <p:nvPr/>
        </p:nvSpPr>
        <p:spPr>
          <a:xfrm>
            <a:off x="5686630" y="5357619"/>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174" name="Oval"/>
          <p:cNvSpPr/>
          <p:nvPr/>
        </p:nvSpPr>
        <p:spPr>
          <a:xfrm>
            <a:off x="5686630" y="5660634"/>
            <a:ext cx="200001" cy="215593"/>
          </a:xfrm>
          <a:prstGeom prst="ellipse">
            <a:avLst/>
          </a:prstGeom>
          <a:solidFill>
            <a:srgbClr val="FF2600"/>
          </a:solidFill>
          <a:ln w="25400">
            <a:solidFill>
              <a:srgbClr val="941100"/>
            </a:solidFill>
          </a:ln>
        </p:spPr>
        <p:txBody>
          <a:bodyPr lIns="45718" tIns="45718" rIns="45718" bIns="45718" anchor="ctr"/>
          <a:lstStyle/>
          <a:p>
            <a:pPr/>
          </a:p>
        </p:txBody>
      </p:sp>
      <p:sp>
        <p:nvSpPr>
          <p:cNvPr id="175" name="Line"/>
          <p:cNvSpPr/>
          <p:nvPr/>
        </p:nvSpPr>
        <p:spPr>
          <a:xfrm>
            <a:off x="5947230" y="5361023"/>
            <a:ext cx="769974" cy="1"/>
          </a:xfrm>
          <a:prstGeom prst="line">
            <a:avLst/>
          </a:prstGeom>
          <a:ln w="25400">
            <a:solidFill>
              <a:schemeClr val="accent1"/>
            </a:solidFill>
            <a:tailEnd type="triangle"/>
          </a:ln>
        </p:spPr>
        <p:txBody>
          <a:bodyPr lIns="45718" tIns="45718" rIns="45718" bIns="45718"/>
          <a:lstStyle/>
          <a:p>
            <a:pPr/>
          </a:p>
        </p:txBody>
      </p:sp>
      <p:pic>
        <p:nvPicPr>
          <p:cNvPr id="176" name="Image" descr="Image"/>
          <p:cNvPicPr>
            <a:picLocks noChangeAspect="1"/>
          </p:cNvPicPr>
          <p:nvPr/>
        </p:nvPicPr>
        <p:blipFill>
          <a:blip r:embed="rId14">
            <a:extLst/>
          </a:blip>
          <a:stretch>
            <a:fillRect/>
          </a:stretch>
        </p:blipFill>
        <p:spPr>
          <a:xfrm>
            <a:off x="5621340" y="4479556"/>
            <a:ext cx="285601" cy="261122"/>
          </a:xfrm>
          <a:prstGeom prst="rect">
            <a:avLst/>
          </a:prstGeom>
          <a:ln w="12700">
            <a:miter lim="400000"/>
          </a:ln>
        </p:spPr>
      </p:pic>
      <p:pic>
        <p:nvPicPr>
          <p:cNvPr id="177" name="hat.pdf" descr="hat.pdf"/>
          <p:cNvPicPr>
            <a:picLocks noChangeAspect="1"/>
          </p:cNvPicPr>
          <p:nvPr/>
        </p:nvPicPr>
        <p:blipFill>
          <a:blip r:embed="rId12">
            <a:extLst/>
          </a:blip>
          <a:stretch>
            <a:fillRect/>
          </a:stretch>
        </p:blipFill>
        <p:spPr>
          <a:xfrm>
            <a:off x="9432325" y="3875637"/>
            <a:ext cx="139701" cy="88901"/>
          </a:xfrm>
          <a:prstGeom prst="rect">
            <a:avLst/>
          </a:prstGeom>
          <a:ln w="12700">
            <a:miter lim="400000"/>
          </a:ln>
        </p:spPr>
      </p:pic>
      <p:pic>
        <p:nvPicPr>
          <p:cNvPr id="178" name="hat.pdf" descr="hat.pdf"/>
          <p:cNvPicPr>
            <a:picLocks noChangeAspect="1"/>
          </p:cNvPicPr>
          <p:nvPr/>
        </p:nvPicPr>
        <p:blipFill>
          <a:blip r:embed="rId13">
            <a:extLst/>
          </a:blip>
          <a:stretch>
            <a:fillRect/>
          </a:stretch>
        </p:blipFill>
        <p:spPr>
          <a:xfrm>
            <a:off x="6845988" y="3875637"/>
            <a:ext cx="139701" cy="88901"/>
          </a:xfrm>
          <a:prstGeom prst="rect">
            <a:avLst/>
          </a:prstGeom>
          <a:ln w="12700">
            <a:miter lim="400000"/>
          </a:ln>
        </p:spPr>
      </p:pic>
      <p:pic>
        <p:nvPicPr>
          <p:cNvPr id="179" name="Image" descr="Image"/>
          <p:cNvPicPr>
            <a:picLocks noChangeAspect="1"/>
          </p:cNvPicPr>
          <p:nvPr/>
        </p:nvPicPr>
        <p:blipFill>
          <a:blip r:embed="rId15">
            <a:extLst/>
          </a:blip>
          <a:stretch>
            <a:fillRect/>
          </a:stretch>
        </p:blipFill>
        <p:spPr>
          <a:xfrm>
            <a:off x="1086572" y="2393867"/>
            <a:ext cx="2441897" cy="1593596"/>
          </a:xfrm>
          <a:prstGeom prst="rect">
            <a:avLst/>
          </a:prstGeom>
          <a:ln w="12700">
            <a:miter lim="400000"/>
          </a:ln>
        </p:spPr>
      </p:pic>
      <p:sp>
        <p:nvSpPr>
          <p:cNvPr id="180" name="Minimizes the cross entropy loss:"/>
          <p:cNvSpPr txBox="1"/>
          <p:nvPr>
            <p:ph type="body" sz="quarter" idx="4294967295"/>
          </p:nvPr>
        </p:nvSpPr>
        <p:spPr>
          <a:xfrm>
            <a:off x="581369" y="1284788"/>
            <a:ext cx="3968266" cy="1115823"/>
          </a:xfrm>
          <a:prstGeom prst="rect">
            <a:avLst/>
          </a:prstGeom>
        </p:spPr>
        <p:txBody>
          <a:bodyPr lIns="45719" tIns="45719" rIns="45719" bIns="45719"/>
          <a:lstStyle>
            <a:lvl1pPr marL="342899" indent="-342899" defTabSz="914400">
              <a:spcBef>
                <a:spcPts val="700"/>
              </a:spcBef>
              <a:defRPr sz="2300">
                <a:latin typeface="Arial"/>
                <a:ea typeface="Arial"/>
                <a:cs typeface="Arial"/>
                <a:sym typeface="Arial"/>
              </a:defRPr>
            </a:lvl1pPr>
          </a:lstStyle>
          <a:p>
            <a:pPr/>
            <a:r>
              <a:t>Minimizes the cross entropy loss:</a:t>
            </a:r>
          </a:p>
        </p:txBody>
      </p:sp>
      <p:sp>
        <p:nvSpPr>
          <p:cNvPr id="181" name="mary"/>
          <p:cNvSpPr txBox="1"/>
          <p:nvPr/>
        </p:nvSpPr>
        <p:spPr>
          <a:xfrm>
            <a:off x="5049991" y="3331567"/>
            <a:ext cx="612127"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mary</a:t>
            </a:r>
          </a:p>
        </p:txBody>
      </p:sp>
      <p:sp>
        <p:nvSpPr>
          <p:cNvPr id="182" name="a"/>
          <p:cNvSpPr txBox="1"/>
          <p:nvPr/>
        </p:nvSpPr>
        <p:spPr>
          <a:xfrm>
            <a:off x="5047234" y="1327358"/>
            <a:ext cx="231275"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a</a:t>
            </a:r>
          </a:p>
        </p:txBody>
      </p:sp>
      <p:sp>
        <p:nvSpPr>
          <p:cNvPr id="183" name="little"/>
          <p:cNvSpPr txBox="1"/>
          <p:nvPr/>
        </p:nvSpPr>
        <p:spPr>
          <a:xfrm>
            <a:off x="5047234" y="2329463"/>
            <a:ext cx="510663"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little</a:t>
            </a:r>
          </a:p>
        </p:txBody>
      </p:sp>
      <p:sp>
        <p:nvSpPr>
          <p:cNvPr id="184" name="..."/>
          <p:cNvSpPr txBox="1"/>
          <p:nvPr/>
        </p:nvSpPr>
        <p:spPr>
          <a:xfrm>
            <a:off x="5059934" y="1783300"/>
            <a:ext cx="294676"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a:t>
            </a:r>
          </a:p>
        </p:txBody>
      </p:sp>
      <p:sp>
        <p:nvSpPr>
          <p:cNvPr id="185" name="..."/>
          <p:cNvSpPr txBox="1"/>
          <p:nvPr/>
        </p:nvSpPr>
        <p:spPr>
          <a:xfrm>
            <a:off x="5064036" y="2779398"/>
            <a:ext cx="294676"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a:t>
            </a:r>
          </a:p>
        </p:txBody>
      </p:sp>
      <p:sp>
        <p:nvSpPr>
          <p:cNvPr id="186" name="[0.01,"/>
          <p:cNvSpPr txBox="1"/>
          <p:nvPr/>
        </p:nvSpPr>
        <p:spPr>
          <a:xfrm>
            <a:off x="6597663" y="1357993"/>
            <a:ext cx="676085"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[0.01,</a:t>
            </a:r>
          </a:p>
        </p:txBody>
      </p:sp>
      <p:sp>
        <p:nvSpPr>
          <p:cNvPr id="187" name="0.01,"/>
          <p:cNvSpPr txBox="1"/>
          <p:nvPr/>
        </p:nvSpPr>
        <p:spPr>
          <a:xfrm>
            <a:off x="6660319" y="2360097"/>
            <a:ext cx="612573"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0.01,</a:t>
            </a:r>
          </a:p>
        </p:txBody>
      </p:sp>
      <p:sp>
        <p:nvSpPr>
          <p:cNvPr id="188" name="0.85]"/>
          <p:cNvSpPr txBox="1"/>
          <p:nvPr/>
        </p:nvSpPr>
        <p:spPr>
          <a:xfrm>
            <a:off x="6641308" y="3350011"/>
            <a:ext cx="612573"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0.85]</a:t>
            </a:r>
          </a:p>
        </p:txBody>
      </p:sp>
      <p:sp>
        <p:nvSpPr>
          <p:cNvPr id="189" name="..."/>
          <p:cNvSpPr txBox="1"/>
          <p:nvPr/>
        </p:nvSpPr>
        <p:spPr>
          <a:xfrm>
            <a:off x="6724787" y="1783300"/>
            <a:ext cx="294676"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a:t>
            </a:r>
          </a:p>
        </p:txBody>
      </p:sp>
      <p:sp>
        <p:nvSpPr>
          <p:cNvPr id="190" name="[0.79,"/>
          <p:cNvSpPr txBox="1"/>
          <p:nvPr/>
        </p:nvSpPr>
        <p:spPr>
          <a:xfrm>
            <a:off x="9133471" y="1333454"/>
            <a:ext cx="676086"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[0.79,</a:t>
            </a:r>
          </a:p>
        </p:txBody>
      </p:sp>
      <p:sp>
        <p:nvSpPr>
          <p:cNvPr id="191" name="0.01,"/>
          <p:cNvSpPr txBox="1"/>
          <p:nvPr/>
        </p:nvSpPr>
        <p:spPr>
          <a:xfrm>
            <a:off x="9196127" y="2335559"/>
            <a:ext cx="612573"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0.01,</a:t>
            </a:r>
          </a:p>
        </p:txBody>
      </p:sp>
      <p:sp>
        <p:nvSpPr>
          <p:cNvPr id="192" name="0.10]"/>
          <p:cNvSpPr txBox="1"/>
          <p:nvPr/>
        </p:nvSpPr>
        <p:spPr>
          <a:xfrm>
            <a:off x="9177117" y="3325472"/>
            <a:ext cx="612573"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0.10]</a:t>
            </a:r>
          </a:p>
        </p:txBody>
      </p:sp>
      <p:sp>
        <p:nvSpPr>
          <p:cNvPr id="193" name="..."/>
          <p:cNvSpPr txBox="1"/>
          <p:nvPr/>
        </p:nvSpPr>
        <p:spPr>
          <a:xfrm>
            <a:off x="9260595" y="1758762"/>
            <a:ext cx="294677"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a:t>
            </a:r>
          </a:p>
        </p:txBody>
      </p:sp>
      <p:sp>
        <p:nvSpPr>
          <p:cNvPr id="194" name="[0.09,"/>
          <p:cNvSpPr txBox="1"/>
          <p:nvPr/>
        </p:nvSpPr>
        <p:spPr>
          <a:xfrm>
            <a:off x="10558433" y="1311839"/>
            <a:ext cx="676086"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[0.09,</a:t>
            </a:r>
          </a:p>
        </p:txBody>
      </p:sp>
      <p:sp>
        <p:nvSpPr>
          <p:cNvPr id="195" name="0.82,"/>
          <p:cNvSpPr txBox="1"/>
          <p:nvPr/>
        </p:nvSpPr>
        <p:spPr>
          <a:xfrm>
            <a:off x="10621089" y="2313944"/>
            <a:ext cx="612573"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0.82,</a:t>
            </a:r>
          </a:p>
        </p:txBody>
      </p:sp>
      <p:sp>
        <p:nvSpPr>
          <p:cNvPr id="196" name="0.10]"/>
          <p:cNvSpPr txBox="1"/>
          <p:nvPr/>
        </p:nvSpPr>
        <p:spPr>
          <a:xfrm>
            <a:off x="10602079" y="3303857"/>
            <a:ext cx="612573"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0.10]</a:t>
            </a:r>
          </a:p>
        </p:txBody>
      </p:sp>
      <p:sp>
        <p:nvSpPr>
          <p:cNvPr id="197" name="..."/>
          <p:cNvSpPr txBox="1"/>
          <p:nvPr/>
        </p:nvSpPr>
        <p:spPr>
          <a:xfrm>
            <a:off x="10685557" y="1737147"/>
            <a:ext cx="294677"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a:t>
            </a:r>
          </a:p>
        </p:txBody>
      </p:sp>
      <p:sp>
        <p:nvSpPr>
          <p:cNvPr id="198" name="[0.09,"/>
          <p:cNvSpPr txBox="1"/>
          <p:nvPr/>
        </p:nvSpPr>
        <p:spPr>
          <a:xfrm>
            <a:off x="7787248" y="1374113"/>
            <a:ext cx="676086"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[0.09,</a:t>
            </a:r>
          </a:p>
        </p:txBody>
      </p:sp>
      <p:sp>
        <p:nvSpPr>
          <p:cNvPr id="199" name="0.62,"/>
          <p:cNvSpPr txBox="1"/>
          <p:nvPr/>
        </p:nvSpPr>
        <p:spPr>
          <a:xfrm>
            <a:off x="7830894" y="1902218"/>
            <a:ext cx="612573"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0.62,</a:t>
            </a:r>
          </a:p>
        </p:txBody>
      </p:sp>
      <p:sp>
        <p:nvSpPr>
          <p:cNvPr id="200" name="0.10]"/>
          <p:cNvSpPr txBox="1"/>
          <p:nvPr/>
        </p:nvSpPr>
        <p:spPr>
          <a:xfrm>
            <a:off x="7830894" y="3366130"/>
            <a:ext cx="612573"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0.10]</a:t>
            </a:r>
          </a:p>
        </p:txBody>
      </p:sp>
      <p:sp>
        <p:nvSpPr>
          <p:cNvPr id="201" name="..."/>
          <p:cNvSpPr txBox="1"/>
          <p:nvPr/>
        </p:nvSpPr>
        <p:spPr>
          <a:xfrm>
            <a:off x="7935389" y="2332472"/>
            <a:ext cx="294676"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a:t>
            </a:r>
          </a:p>
        </p:txBody>
      </p:sp>
      <p:sp>
        <p:nvSpPr>
          <p:cNvPr id="202" name="Rectangle"/>
          <p:cNvSpPr/>
          <p:nvPr/>
        </p:nvSpPr>
        <p:spPr>
          <a:xfrm>
            <a:off x="2402524" y="2649268"/>
            <a:ext cx="485263" cy="632049"/>
          </a:xfrm>
          <a:prstGeom prst="rect">
            <a:avLst/>
          </a:prstGeom>
          <a:ln w="25400">
            <a:solidFill>
              <a:srgbClr val="FF2600"/>
            </a:solidFill>
            <a:custDash>
              <a:ds d="200000" sp="200000"/>
            </a:custDash>
            <a:miter lim="400000"/>
          </a:ln>
        </p:spPr>
        <p:txBody>
          <a:bodyPr lIns="45718" tIns="45718" rIns="45718" bIns="45718" anchor="ctr"/>
          <a:lstStyle/>
          <a:p>
            <a:pPr>
              <a:defRPr>
                <a:solidFill>
                  <a:srgbClr val="FF2600"/>
                </a:solidFill>
              </a:defRPr>
            </a:pPr>
          </a:p>
        </p:txBody>
      </p:sp>
      <p:sp>
        <p:nvSpPr>
          <p:cNvPr id="203" name="0.85]"/>
          <p:cNvSpPr txBox="1"/>
          <p:nvPr/>
        </p:nvSpPr>
        <p:spPr>
          <a:xfrm>
            <a:off x="6635001" y="3341951"/>
            <a:ext cx="625187" cy="35066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2600"/>
                </a:solidFill>
                <a:latin typeface="Arial"/>
                <a:ea typeface="Arial"/>
                <a:cs typeface="Arial"/>
                <a:sym typeface="Arial"/>
              </a:defRPr>
            </a:lvl1pPr>
          </a:lstStyle>
          <a:p>
            <a:pPr/>
            <a:r>
              <a:t>0.85]</a:t>
            </a:r>
          </a:p>
        </p:txBody>
      </p:sp>
      <p:pic>
        <p:nvPicPr>
          <p:cNvPr id="204" name="Image" descr="Image"/>
          <p:cNvPicPr>
            <a:picLocks noChangeAspect="1"/>
          </p:cNvPicPr>
          <p:nvPr/>
        </p:nvPicPr>
        <p:blipFill>
          <a:blip r:embed="rId16">
            <a:extLst/>
          </a:blip>
          <a:stretch>
            <a:fillRect/>
          </a:stretch>
        </p:blipFill>
        <p:spPr>
          <a:xfrm>
            <a:off x="1632106" y="4256601"/>
            <a:ext cx="510663" cy="455290"/>
          </a:xfrm>
          <a:prstGeom prst="rect">
            <a:avLst/>
          </a:prstGeom>
          <a:ln w="12700">
            <a:miter lim="400000"/>
          </a:ln>
        </p:spPr>
      </p:pic>
      <p:pic>
        <p:nvPicPr>
          <p:cNvPr id="205" name="Image" descr="Image"/>
          <p:cNvPicPr>
            <a:picLocks noChangeAspect="1"/>
          </p:cNvPicPr>
          <p:nvPr/>
        </p:nvPicPr>
        <p:blipFill>
          <a:blip r:embed="rId17">
            <a:extLst/>
          </a:blip>
          <a:stretch>
            <a:fillRect/>
          </a:stretch>
        </p:blipFill>
        <p:spPr>
          <a:xfrm>
            <a:off x="2277359" y="4374051"/>
            <a:ext cx="946373" cy="220389"/>
          </a:xfrm>
          <a:prstGeom prst="rect">
            <a:avLst/>
          </a:prstGeom>
          <a:ln w="12700">
            <a:miter lim="400000"/>
          </a:ln>
        </p:spPr>
      </p:pic>
      <p:sp>
        <p:nvSpPr>
          <p:cNvPr id="206" name="0.62,"/>
          <p:cNvSpPr txBox="1"/>
          <p:nvPr/>
        </p:nvSpPr>
        <p:spPr>
          <a:xfrm>
            <a:off x="7770134" y="1907165"/>
            <a:ext cx="612573" cy="35066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2600"/>
                </a:solidFill>
                <a:latin typeface="Arial"/>
                <a:ea typeface="Arial"/>
                <a:cs typeface="Arial"/>
                <a:sym typeface="Arial"/>
              </a:defRPr>
            </a:lvl1pPr>
          </a:lstStyle>
          <a:p>
            <a:pPr/>
            <a:r>
              <a:t>0.62,</a:t>
            </a:r>
          </a:p>
        </p:txBody>
      </p:sp>
      <p:pic>
        <p:nvPicPr>
          <p:cNvPr id="207" name="Image" descr="Image"/>
          <p:cNvPicPr>
            <a:picLocks noChangeAspect="1"/>
          </p:cNvPicPr>
          <p:nvPr/>
        </p:nvPicPr>
        <p:blipFill>
          <a:blip r:embed="rId18">
            <a:extLst/>
          </a:blip>
          <a:stretch>
            <a:fillRect/>
          </a:stretch>
        </p:blipFill>
        <p:spPr>
          <a:xfrm>
            <a:off x="2268733" y="4866842"/>
            <a:ext cx="963626" cy="224407"/>
          </a:xfrm>
          <a:prstGeom prst="rect">
            <a:avLst/>
          </a:prstGeom>
          <a:ln w="12700">
            <a:miter lim="400000"/>
          </a:ln>
        </p:spPr>
      </p:pic>
      <p:sp>
        <p:nvSpPr>
          <p:cNvPr id="208" name="[0.79,"/>
          <p:cNvSpPr txBox="1"/>
          <p:nvPr/>
        </p:nvSpPr>
        <p:spPr>
          <a:xfrm>
            <a:off x="9127165" y="1327358"/>
            <a:ext cx="688699" cy="35066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2600"/>
                </a:solidFill>
                <a:latin typeface="Arial"/>
                <a:ea typeface="Arial"/>
                <a:cs typeface="Arial"/>
                <a:sym typeface="Arial"/>
              </a:defRPr>
            </a:lvl1pPr>
          </a:lstStyle>
          <a:p>
            <a:pPr/>
            <a:r>
              <a:t>[0.79,</a:t>
            </a:r>
          </a:p>
        </p:txBody>
      </p:sp>
      <p:pic>
        <p:nvPicPr>
          <p:cNvPr id="209" name="Image" descr="Image"/>
          <p:cNvPicPr>
            <a:picLocks noChangeAspect="1"/>
          </p:cNvPicPr>
          <p:nvPr/>
        </p:nvPicPr>
        <p:blipFill>
          <a:blip r:embed="rId19">
            <a:extLst/>
          </a:blip>
          <a:stretch>
            <a:fillRect/>
          </a:stretch>
        </p:blipFill>
        <p:spPr>
          <a:xfrm>
            <a:off x="2245830" y="5362457"/>
            <a:ext cx="1009432" cy="235074"/>
          </a:xfrm>
          <a:prstGeom prst="rect">
            <a:avLst/>
          </a:prstGeom>
          <a:ln w="12700">
            <a:miter lim="400000"/>
          </a:ln>
        </p:spPr>
      </p:pic>
      <p:sp>
        <p:nvSpPr>
          <p:cNvPr id="210" name="0.82,"/>
          <p:cNvSpPr txBox="1"/>
          <p:nvPr/>
        </p:nvSpPr>
        <p:spPr>
          <a:xfrm>
            <a:off x="10653341" y="2329463"/>
            <a:ext cx="612574" cy="35066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2600"/>
                </a:solidFill>
                <a:latin typeface="Arial"/>
                <a:ea typeface="Arial"/>
                <a:cs typeface="Arial"/>
                <a:sym typeface="Arial"/>
              </a:defRPr>
            </a:lvl1pPr>
          </a:lstStyle>
          <a:p>
            <a:pPr/>
            <a:r>
              <a:t>0.82,</a:t>
            </a:r>
          </a:p>
        </p:txBody>
      </p:sp>
      <p:pic>
        <p:nvPicPr>
          <p:cNvPr id="211" name="Image" descr="Image"/>
          <p:cNvPicPr>
            <a:picLocks noChangeAspect="1"/>
          </p:cNvPicPr>
          <p:nvPr/>
        </p:nvPicPr>
        <p:blipFill>
          <a:blip r:embed="rId20">
            <a:extLst/>
          </a:blip>
          <a:stretch>
            <a:fillRect/>
          </a:stretch>
        </p:blipFill>
        <p:spPr>
          <a:xfrm>
            <a:off x="2233123" y="5862750"/>
            <a:ext cx="1034846" cy="240992"/>
          </a:xfrm>
          <a:prstGeom prst="rect">
            <a:avLst/>
          </a:prstGeom>
          <a:ln w="12700">
            <a:miter lim="400000"/>
          </a:ln>
        </p:spPr>
      </p:pic>
      <p:pic>
        <p:nvPicPr>
          <p:cNvPr id="212" name="Image" descr="Image"/>
          <p:cNvPicPr>
            <a:picLocks noChangeAspect="1"/>
          </p:cNvPicPr>
          <p:nvPr/>
        </p:nvPicPr>
        <p:blipFill>
          <a:blip r:embed="rId21">
            <a:extLst/>
          </a:blip>
          <a:stretch>
            <a:fillRect/>
          </a:stretch>
        </p:blipFill>
        <p:spPr>
          <a:xfrm>
            <a:off x="2269147" y="6360583"/>
            <a:ext cx="592710" cy="240992"/>
          </a:xfrm>
          <a:prstGeom prst="rect">
            <a:avLst/>
          </a:prstGeom>
          <a:ln w="12700">
            <a:miter lim="400000"/>
          </a:ln>
        </p:spPr>
      </p:pic>
      <p:sp>
        <p:nvSpPr>
          <p:cNvPr id="213" name="mary"/>
          <p:cNvSpPr txBox="1"/>
          <p:nvPr/>
        </p:nvSpPr>
        <p:spPr>
          <a:xfrm>
            <a:off x="6697475" y="6204896"/>
            <a:ext cx="612127"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mary</a:t>
            </a:r>
          </a:p>
        </p:txBody>
      </p:sp>
      <p:sp>
        <p:nvSpPr>
          <p:cNvPr id="214" name="has"/>
          <p:cNvSpPr txBox="1"/>
          <p:nvPr/>
        </p:nvSpPr>
        <p:spPr>
          <a:xfrm>
            <a:off x="7894386" y="6168980"/>
            <a:ext cx="472712"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has</a:t>
            </a:r>
          </a:p>
        </p:txBody>
      </p:sp>
      <p:sp>
        <p:nvSpPr>
          <p:cNvPr id="215" name="a"/>
          <p:cNvSpPr txBox="1"/>
          <p:nvPr/>
        </p:nvSpPr>
        <p:spPr>
          <a:xfrm>
            <a:off x="9292197" y="6168980"/>
            <a:ext cx="231276"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a</a:t>
            </a:r>
          </a:p>
        </p:txBody>
      </p:sp>
      <p:sp>
        <p:nvSpPr>
          <p:cNvPr id="216" name="little"/>
          <p:cNvSpPr txBox="1"/>
          <p:nvPr/>
        </p:nvSpPr>
        <p:spPr>
          <a:xfrm>
            <a:off x="10670581" y="6168980"/>
            <a:ext cx="510663"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little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3"/>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0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206"/>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20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5" fill="hold">
                                  <p:stCondLst>
                                    <p:cond delay="0"/>
                                  </p:stCondLst>
                                  <p:iterate type="el" backwards="0">
                                    <p:tmAbs val="0"/>
                                  </p:iterate>
                                  <p:childTnLst>
                                    <p:set>
                                      <p:cBhvr>
                                        <p:cTn id="20" fill="hold"/>
                                        <p:tgtEl>
                                          <p:spTgt spid="208"/>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6" fill="hold">
                                  <p:stCondLst>
                                    <p:cond delay="0"/>
                                  </p:stCondLst>
                                  <p:iterate type="el" backwards="0">
                                    <p:tmAbs val="0"/>
                                  </p:iterate>
                                  <p:childTnLst>
                                    <p:set>
                                      <p:cBhvr>
                                        <p:cTn id="23" fill="hold"/>
                                        <p:tgtEl>
                                          <p:spTgt spid="20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0" presetID="1" grpId="7" fill="hold">
                                  <p:stCondLst>
                                    <p:cond delay="0"/>
                                  </p:stCondLst>
                                  <p:iterate type="el" backwards="0">
                                    <p:tmAbs val="0"/>
                                  </p:iterate>
                                  <p:childTnLst>
                                    <p:set>
                                      <p:cBhvr>
                                        <p:cTn id="27" fill="hold"/>
                                        <p:tgtEl>
                                          <p:spTgt spid="210"/>
                                        </p:tgtEl>
                                        <p:attrNameLst>
                                          <p:attrName>style.visibility</p:attrName>
                                        </p:attrNameLst>
                                      </p:cBhvr>
                                      <p:to>
                                        <p:strVal val="visible"/>
                                      </p:to>
                                    </p:set>
                                  </p:childTnLst>
                                </p:cTn>
                              </p:par>
                            </p:childTnLst>
                          </p:cTn>
                        </p:par>
                        <p:par>
                          <p:cTn id="28" fill="hold">
                            <p:stCondLst>
                              <p:cond delay="0"/>
                            </p:stCondLst>
                            <p:childTnLst>
                              <p:par>
                                <p:cTn id="29" presetClass="entr" nodeType="afterEffect" presetSubtype="0" presetID="1" grpId="8" fill="hold">
                                  <p:stCondLst>
                                    <p:cond delay="0"/>
                                  </p:stCondLst>
                                  <p:iterate type="el" backwards="0">
                                    <p:tmAbs val="0"/>
                                  </p:iterate>
                                  <p:childTnLst>
                                    <p:set>
                                      <p:cBhvr>
                                        <p:cTn id="30" fill="hold"/>
                                        <p:tgtEl>
                                          <p:spTgt spid="211"/>
                                        </p:tgtEl>
                                        <p:attrNameLst>
                                          <p:attrName>style.visibility</p:attrName>
                                        </p:attrNameLst>
                                      </p:cBhvr>
                                      <p:to>
                                        <p:strVal val="visible"/>
                                      </p:to>
                                    </p:set>
                                  </p:childTnLst>
                                </p:cTn>
                              </p:par>
                            </p:childTnLst>
                          </p:cTn>
                        </p:par>
                        <p:par>
                          <p:cTn id="31" fill="hold">
                            <p:stCondLst>
                              <p:cond delay="0"/>
                            </p:stCondLst>
                            <p:childTnLst>
                              <p:par>
                                <p:cTn id="32" presetClass="entr" nodeType="afterEffect" presetSubtype="0" presetID="1" grpId="9" fill="hold">
                                  <p:stCondLst>
                                    <p:cond delay="0"/>
                                  </p:stCondLst>
                                  <p:iterate type="el" backwards="0">
                                    <p:tmAbs val="0"/>
                                  </p:iterate>
                                  <p:childTnLst>
                                    <p:set>
                                      <p:cBhvr>
                                        <p:cTn id="33" fill="hold"/>
                                        <p:tgtEl>
                                          <p:spTgt spid="2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3" grpId="1"/>
      <p:bldP build="whole" bldLvl="1" animBg="1" rev="0" advAuto="0" spid="212" grpId="9"/>
      <p:bldP build="whole" bldLvl="1" animBg="1" rev="0" advAuto="0" spid="211" grpId="8"/>
      <p:bldP build="whole" bldLvl="1" animBg="1" rev="0" advAuto="0" spid="209" grpId="6"/>
      <p:bldP build="whole" bldLvl="1" animBg="1" rev="0" advAuto="0" spid="205" grpId="2"/>
      <p:bldP build="whole" bldLvl="1" animBg="1" rev="0" advAuto="0" spid="208" grpId="5"/>
      <p:bldP build="whole" bldLvl="1" animBg="1" rev="0" advAuto="0" spid="207" grpId="4"/>
      <p:bldP build="whole" bldLvl="1" animBg="1" rev="0" advAuto="0" spid="210" grpId="7"/>
      <p:bldP build="whole" bldLvl="1" animBg="1" rev="0" advAuto="0" spid="206" grpId="3"/>
    </p:bld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3" name="From pretrained embedding to pretrained encoder"/>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From pretrained embedding to pretrained encoder</a:t>
            </a:r>
          </a:p>
        </p:txBody>
      </p:sp>
      <p:sp>
        <p:nvSpPr>
          <p:cNvPr id="1504" name="Pretrained embeddings: fixed vectors…"/>
          <p:cNvSpPr txBox="1"/>
          <p:nvPr>
            <p:ph type="body" idx="4294967295"/>
          </p:nvPr>
        </p:nvSpPr>
        <p:spPr>
          <a:xfrm>
            <a:off x="467211" y="1496793"/>
            <a:ext cx="10661135" cy="5004501"/>
          </a:xfrm>
          <a:prstGeom prst="rect">
            <a:avLst/>
          </a:prstGeom>
        </p:spPr>
        <p:txBody>
          <a:bodyPr lIns="45719" tIns="45719" rIns="45719" bIns="45719"/>
          <a:lstStyle/>
          <a:p>
            <a:pPr marL="342899" indent="-342899" defTabSz="914400">
              <a:spcBef>
                <a:spcPts val="700"/>
              </a:spcBef>
              <a:defRPr sz="2300">
                <a:latin typeface="Arial"/>
                <a:ea typeface="Arial"/>
                <a:cs typeface="Arial"/>
                <a:sym typeface="Arial"/>
              </a:defRPr>
            </a:pPr>
            <a:r>
              <a:t>Pretrained embeddings: fixed vectors</a:t>
            </a: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r>
              <a:t>Pretrained encoder representation: </a:t>
            </a:r>
          </a:p>
          <a:p>
            <a:pPr lvl="1" marL="800099" indent="-342899" defTabSz="914400">
              <a:spcBef>
                <a:spcPts val="700"/>
              </a:spcBef>
              <a:buChar char="•"/>
              <a:defRPr sz="2300">
                <a:latin typeface="Arial"/>
                <a:ea typeface="Arial"/>
                <a:cs typeface="Arial"/>
                <a:sym typeface="Arial"/>
              </a:defRPr>
            </a:pPr>
            <a:r>
              <a:t>Neural network layers which takes an input sentence and encodes it into a layer output to be fed into another network, the encoder representation can be fine tuned</a:t>
            </a:r>
          </a:p>
          <a:p>
            <a:pPr lvl="1" marL="800099" indent="-342899" defTabSz="914400">
              <a:spcBef>
                <a:spcPts val="700"/>
              </a:spcBef>
              <a:buChar char="•"/>
              <a:defRPr sz="2300">
                <a:latin typeface="Arial"/>
                <a:ea typeface="Arial"/>
                <a:cs typeface="Arial"/>
                <a:sym typeface="Arial"/>
              </a:defRPr>
            </a:pPr>
            <a:r>
              <a:rPr b="1"/>
              <a:t>A pretrained LSTM</a:t>
            </a:r>
            <a:r>
              <a:t> on auto encoder &amp; next word prediction can be used as a starting point to improve the performance of downstream supervised LSTM tasks [Dai &amp; Le 2015]</a:t>
            </a:r>
          </a:p>
          <a:p>
            <a:pPr lvl="1" marL="800099" indent="-342899" defTabSz="914400">
              <a:spcBef>
                <a:spcPts val="700"/>
              </a:spcBef>
              <a:buChar char="•"/>
              <a:defRPr sz="2300">
                <a:latin typeface="Arial"/>
                <a:ea typeface="Arial"/>
                <a:cs typeface="Arial"/>
                <a:sym typeface="Arial"/>
              </a:defRPr>
            </a:pPr>
            <a:r>
              <a:t>ELMo [Peters et al. 2018]</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8" name="ELMo [Peters et al. 2018]"/>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ELMo [Peters et al. 2018]</a:t>
            </a:r>
          </a:p>
        </p:txBody>
      </p:sp>
      <p:pic>
        <p:nvPicPr>
          <p:cNvPr id="1509" name="Picture 5" descr="Picture 5"/>
          <p:cNvPicPr>
            <a:picLocks noChangeAspect="1"/>
          </p:cNvPicPr>
          <p:nvPr/>
        </p:nvPicPr>
        <p:blipFill>
          <a:blip r:embed="rId3">
            <a:extLst/>
          </a:blip>
          <a:srcRect l="0" t="9731" r="0" b="0"/>
          <a:stretch>
            <a:fillRect/>
          </a:stretch>
        </p:blipFill>
        <p:spPr>
          <a:xfrm>
            <a:off x="6793548" y="2921172"/>
            <a:ext cx="5213697" cy="2112239"/>
          </a:xfrm>
          <a:prstGeom prst="rect">
            <a:avLst/>
          </a:prstGeom>
          <a:ln w="12700">
            <a:miter lim="400000"/>
          </a:ln>
        </p:spPr>
      </p:pic>
      <p:sp>
        <p:nvSpPr>
          <p:cNvPr id="1510" name="Train an L-layered bidirectional LSTM model, i.e., predicting the next word &amp; the previous word…"/>
          <p:cNvSpPr txBox="1"/>
          <p:nvPr>
            <p:ph type="body" sz="half" idx="4294967295"/>
          </p:nvPr>
        </p:nvSpPr>
        <p:spPr>
          <a:xfrm>
            <a:off x="564605" y="1634252"/>
            <a:ext cx="6280999" cy="5057838"/>
          </a:xfrm>
          <a:prstGeom prst="rect">
            <a:avLst/>
          </a:prstGeom>
        </p:spPr>
        <p:txBody>
          <a:bodyPr lIns="45719" tIns="45719" rIns="45719" bIns="45719"/>
          <a:lstStyle/>
          <a:p>
            <a:pPr marL="230605" indent="-230605" defTabSz="914400">
              <a:spcBef>
                <a:spcPts val="700"/>
              </a:spcBef>
              <a:buFontTx/>
              <a:defRPr sz="2300">
                <a:latin typeface="Arial"/>
                <a:ea typeface="Arial"/>
                <a:cs typeface="Arial"/>
                <a:sym typeface="Arial"/>
              </a:defRPr>
            </a:pPr>
            <a:r>
              <a:t>Train an L-layered bidirectional LSTM model, i.e., predicting the next word &amp; the previous word</a:t>
            </a:r>
          </a:p>
          <a:p>
            <a:pPr marL="230605" indent="-230605" defTabSz="914400">
              <a:spcBef>
                <a:spcPts val="700"/>
              </a:spcBef>
              <a:buFontTx/>
              <a:defRPr sz="2300">
                <a:latin typeface="Arial"/>
                <a:ea typeface="Arial"/>
                <a:cs typeface="Arial"/>
                <a:sym typeface="Arial"/>
              </a:defRPr>
            </a:pPr>
            <a:r>
              <a:t>Collapse all the 2L+1 representations into a single layer </a:t>
            </a:r>
          </a:p>
          <a:p>
            <a:pPr marL="230605" indent="-230605" defTabSz="914400">
              <a:spcBef>
                <a:spcPts val="700"/>
              </a:spcBef>
              <a:buFontTx/>
              <a:defRPr sz="2300">
                <a:latin typeface="Arial"/>
                <a:ea typeface="Arial"/>
                <a:cs typeface="Arial"/>
                <a:sym typeface="Arial"/>
              </a:defRPr>
            </a:pPr>
          </a:p>
          <a:p>
            <a:pPr marL="230605" indent="-230605" defTabSz="914400">
              <a:spcBef>
                <a:spcPts val="700"/>
              </a:spcBef>
              <a:buFontTx/>
              <a:defRPr sz="2300">
                <a:latin typeface="Arial"/>
                <a:ea typeface="Arial"/>
                <a:cs typeface="Arial"/>
                <a:sym typeface="Arial"/>
              </a:defRPr>
            </a:pPr>
          </a:p>
          <a:p>
            <a:pPr marL="230605" indent="-230605" defTabSz="914400">
              <a:spcBef>
                <a:spcPts val="700"/>
              </a:spcBef>
              <a:buFontTx/>
              <a:defRPr sz="2300">
                <a:latin typeface="Arial"/>
                <a:ea typeface="Arial"/>
                <a:cs typeface="Arial"/>
                <a:sym typeface="Arial"/>
              </a:defRPr>
            </a:pPr>
            <a:r>
              <a:t>Concatenate the ELMo weights into task specific models</a:t>
            </a:r>
          </a:p>
          <a:p>
            <a:pPr lvl="1" marL="611605" indent="-230605" defTabSz="914400">
              <a:spcBef>
                <a:spcPts val="700"/>
              </a:spcBef>
              <a:buFontTx/>
              <a:buChar char="•"/>
              <a:defRPr sz="2300">
                <a:latin typeface="Arial"/>
                <a:ea typeface="Arial"/>
                <a:cs typeface="Arial"/>
                <a:sym typeface="Arial"/>
              </a:defRPr>
            </a:pPr>
            <a:r>
              <a:t>Concatenate with input</a:t>
            </a:r>
          </a:p>
          <a:p>
            <a:pPr lvl="1" marL="611605" indent="-230605" defTabSz="914400">
              <a:spcBef>
                <a:spcPts val="700"/>
              </a:spcBef>
              <a:buFontTx/>
              <a:buChar char="•"/>
              <a:defRPr sz="2300">
                <a:latin typeface="Arial"/>
                <a:ea typeface="Arial"/>
                <a:cs typeface="Arial"/>
                <a:sym typeface="Arial"/>
              </a:defRPr>
            </a:pPr>
            <a:r>
              <a:t>Concatenate with output </a:t>
            </a:r>
          </a:p>
        </p:txBody>
      </p:sp>
      <p:pic>
        <p:nvPicPr>
          <p:cNvPr id="1511" name="latex-image-1.pdf" descr="latex-image-1.pdf"/>
          <p:cNvPicPr>
            <a:picLocks noChangeAspect="1"/>
          </p:cNvPicPr>
          <p:nvPr/>
        </p:nvPicPr>
        <p:blipFill>
          <a:blip r:embed="rId4">
            <a:extLst/>
          </a:blip>
          <a:stretch>
            <a:fillRect/>
          </a:stretch>
        </p:blipFill>
        <p:spPr>
          <a:xfrm>
            <a:off x="1243259" y="3639797"/>
            <a:ext cx="4923691" cy="674920"/>
          </a:xfrm>
          <a:prstGeom prst="rect">
            <a:avLst/>
          </a:prstGeom>
          <a:ln w="12700">
            <a:miter lim="400000"/>
          </a:ln>
        </p:spPr>
      </p:pic>
      <p:pic>
        <p:nvPicPr>
          <p:cNvPr id="1512" name="Picture 7" descr="Picture 7"/>
          <p:cNvPicPr>
            <a:picLocks noChangeAspect="1"/>
          </p:cNvPicPr>
          <p:nvPr/>
        </p:nvPicPr>
        <p:blipFill>
          <a:blip r:embed="rId5">
            <a:extLst/>
          </a:blip>
          <a:stretch>
            <a:fillRect/>
          </a:stretch>
        </p:blipFill>
        <p:spPr>
          <a:xfrm>
            <a:off x="4267818" y="5230307"/>
            <a:ext cx="1550012" cy="320693"/>
          </a:xfrm>
          <a:prstGeom prst="rect">
            <a:avLst/>
          </a:prstGeom>
          <a:ln w="12700">
            <a:miter lim="400000"/>
          </a:ln>
        </p:spPr>
      </p:pic>
      <p:pic>
        <p:nvPicPr>
          <p:cNvPr id="1513" name="Picture 8" descr="Picture 8"/>
          <p:cNvPicPr>
            <a:picLocks noChangeAspect="1"/>
          </p:cNvPicPr>
          <p:nvPr/>
        </p:nvPicPr>
        <p:blipFill>
          <a:blip r:embed="rId6">
            <a:extLst/>
          </a:blip>
          <a:stretch>
            <a:fillRect/>
          </a:stretch>
        </p:blipFill>
        <p:spPr>
          <a:xfrm>
            <a:off x="4506248" y="5718015"/>
            <a:ext cx="1454152" cy="306599"/>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7" name="Transformer [2017]"/>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Transformer [2017]</a:t>
            </a:r>
          </a:p>
        </p:txBody>
      </p:sp>
      <p:sp>
        <p:nvSpPr>
          <p:cNvPr id="1518" name="Non-recurrent sequence to sequence encoder-decoder model…"/>
          <p:cNvSpPr txBox="1"/>
          <p:nvPr>
            <p:ph type="body" idx="4294967295"/>
          </p:nvPr>
        </p:nvSpPr>
        <p:spPr>
          <a:xfrm>
            <a:off x="467211" y="1496793"/>
            <a:ext cx="6988363" cy="4927009"/>
          </a:xfrm>
          <a:prstGeom prst="rect">
            <a:avLst/>
          </a:prstGeom>
        </p:spPr>
        <p:txBody>
          <a:bodyPr lIns="45719" tIns="45719" rIns="45719" bIns="45719"/>
          <a:lstStyle/>
          <a:p>
            <a:pPr marL="342899" indent="-342899" defTabSz="914400">
              <a:spcBef>
                <a:spcPts val="700"/>
              </a:spcBef>
              <a:defRPr sz="2300">
                <a:latin typeface="Arial"/>
                <a:ea typeface="Arial"/>
                <a:cs typeface="Arial"/>
                <a:sym typeface="Arial"/>
              </a:defRPr>
            </a:pPr>
            <a:r>
              <a:rPr b="1">
                <a:solidFill>
                  <a:srgbClr val="0433FF"/>
                </a:solidFill>
              </a:rPr>
              <a:t>Non-recurrent</a:t>
            </a:r>
            <a:r>
              <a:t> sequence to sequence encoder-decoder model</a:t>
            </a: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r>
              <a:t>Encoder and decoder architectures</a:t>
            </a: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r>
              <a:t>Multi-head self attention [Lin et al. 2017]</a:t>
            </a: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r>
              <a:t>Position encoding [Gehring et al. 2017]</a:t>
            </a:r>
          </a:p>
        </p:txBody>
      </p:sp>
      <p:pic>
        <p:nvPicPr>
          <p:cNvPr id="1519" name="Picture 3" descr="Picture 3"/>
          <p:cNvPicPr>
            <a:picLocks noChangeAspect="1"/>
          </p:cNvPicPr>
          <p:nvPr/>
        </p:nvPicPr>
        <p:blipFill>
          <a:blip r:embed="rId3">
            <a:extLst/>
          </a:blip>
          <a:stretch>
            <a:fillRect/>
          </a:stretch>
        </p:blipFill>
        <p:spPr>
          <a:xfrm>
            <a:off x="7763987" y="1496793"/>
            <a:ext cx="3443200" cy="4927009"/>
          </a:xfrm>
          <a:prstGeom prst="rect">
            <a:avLst/>
          </a:prstGeom>
          <a:ln w="12700">
            <a:miter lim="400000"/>
          </a:ln>
        </p:spPr>
      </p:pic>
      <p:pic>
        <p:nvPicPr>
          <p:cNvPr id="1520" name="Picture 4" descr="Picture 4"/>
          <p:cNvPicPr>
            <a:picLocks noChangeAspect="1"/>
          </p:cNvPicPr>
          <p:nvPr/>
        </p:nvPicPr>
        <p:blipFill>
          <a:blip r:embed="rId4">
            <a:extLst/>
          </a:blip>
          <a:stretch>
            <a:fillRect/>
          </a:stretch>
        </p:blipFill>
        <p:spPr>
          <a:xfrm>
            <a:off x="1331540" y="4211910"/>
            <a:ext cx="4595089" cy="834268"/>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4" name="Encoder/decoder in transformer"/>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Encoder/decoder in transformer</a:t>
            </a:r>
          </a:p>
        </p:txBody>
      </p:sp>
      <p:sp>
        <p:nvSpPr>
          <p:cNvPr id="1525" name="Encoder: 6 identical layers…"/>
          <p:cNvSpPr txBox="1"/>
          <p:nvPr>
            <p:ph type="body" idx="4294967295"/>
          </p:nvPr>
        </p:nvSpPr>
        <p:spPr>
          <a:xfrm>
            <a:off x="467211" y="1496793"/>
            <a:ext cx="6988363" cy="4927009"/>
          </a:xfrm>
          <a:prstGeom prst="rect">
            <a:avLst/>
          </a:prstGeom>
        </p:spPr>
        <p:txBody>
          <a:bodyPr lIns="45719" tIns="45719" rIns="45719" bIns="45719"/>
          <a:lstStyle/>
          <a:p>
            <a:pPr marL="342899" indent="-342899" defTabSz="914400">
              <a:spcBef>
                <a:spcPts val="700"/>
              </a:spcBef>
              <a:defRPr sz="2300">
                <a:latin typeface="Arial"/>
                <a:ea typeface="Arial"/>
                <a:cs typeface="Arial"/>
                <a:sym typeface="Arial"/>
              </a:defRPr>
            </a:pPr>
            <a:r>
              <a:t>Encoder: 6 identical layers</a:t>
            </a:r>
          </a:p>
          <a:p>
            <a:pPr lvl="1" marL="800099" indent="-342899" defTabSz="914400">
              <a:spcBef>
                <a:spcPts val="700"/>
              </a:spcBef>
              <a:buChar char="•"/>
              <a:defRPr sz="2300">
                <a:latin typeface="Arial"/>
                <a:ea typeface="Arial"/>
                <a:cs typeface="Arial"/>
                <a:sym typeface="Arial"/>
              </a:defRPr>
            </a:pPr>
            <a:r>
              <a:t>First layer: multi-head self attention</a:t>
            </a:r>
          </a:p>
          <a:p>
            <a:pPr lvl="1" marL="800099" indent="-342899" defTabSz="914400">
              <a:spcBef>
                <a:spcPts val="700"/>
              </a:spcBef>
              <a:buChar char="•"/>
              <a:defRPr sz="2300">
                <a:latin typeface="Arial"/>
                <a:ea typeface="Arial"/>
                <a:cs typeface="Arial"/>
                <a:sym typeface="Arial"/>
              </a:defRPr>
            </a:pPr>
            <a:r>
              <a:t>Second layer: fully connected feed forward network, followed by layer normalization</a:t>
            </a:r>
          </a:p>
          <a:p>
            <a:pPr lvl="1" marL="800099" indent="-342899" defTabSz="914400">
              <a:spcBef>
                <a:spcPts val="700"/>
              </a:spcBef>
              <a:buChar char="•"/>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r>
              <a:t>Decoder: 6 identical layers</a:t>
            </a:r>
          </a:p>
          <a:p>
            <a:pPr lvl="1" marL="800099" indent="-342899" defTabSz="914400">
              <a:spcBef>
                <a:spcPts val="700"/>
              </a:spcBef>
              <a:buChar char="•"/>
              <a:defRPr sz="2300">
                <a:latin typeface="Arial"/>
                <a:ea typeface="Arial"/>
                <a:cs typeface="Arial"/>
                <a:sym typeface="Arial"/>
              </a:defRPr>
            </a:pPr>
            <a:r>
              <a:t>First &amp; second: multi-head self attention</a:t>
            </a:r>
          </a:p>
          <a:p>
            <a:pPr lvl="1" marL="800099" indent="-342899" defTabSz="914400">
              <a:spcBef>
                <a:spcPts val="700"/>
              </a:spcBef>
              <a:buChar char="•"/>
              <a:defRPr sz="2300">
                <a:latin typeface="Arial"/>
                <a:ea typeface="Arial"/>
                <a:cs typeface="Arial"/>
                <a:sym typeface="Arial"/>
              </a:defRPr>
            </a:pPr>
            <a:r>
              <a:t>Third layer: fully connected feed forward</a:t>
            </a:r>
          </a:p>
        </p:txBody>
      </p:sp>
      <p:pic>
        <p:nvPicPr>
          <p:cNvPr id="1526" name="Picture 3" descr="Picture 3"/>
          <p:cNvPicPr>
            <a:picLocks noChangeAspect="1"/>
          </p:cNvPicPr>
          <p:nvPr/>
        </p:nvPicPr>
        <p:blipFill>
          <a:blip r:embed="rId3">
            <a:extLst/>
          </a:blip>
          <a:stretch>
            <a:fillRect/>
          </a:stretch>
        </p:blipFill>
        <p:spPr>
          <a:xfrm>
            <a:off x="7763987" y="1496793"/>
            <a:ext cx="3443200" cy="4927009"/>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0" name="Self attention"/>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Self attention</a:t>
            </a:r>
          </a:p>
        </p:txBody>
      </p:sp>
      <p:sp>
        <p:nvSpPr>
          <p:cNvPr id="1531" name="source: https://pretteyandnerdy.wordpress.com/2019/04/26/attention-is-all-you-need/"/>
          <p:cNvSpPr txBox="1"/>
          <p:nvPr/>
        </p:nvSpPr>
        <p:spPr>
          <a:xfrm>
            <a:off x="651006" y="6023397"/>
            <a:ext cx="9207732"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source: https://pretteyandnerdy.wordpress.com/2019/04/26/attention-is-all-you-need/</a:t>
            </a:r>
          </a:p>
        </p:txBody>
      </p:sp>
      <p:pic>
        <p:nvPicPr>
          <p:cNvPr id="1532" name="Image" descr="Image"/>
          <p:cNvPicPr>
            <a:picLocks noChangeAspect="1"/>
          </p:cNvPicPr>
          <p:nvPr/>
        </p:nvPicPr>
        <p:blipFill>
          <a:blip r:embed="rId3">
            <a:extLst/>
          </a:blip>
          <a:stretch>
            <a:fillRect/>
          </a:stretch>
        </p:blipFill>
        <p:spPr>
          <a:xfrm>
            <a:off x="5843639" y="2177196"/>
            <a:ext cx="6298383" cy="2503608"/>
          </a:xfrm>
          <a:prstGeom prst="rect">
            <a:avLst/>
          </a:prstGeom>
          <a:ln w="12700">
            <a:miter lim="400000"/>
          </a:ln>
        </p:spPr>
      </p:pic>
      <p:sp>
        <p:nvSpPr>
          <p:cNvPr id="1533" name="What do we mean by self attention?…"/>
          <p:cNvSpPr txBox="1"/>
          <p:nvPr>
            <p:ph type="body" sz="half" idx="4294967295"/>
          </p:nvPr>
        </p:nvSpPr>
        <p:spPr>
          <a:xfrm>
            <a:off x="467211" y="1496793"/>
            <a:ext cx="5186418" cy="4457070"/>
          </a:xfrm>
          <a:prstGeom prst="rect">
            <a:avLst/>
          </a:prstGeom>
        </p:spPr>
        <p:txBody>
          <a:bodyPr lIns="45719" tIns="45719" rIns="45719" bIns="45719"/>
          <a:lstStyle/>
          <a:p>
            <a:pPr marL="342899" indent="-342899" defTabSz="914400">
              <a:spcBef>
                <a:spcPts val="700"/>
              </a:spcBef>
              <a:defRPr sz="2300">
                <a:latin typeface="Arial"/>
                <a:ea typeface="Arial"/>
                <a:cs typeface="Arial"/>
                <a:sym typeface="Arial"/>
              </a:defRPr>
            </a:pPr>
            <a:r>
              <a:t>What do we mean by self attention?</a:t>
            </a:r>
          </a:p>
          <a:p>
            <a:pPr lvl="1" marL="800099" indent="-342899" defTabSz="914400">
              <a:spcBef>
                <a:spcPts val="700"/>
              </a:spcBef>
              <a:buChar char="•"/>
              <a:defRPr sz="2300">
                <a:latin typeface="Arial"/>
                <a:ea typeface="Arial"/>
                <a:cs typeface="Arial"/>
                <a:sym typeface="Arial"/>
              </a:defRPr>
            </a:pPr>
            <a:r>
              <a:t>In dot-product attention, target attends to source only</a:t>
            </a:r>
          </a:p>
          <a:p>
            <a:pPr lvl="1" marL="800099" indent="-342899" defTabSz="914400">
              <a:spcBef>
                <a:spcPts val="700"/>
              </a:spcBef>
              <a:buChar char="•"/>
              <a:defRPr sz="2300">
                <a:latin typeface="Arial"/>
                <a:ea typeface="Arial"/>
                <a:cs typeface="Arial"/>
                <a:sym typeface="Arial"/>
              </a:defRPr>
            </a:pPr>
            <a:r>
              <a:t>Source shall never attend to target (</a:t>
            </a:r>
            <a:r>
              <a:rPr b="1">
                <a:solidFill>
                  <a:srgbClr val="FF2600"/>
                </a:solidFill>
              </a:rPr>
              <a:t>why?</a:t>
            </a:r>
            <a:r>
              <a:t>)</a:t>
            </a:r>
          </a:p>
          <a:p>
            <a:pPr lvl="1" marL="800099" indent="-342899" defTabSz="914400">
              <a:spcBef>
                <a:spcPts val="700"/>
              </a:spcBef>
              <a:buChar char="•"/>
              <a:defRPr sz="2300">
                <a:latin typeface="Arial"/>
                <a:ea typeface="Arial"/>
                <a:cs typeface="Arial"/>
                <a:sym typeface="Arial"/>
              </a:defRPr>
            </a:pPr>
            <a:r>
              <a:t>In self attention, target can attend to source, </a:t>
            </a:r>
            <a:r>
              <a:rPr b="1">
                <a:solidFill>
                  <a:srgbClr val="FF2600"/>
                </a:solidFill>
              </a:rPr>
              <a:t>source itself can also attend to source, target can also attend to target, so called internal attention</a:t>
            </a:r>
          </a:p>
        </p:txBody>
      </p:sp>
      <p:sp>
        <p:nvSpPr>
          <p:cNvPr id="1534" name="[Lin et al. 2017]"/>
          <p:cNvSpPr txBox="1"/>
          <p:nvPr/>
        </p:nvSpPr>
        <p:spPr>
          <a:xfrm>
            <a:off x="9461882" y="351521"/>
            <a:ext cx="2101629" cy="42478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914400">
              <a:spcBef>
                <a:spcPts val="700"/>
              </a:spcBef>
              <a:defRPr i="1" sz="2300">
                <a:solidFill>
                  <a:srgbClr val="000000"/>
                </a:solidFill>
                <a:latin typeface="Arial"/>
                <a:ea typeface="Arial"/>
                <a:cs typeface="Arial"/>
                <a:sym typeface="Arial"/>
              </a:defRPr>
            </a:lvl1pPr>
          </a:lstStyle>
          <a:p>
            <a:pPr/>
            <a:r>
              <a:t>[Lin et al. 2017]</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8"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b="1" sz="2000">
                <a:solidFill>
                  <a:srgbClr val="000000"/>
                </a:solidFill>
                <a:latin typeface="Arial"/>
                <a:ea typeface="Arial"/>
                <a:cs typeface="Arial"/>
                <a:sym typeface="Arial"/>
              </a:defRPr>
            </a:lvl1pPr>
          </a:lstStyle>
          <a:p>
            <a:pPr/>
            <a:fld id="{86CB4B4D-7CA3-9044-876B-883B54F8677D}" type="slidenum"/>
          </a:p>
        </p:txBody>
      </p:sp>
      <p:pic>
        <p:nvPicPr>
          <p:cNvPr id="1539" name="1_4Ky7WD2Bwt7ONuewCEimbg.gif" descr="1_4Ky7WD2Bwt7ONuewCEimbg.gif"/>
          <p:cNvPicPr>
            <a:picLocks noChangeAspect="0"/>
          </p:cNvPicPr>
          <p:nvPr/>
        </p:nvPicPr>
        <p:blipFill>
          <a:blip r:embed="rId3">
            <a:extLst/>
          </a:blip>
          <a:stretch>
            <a:fillRect/>
          </a:stretch>
        </p:blipFill>
        <p:spPr>
          <a:xfrm>
            <a:off x="5160243" y="2532776"/>
            <a:ext cx="6222434" cy="2690902"/>
          </a:xfrm>
          <a:prstGeom prst="rect">
            <a:avLst/>
          </a:prstGeom>
          <a:ln w="12700">
            <a:miter lim="400000"/>
          </a:ln>
        </p:spPr>
      </p:pic>
      <p:sp>
        <p:nvSpPr>
          <p:cNvPr id="1540" name="Self attention"/>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Self attention</a:t>
            </a:r>
          </a:p>
        </p:txBody>
      </p:sp>
      <p:sp>
        <p:nvSpPr>
          <p:cNvPr id="1541" name="Step 1: Computing the self attention weights…"/>
          <p:cNvSpPr txBox="1"/>
          <p:nvPr/>
        </p:nvSpPr>
        <p:spPr>
          <a:xfrm>
            <a:off x="360936" y="1552914"/>
            <a:ext cx="4550338" cy="397285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899" indent="-342899" defTabSz="914400">
              <a:spcBef>
                <a:spcPts val="700"/>
              </a:spcBef>
              <a:buSzPct val="100000"/>
              <a:buFont typeface="Arial"/>
              <a:buChar char="•"/>
              <a:defRPr sz="2300">
                <a:solidFill>
                  <a:srgbClr val="000000"/>
                </a:solidFill>
                <a:latin typeface="Arial"/>
                <a:ea typeface="Arial"/>
                <a:cs typeface="Arial"/>
                <a:sym typeface="Arial"/>
              </a:defRPr>
            </a:pPr>
            <a:r>
              <a:t>Step 1: Computing the self attention weights</a:t>
            </a:r>
          </a:p>
          <a:p>
            <a:pPr lvl="1" marL="800099" indent="-342899" defTabSz="914400">
              <a:spcBef>
                <a:spcPts val="700"/>
              </a:spcBef>
              <a:buSzPct val="100000"/>
              <a:buFont typeface="Arial"/>
              <a:buChar char="•"/>
              <a:defRPr sz="2300">
                <a:solidFill>
                  <a:srgbClr val="000000"/>
                </a:solidFill>
                <a:latin typeface="Arial"/>
                <a:ea typeface="Arial"/>
                <a:cs typeface="Arial"/>
                <a:sym typeface="Arial"/>
              </a:defRPr>
            </a:pPr>
            <a:r>
              <a:t>The vector at each position is replicated as 3 vectors: Q, K, V vectors</a:t>
            </a:r>
          </a:p>
          <a:p>
            <a:pPr lvl="1" marL="800099" indent="-342899" defTabSz="914400">
              <a:spcBef>
                <a:spcPts val="700"/>
              </a:spcBef>
              <a:buSzPct val="100000"/>
              <a:buFont typeface="Arial"/>
              <a:buChar char="•"/>
              <a:defRPr sz="2300">
                <a:solidFill>
                  <a:srgbClr val="000000"/>
                </a:solidFill>
                <a:latin typeface="Arial"/>
                <a:ea typeface="Arial"/>
                <a:cs typeface="Arial"/>
                <a:sym typeface="Arial"/>
              </a:defRPr>
            </a:pPr>
            <a:r>
              <a:t>Computing alpha is fast because it can be done using matrix multiplication (whose complexity is O(n^2.37) as of 2020)</a:t>
            </a:r>
          </a:p>
        </p:txBody>
      </p:sp>
      <p:sp>
        <p:nvSpPr>
          <p:cNvPr id="1542" name="[Lin et al. 2017]"/>
          <p:cNvSpPr txBox="1"/>
          <p:nvPr/>
        </p:nvSpPr>
        <p:spPr>
          <a:xfrm>
            <a:off x="9461882" y="351521"/>
            <a:ext cx="2101629" cy="42478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914400">
              <a:spcBef>
                <a:spcPts val="700"/>
              </a:spcBef>
              <a:defRPr i="1" sz="2300">
                <a:solidFill>
                  <a:srgbClr val="000000"/>
                </a:solidFill>
                <a:latin typeface="Arial"/>
                <a:ea typeface="Arial"/>
                <a:cs typeface="Arial"/>
                <a:sym typeface="Arial"/>
              </a:defRPr>
            </a:lvl1pPr>
          </a:lstStyle>
          <a:p>
            <a:pPr/>
            <a:r>
              <a:t>[Lin et al. 2017]</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546" name="Slide Number"/>
          <p:cNvSpPr txBox="1"/>
          <p:nvPr>
            <p:ph type="sldNum" sz="quarter" idx="4294967295"/>
          </p:nvPr>
        </p:nvSpPr>
        <p:spPr>
          <a:xfrm>
            <a:off x="10843899" y="6049983"/>
            <a:ext cx="25355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b="1" sz="2000">
                <a:solidFill>
                  <a:srgbClr val="000000"/>
                </a:solidFill>
                <a:latin typeface="Arial"/>
                <a:ea typeface="Arial"/>
                <a:cs typeface="Arial"/>
                <a:sym typeface="Arial"/>
              </a:defRPr>
            </a:lvl1pPr>
          </a:lstStyle>
          <a:p>
            <a:pPr/>
            <a:fld id="{86CB4B4D-7CA3-9044-876B-883B54F8677D}" type="slidenum"/>
          </a:p>
        </p:txBody>
      </p:sp>
      <p:sp>
        <p:nvSpPr>
          <p:cNvPr id="1547" name="Self attention [Lin et al. 2017]"/>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Self attention [Lin et al. 2017]</a:t>
            </a:r>
          </a:p>
        </p:txBody>
      </p:sp>
      <p:pic>
        <p:nvPicPr>
          <p:cNvPr id="1548" name="1_tIU60poFU4Ym988ULlN1sA.gif" descr="1_tIU60poFU4Ym988ULlN1sA.gif"/>
          <p:cNvPicPr>
            <a:picLocks noChangeAspect="0"/>
          </p:cNvPicPr>
          <p:nvPr/>
        </p:nvPicPr>
        <p:blipFill>
          <a:blip r:embed="rId3">
            <a:extLst/>
          </a:blip>
          <a:stretch>
            <a:fillRect/>
          </a:stretch>
        </p:blipFill>
        <p:spPr>
          <a:xfrm>
            <a:off x="1349979" y="1694416"/>
            <a:ext cx="9849359" cy="4256588"/>
          </a:xfrm>
          <a:prstGeom prst="rect">
            <a:avLst/>
          </a:prstGeom>
          <a:ln w="12700">
            <a:miter lim="400000"/>
          </a:ln>
        </p:spPr>
      </p:pic>
      <p:sp>
        <p:nvSpPr>
          <p:cNvPr id="1549" name="Step 2: computing the context vector"/>
          <p:cNvSpPr txBox="1"/>
          <p:nvPr/>
        </p:nvSpPr>
        <p:spPr>
          <a:xfrm>
            <a:off x="2846598" y="6052268"/>
            <a:ext cx="3814648"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solidFill>
                  <a:srgbClr val="FF2600"/>
                </a:solidFill>
                <a:latin typeface="Arial"/>
                <a:ea typeface="Arial"/>
                <a:cs typeface="Arial"/>
                <a:sym typeface="Arial"/>
              </a:defRPr>
            </a:lvl1pPr>
          </a:lstStyle>
          <a:p>
            <a:pPr/>
            <a:r>
              <a:t>Step 2: computing the context vector</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3"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b="1" sz="2000">
                <a:solidFill>
                  <a:srgbClr val="000000"/>
                </a:solidFill>
                <a:latin typeface="Arial"/>
                <a:ea typeface="Arial"/>
                <a:cs typeface="Arial"/>
                <a:sym typeface="Arial"/>
              </a:defRPr>
            </a:lvl1pPr>
          </a:lstStyle>
          <a:p>
            <a:pPr/>
            <a:fld id="{86CB4B4D-7CA3-9044-876B-883B54F8677D}" type="slidenum"/>
          </a:p>
        </p:txBody>
      </p:sp>
      <p:sp>
        <p:nvSpPr>
          <p:cNvPr id="1554" name="Self attention"/>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Self attention</a:t>
            </a:r>
          </a:p>
        </p:txBody>
      </p:sp>
      <p:pic>
        <p:nvPicPr>
          <p:cNvPr id="1555" name="Image" descr="Image"/>
          <p:cNvPicPr>
            <a:picLocks noChangeAspect="1"/>
          </p:cNvPicPr>
          <p:nvPr/>
        </p:nvPicPr>
        <p:blipFill>
          <a:blip r:embed="rId3">
            <a:extLst/>
          </a:blip>
          <a:stretch>
            <a:fillRect/>
          </a:stretch>
        </p:blipFill>
        <p:spPr>
          <a:xfrm>
            <a:off x="5632517" y="3158858"/>
            <a:ext cx="4888397" cy="3125170"/>
          </a:xfrm>
          <a:prstGeom prst="rect">
            <a:avLst/>
          </a:prstGeom>
          <a:ln w="12700">
            <a:miter lim="400000"/>
          </a:ln>
        </p:spPr>
      </p:pic>
      <p:sp>
        <p:nvSpPr>
          <p:cNvPr id="1556" name="c1                    c2                    c3                     c4"/>
          <p:cNvSpPr txBox="1"/>
          <p:nvPr/>
        </p:nvSpPr>
        <p:spPr>
          <a:xfrm>
            <a:off x="5897259" y="3013941"/>
            <a:ext cx="4358912" cy="33308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solidFill>
                  <a:srgbClr val="000000"/>
                </a:solidFill>
                <a:latin typeface="Calibri"/>
                <a:ea typeface="Calibri"/>
                <a:cs typeface="Calibri"/>
                <a:sym typeface="Calibri"/>
              </a:defRPr>
            </a:lvl1pPr>
          </a:lstStyle>
          <a:p>
            <a:pPr/>
            <a:r>
              <a:t>     c1                    c2                    c3                     c4</a:t>
            </a:r>
          </a:p>
        </p:txBody>
      </p:sp>
      <p:sp>
        <p:nvSpPr>
          <p:cNvPr id="1557" name="LSC                  is                      the                   best"/>
          <p:cNvSpPr txBox="1"/>
          <p:nvPr/>
        </p:nvSpPr>
        <p:spPr>
          <a:xfrm>
            <a:off x="5923434" y="6197111"/>
            <a:ext cx="4306562" cy="33308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solidFill>
                  <a:srgbClr val="000000"/>
                </a:solidFill>
                <a:latin typeface="Calibri"/>
                <a:ea typeface="Calibri"/>
                <a:cs typeface="Calibri"/>
                <a:sym typeface="Calibri"/>
              </a:defRPr>
            </a:lvl1pPr>
          </a:lstStyle>
          <a:p>
            <a:pPr/>
            <a:r>
              <a:t>LSC                  is                      the                   best</a:t>
            </a:r>
          </a:p>
        </p:txBody>
      </p:sp>
      <p:sp>
        <p:nvSpPr>
          <p:cNvPr id="1558" name="Rounded Rectangle"/>
          <p:cNvSpPr/>
          <p:nvPr/>
        </p:nvSpPr>
        <p:spPr>
          <a:xfrm rot="16200000">
            <a:off x="5820654" y="2148144"/>
            <a:ext cx="1069039" cy="413109"/>
          </a:xfrm>
          <a:prstGeom prst="roundRect">
            <a:avLst>
              <a:gd name="adj" fmla="val 38532"/>
            </a:avLst>
          </a:prstGeom>
          <a:solidFill>
            <a:srgbClr val="FFFFFF"/>
          </a:solidFill>
          <a:ln w="25400">
            <a:solidFill>
              <a:srgbClr val="009051"/>
            </a:solidFill>
          </a:ln>
        </p:spPr>
        <p:txBody>
          <a:bodyPr lIns="45718" tIns="45718" rIns="45718" bIns="45718" anchor="ctr"/>
          <a:lstStyle/>
          <a:p>
            <a:pPr/>
          </a:p>
        </p:txBody>
      </p:sp>
      <p:sp>
        <p:nvSpPr>
          <p:cNvPr id="1559" name="Oval"/>
          <p:cNvSpPr/>
          <p:nvPr/>
        </p:nvSpPr>
        <p:spPr>
          <a:xfrm>
            <a:off x="6255173" y="1964221"/>
            <a:ext cx="200001" cy="215592"/>
          </a:xfrm>
          <a:prstGeom prst="ellipse">
            <a:avLst/>
          </a:prstGeom>
          <a:solidFill>
            <a:srgbClr val="009051"/>
          </a:solidFill>
          <a:ln w="25400">
            <a:solidFill>
              <a:srgbClr val="000000"/>
            </a:solidFill>
          </a:ln>
        </p:spPr>
        <p:txBody>
          <a:bodyPr lIns="45718" tIns="45718" rIns="45718" bIns="45718" anchor="ctr"/>
          <a:lstStyle/>
          <a:p>
            <a:pPr/>
          </a:p>
        </p:txBody>
      </p:sp>
      <p:sp>
        <p:nvSpPr>
          <p:cNvPr id="1560" name="Oval"/>
          <p:cNvSpPr/>
          <p:nvPr/>
        </p:nvSpPr>
        <p:spPr>
          <a:xfrm>
            <a:off x="6262195" y="2268261"/>
            <a:ext cx="200001" cy="215592"/>
          </a:xfrm>
          <a:prstGeom prst="ellipse">
            <a:avLst/>
          </a:prstGeom>
          <a:solidFill>
            <a:srgbClr val="009051"/>
          </a:solidFill>
          <a:ln w="25400">
            <a:solidFill>
              <a:srgbClr val="000000"/>
            </a:solidFill>
          </a:ln>
        </p:spPr>
        <p:txBody>
          <a:bodyPr lIns="45718" tIns="45718" rIns="45718" bIns="45718" anchor="ctr"/>
          <a:lstStyle/>
          <a:p>
            <a:pPr/>
          </a:p>
        </p:txBody>
      </p:sp>
      <p:sp>
        <p:nvSpPr>
          <p:cNvPr id="1561" name="Oval"/>
          <p:cNvSpPr/>
          <p:nvPr/>
        </p:nvSpPr>
        <p:spPr>
          <a:xfrm>
            <a:off x="6262195" y="2571276"/>
            <a:ext cx="200001" cy="215592"/>
          </a:xfrm>
          <a:prstGeom prst="ellipse">
            <a:avLst/>
          </a:prstGeom>
          <a:solidFill>
            <a:srgbClr val="009051"/>
          </a:solidFill>
          <a:ln w="25400">
            <a:solidFill>
              <a:srgbClr val="000000"/>
            </a:solidFill>
          </a:ln>
        </p:spPr>
        <p:txBody>
          <a:bodyPr lIns="45718" tIns="45718" rIns="45718" bIns="45718" anchor="ctr"/>
          <a:lstStyle/>
          <a:p>
            <a:pPr/>
          </a:p>
        </p:txBody>
      </p:sp>
      <p:sp>
        <p:nvSpPr>
          <p:cNvPr id="1562" name="Line"/>
          <p:cNvSpPr/>
          <p:nvPr/>
        </p:nvSpPr>
        <p:spPr>
          <a:xfrm flipV="1">
            <a:off x="6355173" y="1454155"/>
            <a:ext cx="1" cy="333086"/>
          </a:xfrm>
          <a:prstGeom prst="line">
            <a:avLst/>
          </a:prstGeom>
          <a:ln w="25400">
            <a:solidFill>
              <a:schemeClr val="accent1"/>
            </a:solidFill>
            <a:tailEnd type="triangle"/>
          </a:ln>
        </p:spPr>
        <p:txBody>
          <a:bodyPr lIns="45718" tIns="45718" rIns="45718" bIns="45718"/>
          <a:lstStyle/>
          <a:p>
            <a:pPr/>
          </a:p>
        </p:txBody>
      </p:sp>
      <p:sp>
        <p:nvSpPr>
          <p:cNvPr id="1563" name="Rounded Rectangle"/>
          <p:cNvSpPr/>
          <p:nvPr/>
        </p:nvSpPr>
        <p:spPr>
          <a:xfrm rot="16200000">
            <a:off x="7001502" y="2122016"/>
            <a:ext cx="1069040" cy="413109"/>
          </a:xfrm>
          <a:prstGeom prst="roundRect">
            <a:avLst>
              <a:gd name="adj" fmla="val 38532"/>
            </a:avLst>
          </a:prstGeom>
          <a:solidFill>
            <a:srgbClr val="FFFFFF"/>
          </a:solidFill>
          <a:ln w="25400">
            <a:solidFill>
              <a:srgbClr val="009051"/>
            </a:solidFill>
          </a:ln>
        </p:spPr>
        <p:txBody>
          <a:bodyPr lIns="45718" tIns="45718" rIns="45718" bIns="45718" anchor="ctr"/>
          <a:lstStyle/>
          <a:p>
            <a:pPr/>
          </a:p>
        </p:txBody>
      </p:sp>
      <p:sp>
        <p:nvSpPr>
          <p:cNvPr id="1564" name="Oval"/>
          <p:cNvSpPr/>
          <p:nvPr/>
        </p:nvSpPr>
        <p:spPr>
          <a:xfrm>
            <a:off x="7436022" y="1938092"/>
            <a:ext cx="200001" cy="215593"/>
          </a:xfrm>
          <a:prstGeom prst="ellipse">
            <a:avLst/>
          </a:prstGeom>
          <a:solidFill>
            <a:srgbClr val="009051"/>
          </a:solidFill>
          <a:ln w="25400">
            <a:solidFill>
              <a:srgbClr val="000000"/>
            </a:solidFill>
          </a:ln>
        </p:spPr>
        <p:txBody>
          <a:bodyPr lIns="45718" tIns="45718" rIns="45718" bIns="45718" anchor="ctr"/>
          <a:lstStyle/>
          <a:p>
            <a:pPr/>
          </a:p>
        </p:txBody>
      </p:sp>
      <p:sp>
        <p:nvSpPr>
          <p:cNvPr id="1565" name="Oval"/>
          <p:cNvSpPr/>
          <p:nvPr/>
        </p:nvSpPr>
        <p:spPr>
          <a:xfrm>
            <a:off x="7443044" y="2242132"/>
            <a:ext cx="200001" cy="215593"/>
          </a:xfrm>
          <a:prstGeom prst="ellipse">
            <a:avLst/>
          </a:prstGeom>
          <a:solidFill>
            <a:srgbClr val="009051"/>
          </a:solidFill>
          <a:ln w="25400">
            <a:solidFill>
              <a:srgbClr val="000000"/>
            </a:solidFill>
          </a:ln>
        </p:spPr>
        <p:txBody>
          <a:bodyPr lIns="45718" tIns="45718" rIns="45718" bIns="45718" anchor="ctr"/>
          <a:lstStyle/>
          <a:p>
            <a:pPr/>
          </a:p>
        </p:txBody>
      </p:sp>
      <p:sp>
        <p:nvSpPr>
          <p:cNvPr id="1566" name="Oval"/>
          <p:cNvSpPr/>
          <p:nvPr/>
        </p:nvSpPr>
        <p:spPr>
          <a:xfrm>
            <a:off x="7443044" y="2545147"/>
            <a:ext cx="200001" cy="215593"/>
          </a:xfrm>
          <a:prstGeom prst="ellipse">
            <a:avLst/>
          </a:prstGeom>
          <a:solidFill>
            <a:srgbClr val="009051"/>
          </a:solidFill>
          <a:ln w="25400">
            <a:solidFill>
              <a:srgbClr val="000000"/>
            </a:solidFill>
          </a:ln>
        </p:spPr>
        <p:txBody>
          <a:bodyPr lIns="45718" tIns="45718" rIns="45718" bIns="45718" anchor="ctr"/>
          <a:lstStyle/>
          <a:p>
            <a:pPr/>
          </a:p>
        </p:txBody>
      </p:sp>
      <p:sp>
        <p:nvSpPr>
          <p:cNvPr id="1567" name="Line"/>
          <p:cNvSpPr/>
          <p:nvPr/>
        </p:nvSpPr>
        <p:spPr>
          <a:xfrm flipV="1">
            <a:off x="7536021" y="1428026"/>
            <a:ext cx="1" cy="333086"/>
          </a:xfrm>
          <a:prstGeom prst="line">
            <a:avLst/>
          </a:prstGeom>
          <a:ln w="25400">
            <a:solidFill>
              <a:schemeClr val="accent1"/>
            </a:solidFill>
            <a:tailEnd type="triangle"/>
          </a:ln>
        </p:spPr>
        <p:txBody>
          <a:bodyPr lIns="45718" tIns="45718" rIns="45718" bIns="45718"/>
          <a:lstStyle/>
          <a:p>
            <a:pPr/>
          </a:p>
        </p:txBody>
      </p:sp>
      <p:sp>
        <p:nvSpPr>
          <p:cNvPr id="1568" name="Rounded Rectangle"/>
          <p:cNvSpPr/>
          <p:nvPr/>
        </p:nvSpPr>
        <p:spPr>
          <a:xfrm rot="16200000">
            <a:off x="8182350" y="2122016"/>
            <a:ext cx="1069040" cy="413109"/>
          </a:xfrm>
          <a:prstGeom prst="roundRect">
            <a:avLst>
              <a:gd name="adj" fmla="val 38532"/>
            </a:avLst>
          </a:prstGeom>
          <a:solidFill>
            <a:srgbClr val="FFFFFF"/>
          </a:solidFill>
          <a:ln w="25400">
            <a:solidFill>
              <a:srgbClr val="009051"/>
            </a:solidFill>
          </a:ln>
        </p:spPr>
        <p:txBody>
          <a:bodyPr lIns="45718" tIns="45718" rIns="45718" bIns="45718" anchor="ctr"/>
          <a:lstStyle/>
          <a:p>
            <a:pPr/>
          </a:p>
        </p:txBody>
      </p:sp>
      <p:sp>
        <p:nvSpPr>
          <p:cNvPr id="1569" name="Oval"/>
          <p:cNvSpPr/>
          <p:nvPr/>
        </p:nvSpPr>
        <p:spPr>
          <a:xfrm>
            <a:off x="8616870" y="1938092"/>
            <a:ext cx="200001" cy="215593"/>
          </a:xfrm>
          <a:prstGeom prst="ellipse">
            <a:avLst/>
          </a:prstGeom>
          <a:solidFill>
            <a:srgbClr val="009051"/>
          </a:solidFill>
          <a:ln w="25400">
            <a:solidFill>
              <a:srgbClr val="000000"/>
            </a:solidFill>
          </a:ln>
        </p:spPr>
        <p:txBody>
          <a:bodyPr lIns="45718" tIns="45718" rIns="45718" bIns="45718" anchor="ctr"/>
          <a:lstStyle/>
          <a:p>
            <a:pPr/>
          </a:p>
        </p:txBody>
      </p:sp>
      <p:sp>
        <p:nvSpPr>
          <p:cNvPr id="1570" name="Oval"/>
          <p:cNvSpPr/>
          <p:nvPr/>
        </p:nvSpPr>
        <p:spPr>
          <a:xfrm>
            <a:off x="8623892" y="2242132"/>
            <a:ext cx="200001" cy="215593"/>
          </a:xfrm>
          <a:prstGeom prst="ellipse">
            <a:avLst/>
          </a:prstGeom>
          <a:solidFill>
            <a:srgbClr val="009051"/>
          </a:solidFill>
          <a:ln w="25400">
            <a:solidFill>
              <a:srgbClr val="000000"/>
            </a:solidFill>
          </a:ln>
        </p:spPr>
        <p:txBody>
          <a:bodyPr lIns="45718" tIns="45718" rIns="45718" bIns="45718" anchor="ctr"/>
          <a:lstStyle/>
          <a:p>
            <a:pPr/>
          </a:p>
        </p:txBody>
      </p:sp>
      <p:sp>
        <p:nvSpPr>
          <p:cNvPr id="1571" name="Oval"/>
          <p:cNvSpPr/>
          <p:nvPr/>
        </p:nvSpPr>
        <p:spPr>
          <a:xfrm>
            <a:off x="8623892" y="2545147"/>
            <a:ext cx="200001" cy="215593"/>
          </a:xfrm>
          <a:prstGeom prst="ellipse">
            <a:avLst/>
          </a:prstGeom>
          <a:solidFill>
            <a:srgbClr val="009051"/>
          </a:solidFill>
          <a:ln w="25400">
            <a:solidFill>
              <a:srgbClr val="000000"/>
            </a:solidFill>
          </a:ln>
        </p:spPr>
        <p:txBody>
          <a:bodyPr lIns="45718" tIns="45718" rIns="45718" bIns="45718" anchor="ctr"/>
          <a:lstStyle/>
          <a:p>
            <a:pPr/>
          </a:p>
        </p:txBody>
      </p:sp>
      <p:sp>
        <p:nvSpPr>
          <p:cNvPr id="1572" name="Line"/>
          <p:cNvSpPr/>
          <p:nvPr/>
        </p:nvSpPr>
        <p:spPr>
          <a:xfrm flipV="1">
            <a:off x="8716870" y="1428026"/>
            <a:ext cx="1" cy="333086"/>
          </a:xfrm>
          <a:prstGeom prst="line">
            <a:avLst/>
          </a:prstGeom>
          <a:ln w="25400">
            <a:solidFill>
              <a:schemeClr val="accent1"/>
            </a:solidFill>
            <a:tailEnd type="triangle"/>
          </a:ln>
        </p:spPr>
        <p:txBody>
          <a:bodyPr lIns="45718" tIns="45718" rIns="45718" bIns="45718"/>
          <a:lstStyle/>
          <a:p>
            <a:pPr/>
          </a:p>
        </p:txBody>
      </p:sp>
      <p:sp>
        <p:nvSpPr>
          <p:cNvPr id="1573" name="Rounded Rectangle"/>
          <p:cNvSpPr/>
          <p:nvPr/>
        </p:nvSpPr>
        <p:spPr>
          <a:xfrm rot="16200000">
            <a:off x="9476775" y="2122016"/>
            <a:ext cx="1069040" cy="413109"/>
          </a:xfrm>
          <a:prstGeom prst="roundRect">
            <a:avLst>
              <a:gd name="adj" fmla="val 38532"/>
            </a:avLst>
          </a:prstGeom>
          <a:solidFill>
            <a:srgbClr val="FFFFFF"/>
          </a:solidFill>
          <a:ln w="25400">
            <a:solidFill>
              <a:srgbClr val="009051"/>
            </a:solidFill>
          </a:ln>
        </p:spPr>
        <p:txBody>
          <a:bodyPr lIns="45718" tIns="45718" rIns="45718" bIns="45718" anchor="ctr"/>
          <a:lstStyle/>
          <a:p>
            <a:pPr/>
          </a:p>
        </p:txBody>
      </p:sp>
      <p:sp>
        <p:nvSpPr>
          <p:cNvPr id="1574" name="Oval"/>
          <p:cNvSpPr/>
          <p:nvPr/>
        </p:nvSpPr>
        <p:spPr>
          <a:xfrm>
            <a:off x="9911295" y="1938092"/>
            <a:ext cx="200001" cy="215593"/>
          </a:xfrm>
          <a:prstGeom prst="ellipse">
            <a:avLst/>
          </a:prstGeom>
          <a:solidFill>
            <a:srgbClr val="009051"/>
          </a:solidFill>
          <a:ln w="25400">
            <a:solidFill>
              <a:srgbClr val="000000"/>
            </a:solidFill>
          </a:ln>
        </p:spPr>
        <p:txBody>
          <a:bodyPr lIns="45718" tIns="45718" rIns="45718" bIns="45718" anchor="ctr"/>
          <a:lstStyle/>
          <a:p>
            <a:pPr/>
          </a:p>
        </p:txBody>
      </p:sp>
      <p:sp>
        <p:nvSpPr>
          <p:cNvPr id="1575" name="Oval"/>
          <p:cNvSpPr/>
          <p:nvPr/>
        </p:nvSpPr>
        <p:spPr>
          <a:xfrm>
            <a:off x="9918317" y="2242132"/>
            <a:ext cx="200001" cy="215593"/>
          </a:xfrm>
          <a:prstGeom prst="ellipse">
            <a:avLst/>
          </a:prstGeom>
          <a:solidFill>
            <a:srgbClr val="009051"/>
          </a:solidFill>
          <a:ln w="25400">
            <a:solidFill>
              <a:srgbClr val="000000"/>
            </a:solidFill>
          </a:ln>
        </p:spPr>
        <p:txBody>
          <a:bodyPr lIns="45718" tIns="45718" rIns="45718" bIns="45718" anchor="ctr"/>
          <a:lstStyle/>
          <a:p>
            <a:pPr/>
          </a:p>
        </p:txBody>
      </p:sp>
      <p:sp>
        <p:nvSpPr>
          <p:cNvPr id="1576" name="Oval"/>
          <p:cNvSpPr/>
          <p:nvPr/>
        </p:nvSpPr>
        <p:spPr>
          <a:xfrm>
            <a:off x="9918317" y="2545147"/>
            <a:ext cx="200001" cy="215593"/>
          </a:xfrm>
          <a:prstGeom prst="ellipse">
            <a:avLst/>
          </a:prstGeom>
          <a:solidFill>
            <a:srgbClr val="009051"/>
          </a:solidFill>
          <a:ln w="25400">
            <a:solidFill>
              <a:srgbClr val="000000"/>
            </a:solidFill>
          </a:ln>
        </p:spPr>
        <p:txBody>
          <a:bodyPr lIns="45718" tIns="45718" rIns="45718" bIns="45718" anchor="ctr"/>
          <a:lstStyle/>
          <a:p>
            <a:pPr/>
          </a:p>
        </p:txBody>
      </p:sp>
      <p:sp>
        <p:nvSpPr>
          <p:cNvPr id="1577" name="Line"/>
          <p:cNvSpPr/>
          <p:nvPr/>
        </p:nvSpPr>
        <p:spPr>
          <a:xfrm flipV="1">
            <a:off x="10011295" y="1428026"/>
            <a:ext cx="1" cy="333086"/>
          </a:xfrm>
          <a:prstGeom prst="line">
            <a:avLst/>
          </a:prstGeom>
          <a:ln w="25400">
            <a:solidFill>
              <a:schemeClr val="accent1"/>
            </a:solidFill>
            <a:tailEnd type="triangle"/>
          </a:ln>
        </p:spPr>
        <p:txBody>
          <a:bodyPr lIns="45718" tIns="45718" rIns="45718" bIns="45718"/>
          <a:lstStyle/>
          <a:p>
            <a:pPr/>
          </a:p>
        </p:txBody>
      </p:sp>
      <p:sp>
        <p:nvSpPr>
          <p:cNvPr id="1578" name="Step 2: Computing the context vector ct which will be used for prediction"/>
          <p:cNvSpPr txBox="1"/>
          <p:nvPr>
            <p:ph type="body" sz="quarter" idx="4294967295"/>
          </p:nvPr>
        </p:nvSpPr>
        <p:spPr>
          <a:xfrm>
            <a:off x="528594" y="1481061"/>
            <a:ext cx="5044298" cy="2128805"/>
          </a:xfrm>
          <a:prstGeom prst="rect">
            <a:avLst/>
          </a:prstGeom>
        </p:spPr>
        <p:txBody>
          <a:bodyPr lIns="45719" tIns="45719" rIns="45719" bIns="45719"/>
          <a:lstStyle>
            <a:lvl1pPr marL="342899" indent="-342899" defTabSz="914400">
              <a:spcBef>
                <a:spcPts val="700"/>
              </a:spcBef>
              <a:defRPr sz="2300">
                <a:latin typeface="Arial"/>
                <a:ea typeface="Arial"/>
                <a:cs typeface="Arial"/>
                <a:sym typeface="Arial"/>
              </a:defRPr>
            </a:lvl1pPr>
          </a:lstStyle>
          <a:p>
            <a:pPr/>
            <a:r>
              <a:t>Step 2: Computing the context vector ct which will be used for prediction</a:t>
            </a:r>
          </a:p>
        </p:txBody>
      </p:sp>
      <p:sp>
        <p:nvSpPr>
          <p:cNvPr id="1579" name="[Lin et al. 2017]"/>
          <p:cNvSpPr txBox="1"/>
          <p:nvPr/>
        </p:nvSpPr>
        <p:spPr>
          <a:xfrm>
            <a:off x="9461882" y="351521"/>
            <a:ext cx="2101629" cy="42478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914400">
              <a:spcBef>
                <a:spcPts val="700"/>
              </a:spcBef>
              <a:defRPr i="1" sz="2300">
                <a:solidFill>
                  <a:srgbClr val="000000"/>
                </a:solidFill>
                <a:latin typeface="Arial"/>
                <a:ea typeface="Arial"/>
                <a:cs typeface="Arial"/>
                <a:sym typeface="Arial"/>
              </a:defRPr>
            </a:lvl1pPr>
          </a:lstStyle>
          <a:p>
            <a:pPr/>
            <a:r>
              <a:t>[Lin et al. 2017]</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5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55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556" grpId="1"/>
      <p:bldP build="whole" bldLvl="1" animBg="1" rev="0" advAuto="0" spid="1557" grpId="2"/>
    </p:bldLst>
  </p:timing>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3" name="Attention vs. Self Attention"/>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Attention vs. Self Attention</a:t>
            </a:r>
          </a:p>
        </p:txBody>
      </p:sp>
      <p:sp>
        <p:nvSpPr>
          <p:cNvPr id="1584" name="Attention is often applied to RNN, whereas self attention does not require RNN (i.e., attention is all you need)…"/>
          <p:cNvSpPr txBox="1"/>
          <p:nvPr>
            <p:ph type="body" idx="4294967295"/>
          </p:nvPr>
        </p:nvSpPr>
        <p:spPr>
          <a:xfrm>
            <a:off x="467211" y="1496793"/>
            <a:ext cx="10714493" cy="4874795"/>
          </a:xfrm>
          <a:prstGeom prst="rect">
            <a:avLst/>
          </a:prstGeom>
        </p:spPr>
        <p:txBody>
          <a:bodyPr lIns="45719" tIns="45719" rIns="45719" bIns="45719"/>
          <a:lstStyle/>
          <a:p>
            <a:pPr marL="342899" indent="-342899" defTabSz="914400">
              <a:spcBef>
                <a:spcPts val="700"/>
              </a:spcBef>
              <a:defRPr sz="2300">
                <a:latin typeface="Arial"/>
                <a:ea typeface="Arial"/>
                <a:cs typeface="Arial"/>
                <a:sym typeface="Arial"/>
              </a:defRPr>
            </a:pPr>
            <a:r>
              <a:t>Attention is often applied to RNN, whereas self attention does not require RNN (i.e., attention is all you need)</a:t>
            </a:r>
          </a:p>
          <a:p>
            <a:pPr marL="342899" indent="-342899" defTabSz="914400">
              <a:spcBef>
                <a:spcPts val="700"/>
              </a:spcBef>
              <a:defRPr sz="2300">
                <a:latin typeface="Arial"/>
                <a:ea typeface="Arial"/>
                <a:cs typeface="Arial"/>
                <a:sym typeface="Arial"/>
              </a:defRPr>
            </a:pPr>
            <a:r>
              <a:t>Attention happens from decoder -&gt; encoder, self attention also looks from encoder to encoder state, and from decoder state to decoder state</a:t>
            </a:r>
          </a:p>
          <a:p>
            <a:pPr marL="342899" indent="-342899" defTabSz="914400">
              <a:spcBef>
                <a:spcPts val="700"/>
              </a:spcBef>
              <a:defRPr sz="2300">
                <a:latin typeface="Arial"/>
                <a:ea typeface="Arial"/>
                <a:cs typeface="Arial"/>
                <a:sym typeface="Arial"/>
              </a:defRPr>
            </a:pPr>
            <a:r>
              <a:t>Self attention time cost increase quadratically with the sequence length</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8" name="Position embedding"/>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Position embedding</a:t>
            </a:r>
          </a:p>
        </p:txBody>
      </p:sp>
      <p:sp>
        <p:nvSpPr>
          <p:cNvPr id="1589" name="So far we have not considered the order between words…"/>
          <p:cNvSpPr txBox="1"/>
          <p:nvPr>
            <p:ph type="body" idx="4294967295"/>
          </p:nvPr>
        </p:nvSpPr>
        <p:spPr>
          <a:xfrm>
            <a:off x="467211" y="1496793"/>
            <a:ext cx="10714493" cy="4874795"/>
          </a:xfrm>
          <a:prstGeom prst="rect">
            <a:avLst/>
          </a:prstGeom>
        </p:spPr>
        <p:txBody>
          <a:bodyPr lIns="45719" tIns="45719" rIns="45719" bIns="45719"/>
          <a:lstStyle/>
          <a:p>
            <a:pPr marL="342899" indent="-342899" defTabSz="914400">
              <a:spcBef>
                <a:spcPts val="700"/>
              </a:spcBef>
              <a:defRPr sz="2300">
                <a:latin typeface="Arial"/>
                <a:ea typeface="Arial"/>
                <a:cs typeface="Arial"/>
                <a:sym typeface="Arial"/>
              </a:defRPr>
            </a:pPr>
            <a:r>
              <a:t>So far we have not considered the order between words</a:t>
            </a:r>
          </a:p>
          <a:p>
            <a:pPr marL="342899" indent="-342899" defTabSz="914400">
              <a:spcBef>
                <a:spcPts val="700"/>
              </a:spcBef>
              <a:defRPr sz="2300">
                <a:latin typeface="Arial"/>
                <a:ea typeface="Arial"/>
                <a:cs typeface="Arial"/>
                <a:sym typeface="Arial"/>
              </a:defRPr>
            </a:pPr>
            <a:r>
              <a:t>Word orders are important for encoding sentence semantics</a:t>
            </a:r>
          </a:p>
          <a:p>
            <a:pPr marL="342899" indent="-342899" defTabSz="914400">
              <a:spcBef>
                <a:spcPts val="700"/>
              </a:spcBef>
              <a:defRPr sz="2300">
                <a:latin typeface="Arial"/>
                <a:ea typeface="Arial"/>
                <a:cs typeface="Arial"/>
                <a:sym typeface="Arial"/>
              </a:defRPr>
            </a:pPr>
            <a:r>
              <a:t>How to solve the problem? Position embedding</a:t>
            </a: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r>
              <a:t>For example, with 4-dimensional embedding, dmodel = 6:</a:t>
            </a:r>
          </a:p>
        </p:txBody>
      </p:sp>
      <p:pic>
        <p:nvPicPr>
          <p:cNvPr id="1590" name="Image" descr="Image"/>
          <p:cNvPicPr>
            <a:picLocks noChangeAspect="1"/>
          </p:cNvPicPr>
          <p:nvPr/>
        </p:nvPicPr>
        <p:blipFill>
          <a:blip r:embed="rId3">
            <a:extLst/>
          </a:blip>
          <a:stretch>
            <a:fillRect/>
          </a:stretch>
        </p:blipFill>
        <p:spPr>
          <a:xfrm>
            <a:off x="3479800" y="3067760"/>
            <a:ext cx="5232400" cy="927101"/>
          </a:xfrm>
          <a:prstGeom prst="rect">
            <a:avLst/>
          </a:prstGeom>
          <a:ln w="12700">
            <a:miter lim="400000"/>
          </a:ln>
        </p:spPr>
      </p:pic>
      <p:pic>
        <p:nvPicPr>
          <p:cNvPr id="1591" name="latex-image-1.pdf" descr="latex-image-1.pdf"/>
          <p:cNvPicPr>
            <a:picLocks noChangeAspect="1"/>
          </p:cNvPicPr>
          <p:nvPr/>
        </p:nvPicPr>
        <p:blipFill>
          <a:blip r:embed="rId4">
            <a:extLst/>
          </a:blip>
          <a:stretch>
            <a:fillRect/>
          </a:stretch>
        </p:blipFill>
        <p:spPr>
          <a:xfrm>
            <a:off x="2516121" y="4935375"/>
            <a:ext cx="7420398" cy="955609"/>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Training RNN method 2: Text classification"/>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Training RNN method 2: Text classification</a:t>
            </a:r>
          </a:p>
        </p:txBody>
      </p:sp>
      <p:sp>
        <p:nvSpPr>
          <p:cNvPr id="221" name="Slide Number"/>
          <p:cNvSpPr txBox="1"/>
          <p:nvPr>
            <p:ph type="sldNum" sz="quarter" idx="4294967295"/>
          </p:nvPr>
        </p:nvSpPr>
        <p:spPr>
          <a:xfrm>
            <a:off x="10857975" y="5237183"/>
            <a:ext cx="225402"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b="1" sz="2000">
                <a:solidFill>
                  <a:srgbClr val="000000"/>
                </a:solidFill>
                <a:latin typeface="Arial"/>
                <a:ea typeface="Arial"/>
                <a:cs typeface="Arial"/>
                <a:sym typeface="Arial"/>
              </a:defRPr>
            </a:lvl1pPr>
          </a:lstStyle>
          <a:p>
            <a:pPr/>
            <a:fld id="{86CB4B4D-7CA3-9044-876B-883B54F8677D}" type="slidenum"/>
          </a:p>
        </p:txBody>
      </p:sp>
      <p:sp>
        <p:nvSpPr>
          <p:cNvPr id="222" name="Rounded Rectangle"/>
          <p:cNvSpPr/>
          <p:nvPr/>
        </p:nvSpPr>
        <p:spPr>
          <a:xfrm rot="16200000">
            <a:off x="6496876" y="4994438"/>
            <a:ext cx="1069039" cy="413110"/>
          </a:xfrm>
          <a:prstGeom prst="roundRect">
            <a:avLst>
              <a:gd name="adj" fmla="val 38532"/>
            </a:avLst>
          </a:prstGeom>
          <a:solidFill>
            <a:srgbClr val="FFFFFF"/>
          </a:solidFill>
          <a:ln w="25400">
            <a:solidFill>
              <a:srgbClr val="941100"/>
            </a:solidFill>
          </a:ln>
        </p:spPr>
        <p:txBody>
          <a:bodyPr lIns="45718" tIns="45718" rIns="45718" bIns="45718" anchor="ctr"/>
          <a:lstStyle/>
          <a:p>
            <a:pPr/>
          </a:p>
        </p:txBody>
      </p:sp>
      <p:sp>
        <p:nvSpPr>
          <p:cNvPr id="223" name="Oval"/>
          <p:cNvSpPr/>
          <p:nvPr/>
        </p:nvSpPr>
        <p:spPr>
          <a:xfrm>
            <a:off x="6931395" y="4810516"/>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224" name="Oval"/>
          <p:cNvSpPr/>
          <p:nvPr/>
        </p:nvSpPr>
        <p:spPr>
          <a:xfrm>
            <a:off x="6938416" y="5114555"/>
            <a:ext cx="200002" cy="215593"/>
          </a:xfrm>
          <a:prstGeom prst="ellipse">
            <a:avLst/>
          </a:prstGeom>
          <a:solidFill>
            <a:srgbClr val="FF2600"/>
          </a:solidFill>
          <a:ln w="25400">
            <a:solidFill>
              <a:srgbClr val="941100"/>
            </a:solidFill>
          </a:ln>
        </p:spPr>
        <p:txBody>
          <a:bodyPr lIns="45718" tIns="45718" rIns="45718" bIns="45718" anchor="ctr"/>
          <a:lstStyle/>
          <a:p>
            <a:pPr/>
          </a:p>
        </p:txBody>
      </p:sp>
      <p:sp>
        <p:nvSpPr>
          <p:cNvPr id="225" name="Oval"/>
          <p:cNvSpPr/>
          <p:nvPr/>
        </p:nvSpPr>
        <p:spPr>
          <a:xfrm>
            <a:off x="6938416" y="5417570"/>
            <a:ext cx="200002" cy="215593"/>
          </a:xfrm>
          <a:prstGeom prst="ellipse">
            <a:avLst/>
          </a:prstGeom>
          <a:solidFill>
            <a:srgbClr val="FF2600"/>
          </a:solidFill>
          <a:ln w="25400">
            <a:solidFill>
              <a:srgbClr val="941100"/>
            </a:solidFill>
          </a:ln>
        </p:spPr>
        <p:txBody>
          <a:bodyPr lIns="45718" tIns="45718" rIns="45718" bIns="45718" anchor="ctr"/>
          <a:lstStyle/>
          <a:p>
            <a:pPr/>
          </a:p>
        </p:txBody>
      </p:sp>
      <p:sp>
        <p:nvSpPr>
          <p:cNvPr id="226" name="Rectangle"/>
          <p:cNvSpPr/>
          <p:nvPr/>
        </p:nvSpPr>
        <p:spPr>
          <a:xfrm>
            <a:off x="7927759" y="4360490"/>
            <a:ext cx="510663" cy="304035"/>
          </a:xfrm>
          <a:prstGeom prst="rect">
            <a:avLst/>
          </a:prstGeom>
          <a:solidFill>
            <a:srgbClr val="FFFFFF"/>
          </a:solidFill>
          <a:ln w="12700">
            <a:miter lim="400000"/>
          </a:ln>
        </p:spPr>
        <p:txBody>
          <a:bodyPr lIns="45718" tIns="45718" rIns="45718" bIns="45718" anchor="ctr"/>
          <a:lstStyle/>
          <a:p>
            <a:pPr>
              <a:defRPr>
                <a:solidFill>
                  <a:srgbClr val="FFFFFF"/>
                </a:solidFill>
              </a:defRPr>
            </a:pPr>
          </a:p>
        </p:txBody>
      </p:sp>
      <p:sp>
        <p:nvSpPr>
          <p:cNvPr id="227" name="Rectangle"/>
          <p:cNvSpPr/>
          <p:nvPr/>
        </p:nvSpPr>
        <p:spPr>
          <a:xfrm>
            <a:off x="9776249" y="3992555"/>
            <a:ext cx="510663" cy="304035"/>
          </a:xfrm>
          <a:prstGeom prst="rect">
            <a:avLst/>
          </a:prstGeom>
          <a:solidFill>
            <a:srgbClr val="FFFFFF"/>
          </a:solidFill>
          <a:ln w="12700">
            <a:miter lim="400000"/>
          </a:ln>
        </p:spPr>
        <p:txBody>
          <a:bodyPr lIns="45718" tIns="45718" rIns="45718" bIns="45718" anchor="ctr"/>
          <a:lstStyle/>
          <a:p>
            <a:pPr>
              <a:defRPr>
                <a:solidFill>
                  <a:srgbClr val="FFFFFF"/>
                </a:solidFill>
              </a:defRPr>
            </a:pPr>
          </a:p>
        </p:txBody>
      </p:sp>
      <p:sp>
        <p:nvSpPr>
          <p:cNvPr id="228" name="Rectangle"/>
          <p:cNvSpPr/>
          <p:nvPr/>
        </p:nvSpPr>
        <p:spPr>
          <a:xfrm>
            <a:off x="8182143" y="3992555"/>
            <a:ext cx="510663" cy="304035"/>
          </a:xfrm>
          <a:prstGeom prst="rect">
            <a:avLst/>
          </a:prstGeom>
          <a:solidFill>
            <a:srgbClr val="FFFFFF"/>
          </a:solidFill>
          <a:ln w="12700">
            <a:miter lim="400000"/>
          </a:ln>
        </p:spPr>
        <p:txBody>
          <a:bodyPr lIns="45718" tIns="45718" rIns="45718" bIns="45718" anchor="ctr"/>
          <a:lstStyle/>
          <a:p>
            <a:pPr>
              <a:defRPr>
                <a:solidFill>
                  <a:srgbClr val="FFFFFF"/>
                </a:solidFill>
              </a:defRPr>
            </a:pPr>
          </a:p>
        </p:txBody>
      </p:sp>
      <p:sp>
        <p:nvSpPr>
          <p:cNvPr id="229" name="Line"/>
          <p:cNvSpPr/>
          <p:nvPr/>
        </p:nvSpPr>
        <p:spPr>
          <a:xfrm flipV="1">
            <a:off x="7031432" y="4114356"/>
            <a:ext cx="1" cy="528682"/>
          </a:xfrm>
          <a:prstGeom prst="line">
            <a:avLst/>
          </a:prstGeom>
          <a:ln w="25400">
            <a:solidFill>
              <a:schemeClr val="accent1"/>
            </a:solidFill>
            <a:tailEnd type="triangle"/>
          </a:ln>
        </p:spPr>
        <p:txBody>
          <a:bodyPr lIns="45718" tIns="45718" rIns="45718" bIns="45718"/>
          <a:lstStyle/>
          <a:p>
            <a:pPr/>
          </a:p>
        </p:txBody>
      </p:sp>
      <p:sp>
        <p:nvSpPr>
          <p:cNvPr id="230" name="Line"/>
          <p:cNvSpPr/>
          <p:nvPr/>
        </p:nvSpPr>
        <p:spPr>
          <a:xfrm flipV="1">
            <a:off x="8271861" y="4114356"/>
            <a:ext cx="1" cy="528682"/>
          </a:xfrm>
          <a:prstGeom prst="line">
            <a:avLst/>
          </a:prstGeom>
          <a:ln w="25400">
            <a:solidFill>
              <a:schemeClr val="accent1"/>
            </a:solidFill>
            <a:tailEnd type="triangle"/>
          </a:ln>
        </p:spPr>
        <p:txBody>
          <a:bodyPr lIns="45718" tIns="45718" rIns="45718" bIns="45718"/>
          <a:lstStyle/>
          <a:p>
            <a:pPr/>
          </a:p>
        </p:txBody>
      </p:sp>
      <p:sp>
        <p:nvSpPr>
          <p:cNvPr id="231" name="Line"/>
          <p:cNvSpPr/>
          <p:nvPr/>
        </p:nvSpPr>
        <p:spPr>
          <a:xfrm flipV="1">
            <a:off x="9618085" y="4114356"/>
            <a:ext cx="1" cy="528682"/>
          </a:xfrm>
          <a:prstGeom prst="line">
            <a:avLst/>
          </a:prstGeom>
          <a:ln w="25400">
            <a:solidFill>
              <a:schemeClr val="accent1"/>
            </a:solidFill>
            <a:tailEnd type="triangle"/>
          </a:ln>
        </p:spPr>
        <p:txBody>
          <a:bodyPr lIns="45718" tIns="45718" rIns="45718" bIns="45718"/>
          <a:lstStyle/>
          <a:p>
            <a:pPr/>
          </a:p>
        </p:txBody>
      </p:sp>
      <p:sp>
        <p:nvSpPr>
          <p:cNvPr id="232" name="Line"/>
          <p:cNvSpPr/>
          <p:nvPr/>
        </p:nvSpPr>
        <p:spPr>
          <a:xfrm flipV="1">
            <a:off x="11059483" y="4114356"/>
            <a:ext cx="1" cy="528682"/>
          </a:xfrm>
          <a:prstGeom prst="line">
            <a:avLst/>
          </a:prstGeom>
          <a:ln w="25400">
            <a:solidFill>
              <a:schemeClr val="accent1"/>
            </a:solidFill>
            <a:tailEnd type="triangle"/>
          </a:ln>
        </p:spPr>
        <p:txBody>
          <a:bodyPr lIns="45718" tIns="45718" rIns="45718" bIns="45718"/>
          <a:lstStyle/>
          <a:p>
            <a:pPr/>
          </a:p>
        </p:txBody>
      </p:sp>
      <p:sp>
        <p:nvSpPr>
          <p:cNvPr id="233" name="Line"/>
          <p:cNvSpPr/>
          <p:nvPr/>
        </p:nvSpPr>
        <p:spPr>
          <a:xfrm>
            <a:off x="7218793" y="5131291"/>
            <a:ext cx="769974" cy="1"/>
          </a:xfrm>
          <a:prstGeom prst="line">
            <a:avLst/>
          </a:prstGeom>
          <a:ln w="25400">
            <a:solidFill>
              <a:schemeClr val="accent1"/>
            </a:solidFill>
            <a:tailEnd type="triangle"/>
          </a:ln>
        </p:spPr>
        <p:txBody>
          <a:bodyPr lIns="45718" tIns="45718" rIns="45718" bIns="45718"/>
          <a:lstStyle/>
          <a:p>
            <a:pPr/>
          </a:p>
        </p:txBody>
      </p:sp>
      <p:sp>
        <p:nvSpPr>
          <p:cNvPr id="234" name="Line"/>
          <p:cNvSpPr/>
          <p:nvPr/>
        </p:nvSpPr>
        <p:spPr>
          <a:xfrm>
            <a:off x="8458464" y="5131291"/>
            <a:ext cx="869974" cy="1"/>
          </a:xfrm>
          <a:prstGeom prst="line">
            <a:avLst/>
          </a:prstGeom>
          <a:ln w="25400">
            <a:solidFill>
              <a:schemeClr val="accent1"/>
            </a:solidFill>
            <a:tailEnd type="triangle"/>
          </a:ln>
        </p:spPr>
        <p:txBody>
          <a:bodyPr lIns="45718" tIns="45718" rIns="45718" bIns="45718"/>
          <a:lstStyle/>
          <a:p>
            <a:pPr/>
          </a:p>
        </p:txBody>
      </p:sp>
      <p:sp>
        <p:nvSpPr>
          <p:cNvPr id="235" name="Line"/>
          <p:cNvSpPr/>
          <p:nvPr/>
        </p:nvSpPr>
        <p:spPr>
          <a:xfrm>
            <a:off x="9801148" y="5131291"/>
            <a:ext cx="1070939" cy="1"/>
          </a:xfrm>
          <a:prstGeom prst="line">
            <a:avLst/>
          </a:prstGeom>
          <a:ln w="25400">
            <a:solidFill>
              <a:schemeClr val="accent1"/>
            </a:solidFill>
            <a:tailEnd type="triangle"/>
          </a:ln>
        </p:spPr>
        <p:txBody>
          <a:bodyPr lIns="45718" tIns="45718" rIns="45718" bIns="45718"/>
          <a:lstStyle/>
          <a:p>
            <a:pPr/>
          </a:p>
        </p:txBody>
      </p:sp>
      <p:pic>
        <p:nvPicPr>
          <p:cNvPr id="236" name="boldsymbol_h_1.pdf" descr="boldsymbol_h_1.pdf"/>
          <p:cNvPicPr>
            <a:picLocks noChangeAspect="1"/>
          </p:cNvPicPr>
          <p:nvPr/>
        </p:nvPicPr>
        <p:blipFill>
          <a:blip r:embed="rId3">
            <a:extLst/>
          </a:blip>
          <a:stretch>
            <a:fillRect/>
          </a:stretch>
        </p:blipFill>
        <p:spPr>
          <a:xfrm>
            <a:off x="6488818" y="4251312"/>
            <a:ext cx="241050" cy="220389"/>
          </a:xfrm>
          <a:prstGeom prst="rect">
            <a:avLst/>
          </a:prstGeom>
          <a:ln w="12700">
            <a:miter lim="400000"/>
          </a:ln>
        </p:spPr>
      </p:pic>
      <p:pic>
        <p:nvPicPr>
          <p:cNvPr id="237" name="boldsymbol_h_2.pdf" descr="boldsymbol_h_2.pdf"/>
          <p:cNvPicPr>
            <a:picLocks noChangeAspect="1"/>
          </p:cNvPicPr>
          <p:nvPr/>
        </p:nvPicPr>
        <p:blipFill>
          <a:blip r:embed="rId4">
            <a:extLst/>
          </a:blip>
          <a:stretch>
            <a:fillRect/>
          </a:stretch>
        </p:blipFill>
        <p:spPr>
          <a:xfrm>
            <a:off x="7829532" y="4250688"/>
            <a:ext cx="249341" cy="221636"/>
          </a:xfrm>
          <a:prstGeom prst="rect">
            <a:avLst/>
          </a:prstGeom>
          <a:ln w="12700">
            <a:miter lim="400000"/>
          </a:ln>
        </p:spPr>
      </p:pic>
      <p:pic>
        <p:nvPicPr>
          <p:cNvPr id="238" name="boldsymbol_h_3.pdf" descr="boldsymbol_h_3.pdf"/>
          <p:cNvPicPr>
            <a:picLocks noChangeAspect="1"/>
          </p:cNvPicPr>
          <p:nvPr/>
        </p:nvPicPr>
        <p:blipFill>
          <a:blip r:embed="rId5">
            <a:extLst/>
          </a:blip>
          <a:stretch>
            <a:fillRect/>
          </a:stretch>
        </p:blipFill>
        <p:spPr>
          <a:xfrm>
            <a:off x="9140931" y="4236924"/>
            <a:ext cx="252458" cy="224407"/>
          </a:xfrm>
          <a:prstGeom prst="rect">
            <a:avLst/>
          </a:prstGeom>
          <a:ln w="12700">
            <a:miter lim="400000"/>
          </a:ln>
        </p:spPr>
      </p:pic>
      <p:pic>
        <p:nvPicPr>
          <p:cNvPr id="239" name="boldsymbol_h_4.pdf" descr="boldsymbol_h_4.pdf"/>
          <p:cNvPicPr>
            <a:picLocks noChangeAspect="1"/>
          </p:cNvPicPr>
          <p:nvPr/>
        </p:nvPicPr>
        <p:blipFill>
          <a:blip r:embed="rId6">
            <a:extLst/>
          </a:blip>
          <a:stretch>
            <a:fillRect/>
          </a:stretch>
        </p:blipFill>
        <p:spPr>
          <a:xfrm>
            <a:off x="10603241" y="4220140"/>
            <a:ext cx="298283" cy="257975"/>
          </a:xfrm>
          <a:prstGeom prst="rect">
            <a:avLst/>
          </a:prstGeom>
          <a:ln w="12700">
            <a:miter lim="400000"/>
          </a:ln>
        </p:spPr>
      </p:pic>
      <p:pic>
        <p:nvPicPr>
          <p:cNvPr id="240" name="y_4.pdf" descr="y_4.pdf"/>
          <p:cNvPicPr>
            <a:picLocks noChangeAspect="1"/>
          </p:cNvPicPr>
          <p:nvPr/>
        </p:nvPicPr>
        <p:blipFill>
          <a:blip r:embed="rId7">
            <a:extLst/>
          </a:blip>
          <a:stretch>
            <a:fillRect/>
          </a:stretch>
        </p:blipFill>
        <p:spPr>
          <a:xfrm>
            <a:off x="10950557" y="3776534"/>
            <a:ext cx="311282" cy="240992"/>
          </a:xfrm>
          <a:prstGeom prst="rect">
            <a:avLst/>
          </a:prstGeom>
          <a:ln w="12700">
            <a:miter lim="400000"/>
          </a:ln>
        </p:spPr>
      </p:pic>
      <p:sp>
        <p:nvSpPr>
          <p:cNvPr id="241" name="Rounded Rectangle"/>
          <p:cNvSpPr/>
          <p:nvPr/>
        </p:nvSpPr>
        <p:spPr>
          <a:xfrm rot="16200000">
            <a:off x="7730181" y="4965805"/>
            <a:ext cx="1069039" cy="413109"/>
          </a:xfrm>
          <a:prstGeom prst="roundRect">
            <a:avLst>
              <a:gd name="adj" fmla="val 38532"/>
            </a:avLst>
          </a:prstGeom>
          <a:solidFill>
            <a:srgbClr val="FFFFFF"/>
          </a:solidFill>
          <a:ln w="25400">
            <a:solidFill>
              <a:srgbClr val="941100"/>
            </a:solidFill>
          </a:ln>
        </p:spPr>
        <p:txBody>
          <a:bodyPr lIns="45718" tIns="45718" rIns="45718" bIns="45718" anchor="ctr"/>
          <a:lstStyle/>
          <a:p>
            <a:pPr/>
          </a:p>
        </p:txBody>
      </p:sp>
      <p:sp>
        <p:nvSpPr>
          <p:cNvPr id="242" name="Oval"/>
          <p:cNvSpPr/>
          <p:nvPr/>
        </p:nvSpPr>
        <p:spPr>
          <a:xfrm>
            <a:off x="8164700" y="4781882"/>
            <a:ext cx="200002" cy="215593"/>
          </a:xfrm>
          <a:prstGeom prst="ellipse">
            <a:avLst/>
          </a:prstGeom>
          <a:solidFill>
            <a:srgbClr val="FF2600"/>
          </a:solidFill>
          <a:ln w="25400">
            <a:solidFill>
              <a:srgbClr val="941100"/>
            </a:solidFill>
          </a:ln>
        </p:spPr>
        <p:txBody>
          <a:bodyPr lIns="45718" tIns="45718" rIns="45718" bIns="45718" anchor="ctr"/>
          <a:lstStyle/>
          <a:p>
            <a:pPr/>
          </a:p>
        </p:txBody>
      </p:sp>
      <p:sp>
        <p:nvSpPr>
          <p:cNvPr id="243" name="Oval"/>
          <p:cNvSpPr/>
          <p:nvPr/>
        </p:nvSpPr>
        <p:spPr>
          <a:xfrm>
            <a:off x="8171722" y="5085922"/>
            <a:ext cx="200002" cy="215592"/>
          </a:xfrm>
          <a:prstGeom prst="ellipse">
            <a:avLst/>
          </a:prstGeom>
          <a:solidFill>
            <a:srgbClr val="FF2600"/>
          </a:solidFill>
          <a:ln w="25400">
            <a:solidFill>
              <a:srgbClr val="941100"/>
            </a:solidFill>
          </a:ln>
        </p:spPr>
        <p:txBody>
          <a:bodyPr lIns="45718" tIns="45718" rIns="45718" bIns="45718" anchor="ctr"/>
          <a:lstStyle/>
          <a:p>
            <a:pPr/>
          </a:p>
        </p:txBody>
      </p:sp>
      <p:sp>
        <p:nvSpPr>
          <p:cNvPr id="244" name="Oval"/>
          <p:cNvSpPr/>
          <p:nvPr/>
        </p:nvSpPr>
        <p:spPr>
          <a:xfrm>
            <a:off x="8171722" y="5388937"/>
            <a:ext cx="200002" cy="215592"/>
          </a:xfrm>
          <a:prstGeom prst="ellipse">
            <a:avLst/>
          </a:prstGeom>
          <a:solidFill>
            <a:srgbClr val="FF2600"/>
          </a:solidFill>
          <a:ln w="25400">
            <a:solidFill>
              <a:srgbClr val="941100"/>
            </a:solidFill>
          </a:ln>
        </p:spPr>
        <p:txBody>
          <a:bodyPr lIns="45718" tIns="45718" rIns="45718" bIns="45718" anchor="ctr"/>
          <a:lstStyle/>
          <a:p>
            <a:pPr/>
          </a:p>
        </p:txBody>
      </p:sp>
      <p:sp>
        <p:nvSpPr>
          <p:cNvPr id="245" name="Rounded Rectangle"/>
          <p:cNvSpPr/>
          <p:nvPr/>
        </p:nvSpPr>
        <p:spPr>
          <a:xfrm rot="16200000">
            <a:off x="9083565" y="4965805"/>
            <a:ext cx="1069039" cy="413109"/>
          </a:xfrm>
          <a:prstGeom prst="roundRect">
            <a:avLst>
              <a:gd name="adj" fmla="val 38532"/>
            </a:avLst>
          </a:prstGeom>
          <a:solidFill>
            <a:srgbClr val="FFFFFF"/>
          </a:solidFill>
          <a:ln w="25400">
            <a:solidFill>
              <a:srgbClr val="941100"/>
            </a:solidFill>
          </a:ln>
        </p:spPr>
        <p:txBody>
          <a:bodyPr lIns="45718" tIns="45718" rIns="45718" bIns="45718" anchor="ctr"/>
          <a:lstStyle/>
          <a:p>
            <a:pPr/>
          </a:p>
        </p:txBody>
      </p:sp>
      <p:sp>
        <p:nvSpPr>
          <p:cNvPr id="246" name="Oval"/>
          <p:cNvSpPr/>
          <p:nvPr/>
        </p:nvSpPr>
        <p:spPr>
          <a:xfrm>
            <a:off x="9518084" y="4781882"/>
            <a:ext cx="200002" cy="215593"/>
          </a:xfrm>
          <a:prstGeom prst="ellipse">
            <a:avLst/>
          </a:prstGeom>
          <a:solidFill>
            <a:srgbClr val="FF2600"/>
          </a:solidFill>
          <a:ln w="25400">
            <a:solidFill>
              <a:srgbClr val="941100"/>
            </a:solidFill>
          </a:ln>
        </p:spPr>
        <p:txBody>
          <a:bodyPr lIns="45718" tIns="45718" rIns="45718" bIns="45718" anchor="ctr"/>
          <a:lstStyle/>
          <a:p>
            <a:pPr/>
          </a:p>
        </p:txBody>
      </p:sp>
      <p:sp>
        <p:nvSpPr>
          <p:cNvPr id="247" name="Oval"/>
          <p:cNvSpPr/>
          <p:nvPr/>
        </p:nvSpPr>
        <p:spPr>
          <a:xfrm>
            <a:off x="9525106" y="5085922"/>
            <a:ext cx="200002" cy="215592"/>
          </a:xfrm>
          <a:prstGeom prst="ellipse">
            <a:avLst/>
          </a:prstGeom>
          <a:solidFill>
            <a:srgbClr val="FF2600"/>
          </a:solidFill>
          <a:ln w="25400">
            <a:solidFill>
              <a:srgbClr val="941100"/>
            </a:solidFill>
          </a:ln>
        </p:spPr>
        <p:txBody>
          <a:bodyPr lIns="45718" tIns="45718" rIns="45718" bIns="45718" anchor="ctr"/>
          <a:lstStyle/>
          <a:p>
            <a:pPr/>
          </a:p>
        </p:txBody>
      </p:sp>
      <p:sp>
        <p:nvSpPr>
          <p:cNvPr id="248" name="Oval"/>
          <p:cNvSpPr/>
          <p:nvPr/>
        </p:nvSpPr>
        <p:spPr>
          <a:xfrm>
            <a:off x="9525106" y="5388937"/>
            <a:ext cx="200002" cy="215592"/>
          </a:xfrm>
          <a:prstGeom prst="ellipse">
            <a:avLst/>
          </a:prstGeom>
          <a:solidFill>
            <a:srgbClr val="FF2600"/>
          </a:solidFill>
          <a:ln w="25400">
            <a:solidFill>
              <a:srgbClr val="941100"/>
            </a:solidFill>
          </a:ln>
        </p:spPr>
        <p:txBody>
          <a:bodyPr lIns="45718" tIns="45718" rIns="45718" bIns="45718" anchor="ctr"/>
          <a:lstStyle/>
          <a:p>
            <a:pPr/>
          </a:p>
        </p:txBody>
      </p:sp>
      <p:sp>
        <p:nvSpPr>
          <p:cNvPr id="249" name="Rounded Rectangle"/>
          <p:cNvSpPr/>
          <p:nvPr/>
        </p:nvSpPr>
        <p:spPr>
          <a:xfrm rot="16200000">
            <a:off x="10524965" y="4964142"/>
            <a:ext cx="1069039" cy="413109"/>
          </a:xfrm>
          <a:prstGeom prst="roundRect">
            <a:avLst>
              <a:gd name="adj" fmla="val 38532"/>
            </a:avLst>
          </a:prstGeom>
          <a:solidFill>
            <a:srgbClr val="FFFFFF"/>
          </a:solidFill>
          <a:ln w="25400">
            <a:solidFill>
              <a:srgbClr val="941100"/>
            </a:solidFill>
          </a:ln>
        </p:spPr>
        <p:txBody>
          <a:bodyPr lIns="45718" tIns="45718" rIns="45718" bIns="45718" anchor="ctr"/>
          <a:lstStyle/>
          <a:p>
            <a:pPr/>
          </a:p>
        </p:txBody>
      </p:sp>
      <p:sp>
        <p:nvSpPr>
          <p:cNvPr id="250" name="Oval"/>
          <p:cNvSpPr/>
          <p:nvPr/>
        </p:nvSpPr>
        <p:spPr>
          <a:xfrm>
            <a:off x="10959484" y="4780219"/>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251" name="Oval"/>
          <p:cNvSpPr/>
          <p:nvPr/>
        </p:nvSpPr>
        <p:spPr>
          <a:xfrm>
            <a:off x="10966506" y="5084259"/>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252" name="Oval"/>
          <p:cNvSpPr/>
          <p:nvPr/>
        </p:nvSpPr>
        <p:spPr>
          <a:xfrm>
            <a:off x="10966506" y="5387273"/>
            <a:ext cx="200001" cy="215593"/>
          </a:xfrm>
          <a:prstGeom prst="ellipse">
            <a:avLst/>
          </a:prstGeom>
          <a:solidFill>
            <a:srgbClr val="FF2600"/>
          </a:solidFill>
          <a:ln w="25400">
            <a:solidFill>
              <a:srgbClr val="941100"/>
            </a:solidFill>
          </a:ln>
        </p:spPr>
        <p:txBody>
          <a:bodyPr lIns="45718" tIns="45718" rIns="45718" bIns="45718" anchor="ctr"/>
          <a:lstStyle/>
          <a:p>
            <a:pPr/>
          </a:p>
        </p:txBody>
      </p:sp>
      <p:pic>
        <p:nvPicPr>
          <p:cNvPr id="253" name="boldsymbol_W_h.pdf" descr="boldsymbol_W_h.pdf"/>
          <p:cNvPicPr>
            <a:picLocks noChangeAspect="1"/>
          </p:cNvPicPr>
          <p:nvPr/>
        </p:nvPicPr>
        <p:blipFill>
          <a:blip r:embed="rId8">
            <a:extLst/>
          </a:blip>
          <a:stretch>
            <a:fillRect/>
          </a:stretch>
        </p:blipFill>
        <p:spPr>
          <a:xfrm>
            <a:off x="7332371" y="4762569"/>
            <a:ext cx="419450" cy="220389"/>
          </a:xfrm>
          <a:prstGeom prst="rect">
            <a:avLst/>
          </a:prstGeom>
          <a:ln w="12700">
            <a:miter lim="400000"/>
          </a:ln>
        </p:spPr>
      </p:pic>
      <p:pic>
        <p:nvPicPr>
          <p:cNvPr id="254" name="boldsymbol_W_h.pdf" descr="boldsymbol_W_h.pdf"/>
          <p:cNvPicPr>
            <a:picLocks noChangeAspect="1"/>
          </p:cNvPicPr>
          <p:nvPr/>
        </p:nvPicPr>
        <p:blipFill>
          <a:blip r:embed="rId8">
            <a:extLst/>
          </a:blip>
          <a:stretch>
            <a:fillRect/>
          </a:stretch>
        </p:blipFill>
        <p:spPr>
          <a:xfrm>
            <a:off x="8540634" y="4779484"/>
            <a:ext cx="419449" cy="220389"/>
          </a:xfrm>
          <a:prstGeom prst="rect">
            <a:avLst/>
          </a:prstGeom>
          <a:ln w="12700">
            <a:miter lim="400000"/>
          </a:ln>
        </p:spPr>
      </p:pic>
      <p:pic>
        <p:nvPicPr>
          <p:cNvPr id="255" name="boldsymbol_W_h.pdf" descr="boldsymbol_W_h.pdf"/>
          <p:cNvPicPr>
            <a:picLocks noChangeAspect="1"/>
          </p:cNvPicPr>
          <p:nvPr/>
        </p:nvPicPr>
        <p:blipFill>
          <a:blip r:embed="rId8">
            <a:extLst/>
          </a:blip>
          <a:stretch>
            <a:fillRect/>
          </a:stretch>
        </p:blipFill>
        <p:spPr>
          <a:xfrm>
            <a:off x="9919061" y="4795854"/>
            <a:ext cx="419449" cy="220389"/>
          </a:xfrm>
          <a:prstGeom prst="rect">
            <a:avLst/>
          </a:prstGeom>
          <a:ln w="12700">
            <a:miter lim="400000"/>
          </a:ln>
        </p:spPr>
      </p:pic>
      <p:sp>
        <p:nvSpPr>
          <p:cNvPr id="256" name="Rounded Rectangle"/>
          <p:cNvSpPr/>
          <p:nvPr/>
        </p:nvSpPr>
        <p:spPr>
          <a:xfrm rot="16200000">
            <a:off x="5391660" y="4965805"/>
            <a:ext cx="1069039" cy="413109"/>
          </a:xfrm>
          <a:prstGeom prst="roundRect">
            <a:avLst>
              <a:gd name="adj" fmla="val 38532"/>
            </a:avLst>
          </a:prstGeom>
          <a:solidFill>
            <a:srgbClr val="FFFFFF"/>
          </a:solidFill>
          <a:ln w="25400">
            <a:solidFill>
              <a:srgbClr val="941100"/>
            </a:solidFill>
          </a:ln>
        </p:spPr>
        <p:txBody>
          <a:bodyPr lIns="45718" tIns="45718" rIns="45718" bIns="45718" anchor="ctr"/>
          <a:lstStyle/>
          <a:p>
            <a:pPr/>
          </a:p>
        </p:txBody>
      </p:sp>
      <p:sp>
        <p:nvSpPr>
          <p:cNvPr id="257" name="Oval"/>
          <p:cNvSpPr/>
          <p:nvPr/>
        </p:nvSpPr>
        <p:spPr>
          <a:xfrm>
            <a:off x="5826179" y="4781882"/>
            <a:ext cx="200001" cy="215593"/>
          </a:xfrm>
          <a:prstGeom prst="ellipse">
            <a:avLst/>
          </a:prstGeom>
          <a:solidFill>
            <a:srgbClr val="FF2600"/>
          </a:solidFill>
          <a:ln w="25400">
            <a:solidFill>
              <a:srgbClr val="941100"/>
            </a:solidFill>
          </a:ln>
        </p:spPr>
        <p:txBody>
          <a:bodyPr lIns="45718" tIns="45718" rIns="45718" bIns="45718" anchor="ctr"/>
          <a:lstStyle/>
          <a:p>
            <a:pPr/>
          </a:p>
        </p:txBody>
      </p:sp>
      <p:sp>
        <p:nvSpPr>
          <p:cNvPr id="258" name="Oval"/>
          <p:cNvSpPr/>
          <p:nvPr/>
        </p:nvSpPr>
        <p:spPr>
          <a:xfrm>
            <a:off x="5833200" y="5085922"/>
            <a:ext cx="200002" cy="215592"/>
          </a:xfrm>
          <a:prstGeom prst="ellipse">
            <a:avLst/>
          </a:prstGeom>
          <a:solidFill>
            <a:srgbClr val="FF2600"/>
          </a:solidFill>
          <a:ln w="25400">
            <a:solidFill>
              <a:srgbClr val="941100"/>
            </a:solidFill>
          </a:ln>
        </p:spPr>
        <p:txBody>
          <a:bodyPr lIns="45718" tIns="45718" rIns="45718" bIns="45718" anchor="ctr"/>
          <a:lstStyle/>
          <a:p>
            <a:pPr/>
          </a:p>
        </p:txBody>
      </p:sp>
      <p:sp>
        <p:nvSpPr>
          <p:cNvPr id="259" name="Oval"/>
          <p:cNvSpPr/>
          <p:nvPr/>
        </p:nvSpPr>
        <p:spPr>
          <a:xfrm>
            <a:off x="5833200" y="5388937"/>
            <a:ext cx="200002" cy="215593"/>
          </a:xfrm>
          <a:prstGeom prst="ellipse">
            <a:avLst/>
          </a:prstGeom>
          <a:solidFill>
            <a:srgbClr val="FF2600"/>
          </a:solidFill>
          <a:ln w="25400">
            <a:solidFill>
              <a:srgbClr val="941100"/>
            </a:solidFill>
          </a:ln>
        </p:spPr>
        <p:txBody>
          <a:bodyPr lIns="45718" tIns="45718" rIns="45718" bIns="45718" anchor="ctr"/>
          <a:lstStyle/>
          <a:p>
            <a:pPr/>
          </a:p>
        </p:txBody>
      </p:sp>
      <p:sp>
        <p:nvSpPr>
          <p:cNvPr id="260" name="Line"/>
          <p:cNvSpPr/>
          <p:nvPr/>
        </p:nvSpPr>
        <p:spPr>
          <a:xfrm>
            <a:off x="6093800" y="5089326"/>
            <a:ext cx="769974" cy="1"/>
          </a:xfrm>
          <a:prstGeom prst="line">
            <a:avLst/>
          </a:prstGeom>
          <a:ln w="25400">
            <a:solidFill>
              <a:schemeClr val="accent1"/>
            </a:solidFill>
            <a:tailEnd type="triangle"/>
          </a:ln>
        </p:spPr>
        <p:txBody>
          <a:bodyPr lIns="45718" tIns="45718" rIns="45718" bIns="45718"/>
          <a:lstStyle/>
          <a:p>
            <a:pPr/>
          </a:p>
        </p:txBody>
      </p:sp>
      <p:pic>
        <p:nvPicPr>
          <p:cNvPr id="261" name="Image" descr="Image"/>
          <p:cNvPicPr>
            <a:picLocks noChangeAspect="1"/>
          </p:cNvPicPr>
          <p:nvPr/>
        </p:nvPicPr>
        <p:blipFill>
          <a:blip r:embed="rId9">
            <a:extLst/>
          </a:blip>
          <a:stretch>
            <a:fillRect/>
          </a:stretch>
        </p:blipFill>
        <p:spPr>
          <a:xfrm>
            <a:off x="5767910" y="4207860"/>
            <a:ext cx="285602" cy="261121"/>
          </a:xfrm>
          <a:prstGeom prst="rect">
            <a:avLst/>
          </a:prstGeom>
          <a:ln w="12700">
            <a:miter lim="400000"/>
          </a:ln>
        </p:spPr>
      </p:pic>
      <p:pic>
        <p:nvPicPr>
          <p:cNvPr id="262" name="Image" descr="Image"/>
          <p:cNvPicPr>
            <a:picLocks noChangeAspect="1"/>
          </p:cNvPicPr>
          <p:nvPr/>
        </p:nvPicPr>
        <p:blipFill>
          <a:blip r:embed="rId10">
            <a:extLst/>
          </a:blip>
          <a:stretch>
            <a:fillRect/>
          </a:stretch>
        </p:blipFill>
        <p:spPr>
          <a:xfrm>
            <a:off x="9493415" y="3671985"/>
            <a:ext cx="273201" cy="290827"/>
          </a:xfrm>
          <a:prstGeom prst="rect">
            <a:avLst/>
          </a:prstGeom>
          <a:ln w="12700">
            <a:miter lim="400000"/>
          </a:ln>
        </p:spPr>
      </p:pic>
      <p:pic>
        <p:nvPicPr>
          <p:cNvPr id="263" name="Image" descr="Image"/>
          <p:cNvPicPr>
            <a:picLocks noChangeAspect="1"/>
          </p:cNvPicPr>
          <p:nvPr/>
        </p:nvPicPr>
        <p:blipFill>
          <a:blip r:embed="rId11">
            <a:extLst/>
          </a:blip>
          <a:stretch>
            <a:fillRect/>
          </a:stretch>
        </p:blipFill>
        <p:spPr>
          <a:xfrm>
            <a:off x="8167161" y="3673018"/>
            <a:ext cx="285602" cy="314161"/>
          </a:xfrm>
          <a:prstGeom prst="rect">
            <a:avLst/>
          </a:prstGeom>
          <a:ln w="12700">
            <a:miter lim="400000"/>
          </a:ln>
        </p:spPr>
      </p:pic>
      <p:pic>
        <p:nvPicPr>
          <p:cNvPr id="264" name="Image" descr="Image"/>
          <p:cNvPicPr>
            <a:picLocks noChangeAspect="1"/>
          </p:cNvPicPr>
          <p:nvPr/>
        </p:nvPicPr>
        <p:blipFill>
          <a:blip r:embed="rId12">
            <a:extLst/>
          </a:blip>
          <a:stretch>
            <a:fillRect/>
          </a:stretch>
        </p:blipFill>
        <p:spPr>
          <a:xfrm>
            <a:off x="6985103" y="3705661"/>
            <a:ext cx="249341" cy="274275"/>
          </a:xfrm>
          <a:prstGeom prst="rect">
            <a:avLst/>
          </a:prstGeom>
          <a:ln w="12700">
            <a:miter lim="400000"/>
          </a:ln>
        </p:spPr>
      </p:pic>
      <p:sp>
        <p:nvSpPr>
          <p:cNvPr id="265" name="output distribution"/>
          <p:cNvSpPr txBox="1"/>
          <p:nvPr/>
        </p:nvSpPr>
        <p:spPr>
          <a:xfrm>
            <a:off x="795075" y="1911212"/>
            <a:ext cx="1908717"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output distribution</a:t>
            </a:r>
          </a:p>
        </p:txBody>
      </p:sp>
      <p:pic>
        <p:nvPicPr>
          <p:cNvPr id="266" name="hat_y_t_=_operat.pdf" descr="hat_y_t_=_operat.pdf"/>
          <p:cNvPicPr>
            <a:picLocks noChangeAspect="1"/>
          </p:cNvPicPr>
          <p:nvPr/>
        </p:nvPicPr>
        <p:blipFill>
          <a:blip r:embed="rId13">
            <a:extLst/>
          </a:blip>
          <a:stretch>
            <a:fillRect/>
          </a:stretch>
        </p:blipFill>
        <p:spPr>
          <a:xfrm>
            <a:off x="675692" y="2273726"/>
            <a:ext cx="3200257" cy="287289"/>
          </a:xfrm>
          <a:prstGeom prst="rect">
            <a:avLst/>
          </a:prstGeom>
          <a:ln w="12700">
            <a:miter lim="400000"/>
          </a:ln>
        </p:spPr>
      </p:pic>
      <p:sp>
        <p:nvSpPr>
          <p:cNvPr id="267" name="Rectangle"/>
          <p:cNvSpPr/>
          <p:nvPr/>
        </p:nvSpPr>
        <p:spPr>
          <a:xfrm>
            <a:off x="3632718" y="2250047"/>
            <a:ext cx="441254" cy="314162"/>
          </a:xfrm>
          <a:prstGeom prst="rect">
            <a:avLst/>
          </a:prstGeom>
          <a:solidFill>
            <a:srgbClr val="FFFFFF"/>
          </a:solidFill>
          <a:ln w="12700">
            <a:miter lim="400000"/>
          </a:ln>
        </p:spPr>
        <p:txBody>
          <a:bodyPr lIns="45718" tIns="45718" rIns="45718" bIns="45718" anchor="ctr"/>
          <a:lstStyle/>
          <a:p>
            <a:pPr/>
          </a:p>
        </p:txBody>
      </p:sp>
      <p:pic>
        <p:nvPicPr>
          <p:cNvPr id="268" name="Image" descr="Image"/>
          <p:cNvPicPr>
            <a:picLocks noChangeAspect="1"/>
          </p:cNvPicPr>
          <p:nvPr/>
        </p:nvPicPr>
        <p:blipFill>
          <a:blip r:embed="rId14">
            <a:extLst/>
          </a:blip>
          <a:stretch>
            <a:fillRect/>
          </a:stretch>
        </p:blipFill>
        <p:spPr>
          <a:xfrm>
            <a:off x="3637481" y="2264053"/>
            <a:ext cx="75029" cy="121921"/>
          </a:xfrm>
          <a:prstGeom prst="rect">
            <a:avLst/>
          </a:prstGeom>
          <a:ln w="12700">
            <a:miter lim="400000"/>
          </a:ln>
        </p:spPr>
      </p:pic>
      <p:pic>
        <p:nvPicPr>
          <p:cNvPr id="269" name="hat.pdf" descr="hat.pdf"/>
          <p:cNvPicPr>
            <a:picLocks noChangeAspect="1"/>
          </p:cNvPicPr>
          <p:nvPr/>
        </p:nvPicPr>
        <p:blipFill>
          <a:blip r:embed="rId15">
            <a:extLst/>
          </a:blip>
          <a:stretch>
            <a:fillRect/>
          </a:stretch>
        </p:blipFill>
        <p:spPr>
          <a:xfrm>
            <a:off x="11029825" y="3655679"/>
            <a:ext cx="139701" cy="88901"/>
          </a:xfrm>
          <a:prstGeom prst="rect">
            <a:avLst/>
          </a:prstGeom>
          <a:ln w="12700">
            <a:miter lim="400000"/>
          </a:ln>
        </p:spPr>
      </p:pic>
      <p:sp>
        <p:nvSpPr>
          <p:cNvPr id="270" name="[0.2,"/>
          <p:cNvSpPr txBox="1"/>
          <p:nvPr/>
        </p:nvSpPr>
        <p:spPr>
          <a:xfrm>
            <a:off x="10761633" y="2068827"/>
            <a:ext cx="548949"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[0.2,</a:t>
            </a:r>
          </a:p>
        </p:txBody>
      </p:sp>
      <p:sp>
        <p:nvSpPr>
          <p:cNvPr id="271" name="0.3]"/>
          <p:cNvSpPr txBox="1"/>
          <p:nvPr/>
        </p:nvSpPr>
        <p:spPr>
          <a:xfrm>
            <a:off x="10799912" y="3153861"/>
            <a:ext cx="485436"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0.3]</a:t>
            </a:r>
          </a:p>
        </p:txBody>
      </p:sp>
      <p:sp>
        <p:nvSpPr>
          <p:cNvPr id="272" name="0.5,"/>
          <p:cNvSpPr txBox="1"/>
          <p:nvPr/>
        </p:nvSpPr>
        <p:spPr>
          <a:xfrm>
            <a:off x="10799912" y="2631370"/>
            <a:ext cx="485436" cy="35066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2600"/>
                </a:solidFill>
                <a:latin typeface="Arial"/>
                <a:ea typeface="Arial"/>
                <a:cs typeface="Arial"/>
                <a:sym typeface="Arial"/>
              </a:defRPr>
            </a:lvl1pPr>
          </a:lstStyle>
          <a:p>
            <a:pPr/>
            <a:r>
              <a:t>0.5,</a:t>
            </a:r>
          </a:p>
        </p:txBody>
      </p:sp>
      <p:sp>
        <p:nvSpPr>
          <p:cNvPr id="273" name="neg"/>
          <p:cNvSpPr txBox="1"/>
          <p:nvPr/>
        </p:nvSpPr>
        <p:spPr>
          <a:xfrm>
            <a:off x="5623990" y="3153861"/>
            <a:ext cx="485548"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neg</a:t>
            </a:r>
          </a:p>
        </p:txBody>
      </p:sp>
      <p:sp>
        <p:nvSpPr>
          <p:cNvPr id="274" name="pos"/>
          <p:cNvSpPr txBox="1"/>
          <p:nvPr/>
        </p:nvSpPr>
        <p:spPr>
          <a:xfrm>
            <a:off x="5636430" y="2068827"/>
            <a:ext cx="472712"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pos</a:t>
            </a:r>
          </a:p>
        </p:txBody>
      </p:sp>
      <p:sp>
        <p:nvSpPr>
          <p:cNvPr id="275" name="neutral"/>
          <p:cNvSpPr txBox="1"/>
          <p:nvPr/>
        </p:nvSpPr>
        <p:spPr>
          <a:xfrm>
            <a:off x="5623921" y="2631370"/>
            <a:ext cx="803111"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neutral</a:t>
            </a:r>
          </a:p>
        </p:txBody>
      </p:sp>
      <p:sp>
        <p:nvSpPr>
          <p:cNvPr id="276" name="Cross entropy loss (min):"/>
          <p:cNvSpPr txBox="1"/>
          <p:nvPr>
            <p:ph type="body" sz="quarter" idx="4294967295"/>
          </p:nvPr>
        </p:nvSpPr>
        <p:spPr>
          <a:xfrm>
            <a:off x="498299" y="3031497"/>
            <a:ext cx="3968265" cy="1115823"/>
          </a:xfrm>
          <a:prstGeom prst="rect">
            <a:avLst/>
          </a:prstGeom>
        </p:spPr>
        <p:txBody>
          <a:bodyPr lIns="45719" tIns="45719" rIns="45719" bIns="45719"/>
          <a:lstStyle>
            <a:lvl1pPr marL="342899" indent="-342899" defTabSz="914400">
              <a:spcBef>
                <a:spcPts val="700"/>
              </a:spcBef>
              <a:defRPr sz="2300">
                <a:latin typeface="Arial"/>
                <a:ea typeface="Arial"/>
                <a:cs typeface="Arial"/>
                <a:sym typeface="Arial"/>
              </a:defRPr>
            </a:lvl1pPr>
          </a:lstStyle>
          <a:p>
            <a:pPr/>
            <a:r>
              <a:t>Cross entropy loss (min):</a:t>
            </a:r>
          </a:p>
        </p:txBody>
      </p:sp>
      <p:sp>
        <p:nvSpPr>
          <p:cNvPr id="277" name="Accuracy (max):"/>
          <p:cNvSpPr txBox="1"/>
          <p:nvPr/>
        </p:nvSpPr>
        <p:spPr>
          <a:xfrm>
            <a:off x="523699" y="4792843"/>
            <a:ext cx="3968265" cy="111582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342899" indent="-342899" defTabSz="914400">
              <a:spcBef>
                <a:spcPts val="700"/>
              </a:spcBef>
              <a:buSzPct val="100000"/>
              <a:buFont typeface="Arial"/>
              <a:buChar char="•"/>
              <a:defRPr sz="2300">
                <a:solidFill>
                  <a:srgbClr val="000000"/>
                </a:solidFill>
                <a:latin typeface="Arial"/>
                <a:ea typeface="Arial"/>
                <a:cs typeface="Arial"/>
                <a:sym typeface="Arial"/>
              </a:defRPr>
            </a:lvl1pPr>
          </a:lstStyle>
          <a:p>
            <a:pPr/>
            <a:r>
              <a:t>Accuracy (max):</a:t>
            </a:r>
          </a:p>
        </p:txBody>
      </p:sp>
      <p:pic>
        <p:nvPicPr>
          <p:cNvPr id="278" name="Image" descr="Image"/>
          <p:cNvPicPr>
            <a:picLocks noChangeAspect="1"/>
          </p:cNvPicPr>
          <p:nvPr/>
        </p:nvPicPr>
        <p:blipFill>
          <a:blip r:embed="rId16">
            <a:extLst/>
          </a:blip>
          <a:stretch>
            <a:fillRect/>
          </a:stretch>
        </p:blipFill>
        <p:spPr>
          <a:xfrm>
            <a:off x="284247" y="5409240"/>
            <a:ext cx="5371514" cy="790255"/>
          </a:xfrm>
          <a:prstGeom prst="rect">
            <a:avLst/>
          </a:prstGeom>
          <a:ln w="12700">
            <a:miter lim="400000"/>
          </a:ln>
        </p:spPr>
      </p:pic>
      <p:pic>
        <p:nvPicPr>
          <p:cNvPr id="279" name="Image" descr="Image"/>
          <p:cNvPicPr>
            <a:picLocks noChangeAspect="1"/>
          </p:cNvPicPr>
          <p:nvPr/>
        </p:nvPicPr>
        <p:blipFill>
          <a:blip r:embed="rId17">
            <a:extLst/>
          </a:blip>
          <a:stretch>
            <a:fillRect/>
          </a:stretch>
        </p:blipFill>
        <p:spPr>
          <a:xfrm>
            <a:off x="294479" y="3744854"/>
            <a:ext cx="5130923" cy="853166"/>
          </a:xfrm>
          <a:prstGeom prst="rect">
            <a:avLst/>
          </a:prstGeom>
          <a:ln w="12700">
            <a:miter lim="400000"/>
          </a:ln>
        </p:spPr>
      </p:pic>
      <p:sp>
        <p:nvSpPr>
          <p:cNvPr id="280" name="Rectangle"/>
          <p:cNvSpPr/>
          <p:nvPr/>
        </p:nvSpPr>
        <p:spPr>
          <a:xfrm>
            <a:off x="948230" y="5658937"/>
            <a:ext cx="441254" cy="314162"/>
          </a:xfrm>
          <a:prstGeom prst="rect">
            <a:avLst/>
          </a:prstGeom>
          <a:solidFill>
            <a:srgbClr val="FFFFFF"/>
          </a:solidFill>
          <a:ln w="12700">
            <a:miter lim="400000"/>
          </a:ln>
        </p:spPr>
        <p:txBody>
          <a:bodyPr lIns="45718" tIns="45718" rIns="45718" bIns="45718" anchor="ctr"/>
          <a:lstStyle/>
          <a:p>
            <a:pPr/>
          </a:p>
        </p:txBody>
      </p:sp>
      <p:sp>
        <p:nvSpPr>
          <p:cNvPr id="281" name="mary"/>
          <p:cNvSpPr txBox="1"/>
          <p:nvPr/>
        </p:nvSpPr>
        <p:spPr>
          <a:xfrm>
            <a:off x="6818152" y="5997793"/>
            <a:ext cx="612126"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mary</a:t>
            </a:r>
          </a:p>
        </p:txBody>
      </p:sp>
      <p:sp>
        <p:nvSpPr>
          <p:cNvPr id="282" name="has"/>
          <p:cNvSpPr txBox="1"/>
          <p:nvPr/>
        </p:nvSpPr>
        <p:spPr>
          <a:xfrm>
            <a:off x="8015062" y="5961877"/>
            <a:ext cx="472712"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has</a:t>
            </a:r>
          </a:p>
        </p:txBody>
      </p:sp>
      <p:sp>
        <p:nvSpPr>
          <p:cNvPr id="283" name="a"/>
          <p:cNvSpPr txBox="1"/>
          <p:nvPr/>
        </p:nvSpPr>
        <p:spPr>
          <a:xfrm>
            <a:off x="9412874" y="5961877"/>
            <a:ext cx="231275"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a</a:t>
            </a:r>
          </a:p>
        </p:txBody>
      </p:sp>
      <p:sp>
        <p:nvSpPr>
          <p:cNvPr id="284" name="little"/>
          <p:cNvSpPr txBox="1"/>
          <p:nvPr/>
        </p:nvSpPr>
        <p:spPr>
          <a:xfrm>
            <a:off x="10791257" y="5961877"/>
            <a:ext cx="510663"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little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2" grpId="1"/>
    </p:bldLst>
  </p:timing>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95" name="Competition of pretrained language models"/>
          <p:cNvSpPr txBox="1"/>
          <p:nvPr>
            <p:ph type="title" idx="4294967295"/>
          </p:nvPr>
        </p:nvSpPr>
        <p:spPr>
          <a:xfrm>
            <a:off x="386860" y="528637"/>
            <a:ext cx="11012519" cy="1043022"/>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Competition of pretrained language models</a:t>
            </a:r>
          </a:p>
        </p:txBody>
      </p:sp>
      <p:pic>
        <p:nvPicPr>
          <p:cNvPr id="1596" name="Image" descr="Image"/>
          <p:cNvPicPr>
            <a:picLocks noChangeAspect="1"/>
          </p:cNvPicPr>
          <p:nvPr/>
        </p:nvPicPr>
        <p:blipFill>
          <a:blip r:embed="rId3">
            <a:extLst/>
          </a:blip>
          <a:stretch>
            <a:fillRect/>
          </a:stretch>
        </p:blipFill>
        <p:spPr>
          <a:xfrm>
            <a:off x="634920" y="938893"/>
            <a:ext cx="9615951" cy="5412407"/>
          </a:xfrm>
          <a:prstGeom prst="rect">
            <a:avLst/>
          </a:prstGeom>
          <a:ln w="12700">
            <a:miter lim="400000"/>
          </a:ln>
        </p:spPr>
      </p:pic>
      <p:sp>
        <p:nvSpPr>
          <p:cNvPr id="1597" name="source: https://www.microsoft.com/en-us/research/blog/turing-nlg-a-17-billion-parameter-language-model-by-microsoft/"/>
          <p:cNvSpPr txBox="1"/>
          <p:nvPr/>
        </p:nvSpPr>
        <p:spPr>
          <a:xfrm>
            <a:off x="318860" y="6383004"/>
            <a:ext cx="11693980" cy="624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source: https://www.microsoft.com/en-us/research/blog/turing-nlg-a-17-billion-parameter-language-model-by-microsoft/</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01" name="Picture 3" descr="Picture 3"/>
          <p:cNvPicPr>
            <a:picLocks noChangeAspect="1"/>
          </p:cNvPicPr>
          <p:nvPr/>
        </p:nvPicPr>
        <p:blipFill>
          <a:blip r:embed="rId2">
            <a:extLst/>
          </a:blip>
          <a:stretch>
            <a:fillRect/>
          </a:stretch>
        </p:blipFill>
        <p:spPr>
          <a:xfrm>
            <a:off x="3073155" y="3017734"/>
            <a:ext cx="6420828" cy="1491621"/>
          </a:xfrm>
          <a:prstGeom prst="rect">
            <a:avLst/>
          </a:prstGeom>
          <a:ln w="12700">
            <a:miter lim="400000"/>
          </a:ln>
        </p:spPr>
      </p:pic>
      <p:sp>
        <p:nvSpPr>
          <p:cNvPr id="1602" name="Title 1"/>
          <p:cNvSpPr txBox="1"/>
          <p:nvPr>
            <p:ph type="title"/>
          </p:nvPr>
        </p:nvSpPr>
        <p:spPr>
          <a:xfrm>
            <a:off x="596900" y="200025"/>
            <a:ext cx="10515600" cy="1325563"/>
          </a:xfrm>
          <a:prstGeom prst="rect">
            <a:avLst/>
          </a:prstGeom>
        </p:spPr>
        <p:txBody>
          <a:bodyPr/>
          <a:lstStyle/>
          <a:p>
            <a:pPr>
              <a:defRPr b="1" sz="3000">
                <a:latin typeface="Arial"/>
                <a:ea typeface="Arial"/>
                <a:cs typeface="Arial"/>
                <a:sym typeface="Arial"/>
              </a:defRPr>
            </a:pPr>
            <a:r>
              <a:t>BERT:</a:t>
            </a:r>
            <a:r>
              <a:t> </a:t>
            </a:r>
            <a:r>
              <a:t>Bidirectional Encoder Representations</a:t>
            </a:r>
          </a:p>
        </p:txBody>
      </p:sp>
      <p:sp>
        <p:nvSpPr>
          <p:cNvPr id="1603" name="Content Placeholder 2"/>
          <p:cNvSpPr txBox="1"/>
          <p:nvPr>
            <p:ph type="body" idx="1"/>
          </p:nvPr>
        </p:nvSpPr>
        <p:spPr>
          <a:prstGeom prst="rect">
            <a:avLst/>
          </a:prstGeom>
        </p:spPr>
        <p:txBody>
          <a:bodyPr/>
          <a:lstStyle/>
          <a:p>
            <a:pPr marL="0" indent="0">
              <a:buSzTx/>
              <a:buNone/>
              <a:defRPr sz="2400">
                <a:latin typeface="Arial"/>
                <a:ea typeface="Arial"/>
                <a:cs typeface="Arial"/>
                <a:sym typeface="Arial"/>
              </a:defRPr>
            </a:pPr>
            <a:r>
              <a:t>Pre-training</a:t>
            </a:r>
            <a:r>
              <a:t> </a:t>
            </a:r>
            <a:r>
              <a:t>BERT</a:t>
            </a:r>
          </a:p>
          <a:p>
            <a:pPr>
              <a:spcBef>
                <a:spcPts val="2800"/>
              </a:spcBef>
              <a:defRPr b="1" sz="2400">
                <a:solidFill>
                  <a:srgbClr val="4472C4"/>
                </a:solidFill>
                <a:latin typeface="Arial"/>
                <a:ea typeface="Arial"/>
                <a:cs typeface="Arial"/>
                <a:sym typeface="Arial"/>
              </a:defRPr>
            </a:pPr>
            <a:r>
              <a:t>Task</a:t>
            </a:r>
            <a:r>
              <a:t> </a:t>
            </a:r>
            <a:r>
              <a:t>#1:</a:t>
            </a:r>
            <a:r>
              <a:t> </a:t>
            </a:r>
            <a:r>
              <a:t>Masked</a:t>
            </a:r>
            <a:r>
              <a:t> </a:t>
            </a:r>
            <a:r>
              <a:t>LM</a:t>
            </a:r>
          </a:p>
        </p:txBody>
      </p:sp>
      <p:sp>
        <p:nvSpPr>
          <p:cNvPr id="1604" name="TextBox 4"/>
          <p:cNvSpPr txBox="1"/>
          <p:nvPr/>
        </p:nvSpPr>
        <p:spPr>
          <a:xfrm>
            <a:off x="1156760" y="4931816"/>
            <a:ext cx="8536746" cy="11482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defTabSz="914400">
              <a:buSzPct val="100000"/>
              <a:buFont typeface="Arial"/>
              <a:buChar char="•"/>
              <a:defRPr sz="2400">
                <a:solidFill>
                  <a:srgbClr val="000000"/>
                </a:solidFill>
                <a:latin typeface="Arial"/>
                <a:ea typeface="Arial"/>
                <a:cs typeface="Arial"/>
                <a:sym typeface="Arial"/>
              </a:defRPr>
            </a:pPr>
            <a:r>
              <a:t>Mask</a:t>
            </a:r>
            <a:r>
              <a:t> </a:t>
            </a:r>
            <a:r>
              <a:t>out</a:t>
            </a:r>
            <a:r>
              <a:t> </a:t>
            </a:r>
            <a:r>
              <a:t>k%</a:t>
            </a:r>
            <a:r>
              <a:t> </a:t>
            </a:r>
            <a:r>
              <a:t>input</a:t>
            </a:r>
            <a:r>
              <a:t> </a:t>
            </a:r>
            <a:r>
              <a:t>words</a:t>
            </a:r>
          </a:p>
          <a:p>
            <a:pPr marL="285750" indent="-285750" defTabSz="914400">
              <a:buSzPct val="100000"/>
              <a:buFont typeface="Arial"/>
              <a:buChar char="•"/>
              <a:defRPr sz="2400">
                <a:solidFill>
                  <a:srgbClr val="000000"/>
                </a:solidFill>
                <a:latin typeface="Arial"/>
                <a:ea typeface="Arial"/>
                <a:cs typeface="Arial"/>
                <a:sym typeface="Arial"/>
              </a:defRPr>
            </a:pPr>
            <a:r>
              <a:t>Predict</a:t>
            </a:r>
            <a:r>
              <a:t> </a:t>
            </a:r>
            <a:r>
              <a:t>the</a:t>
            </a:r>
            <a:r>
              <a:t> </a:t>
            </a:r>
            <a:r>
              <a:t>masked</a:t>
            </a:r>
            <a:r>
              <a:t> </a:t>
            </a:r>
            <a:r>
              <a:t>words</a:t>
            </a:r>
            <a:r>
              <a:t> </a:t>
            </a:r>
            <a:r>
              <a:t>given</a:t>
            </a:r>
            <a:r>
              <a:t> </a:t>
            </a:r>
            <a:r>
              <a:t>all</a:t>
            </a:r>
            <a:r>
              <a:t> </a:t>
            </a:r>
            <a:r>
              <a:t>its</a:t>
            </a:r>
            <a:r>
              <a:t> </a:t>
            </a:r>
            <a:r>
              <a:t>context</a:t>
            </a:r>
            <a:r>
              <a:t> </a:t>
            </a:r>
            <a:r>
              <a:t>(“cloze”</a:t>
            </a:r>
            <a:r>
              <a:t> </a:t>
            </a:r>
            <a:r>
              <a:t>style)</a:t>
            </a:r>
          </a:p>
          <a:p>
            <a:pPr marL="285750" indent="-285750" defTabSz="914400">
              <a:buSzPct val="100000"/>
              <a:buFont typeface="Arial"/>
              <a:buChar char="•"/>
              <a:defRPr sz="2400">
                <a:solidFill>
                  <a:srgbClr val="000000"/>
                </a:solidFill>
                <a:latin typeface="Arial"/>
                <a:ea typeface="Arial"/>
                <a:cs typeface="Arial"/>
                <a:sym typeface="Arial"/>
              </a:defRPr>
            </a:pPr>
            <a:r>
              <a:t>Enables representation to fuse the left and right context</a:t>
            </a:r>
          </a:p>
        </p:txBody>
      </p:sp>
      <p:sp>
        <p:nvSpPr>
          <p:cNvPr id="1605" name="Slide Number Placeholder 5"/>
          <p:cNvSpPr txBox="1"/>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07" name="Picture 3" descr="Picture 3"/>
          <p:cNvPicPr>
            <a:picLocks noChangeAspect="1"/>
          </p:cNvPicPr>
          <p:nvPr/>
        </p:nvPicPr>
        <p:blipFill>
          <a:blip r:embed="rId2">
            <a:extLst/>
          </a:blip>
          <a:stretch>
            <a:fillRect/>
          </a:stretch>
        </p:blipFill>
        <p:spPr>
          <a:xfrm>
            <a:off x="3073155" y="2839934"/>
            <a:ext cx="6420828" cy="1491621"/>
          </a:xfrm>
          <a:prstGeom prst="rect">
            <a:avLst/>
          </a:prstGeom>
          <a:ln w="12700">
            <a:miter lim="400000"/>
          </a:ln>
        </p:spPr>
      </p:pic>
      <p:sp>
        <p:nvSpPr>
          <p:cNvPr id="1608" name="Content Placeholder 2"/>
          <p:cNvSpPr txBox="1"/>
          <p:nvPr>
            <p:ph type="body" idx="1"/>
          </p:nvPr>
        </p:nvSpPr>
        <p:spPr>
          <a:prstGeom prst="rect">
            <a:avLst/>
          </a:prstGeom>
        </p:spPr>
        <p:txBody>
          <a:bodyPr/>
          <a:lstStyle/>
          <a:p>
            <a:pPr marL="0" indent="0">
              <a:buSzTx/>
              <a:buNone/>
              <a:defRPr sz="2400">
                <a:latin typeface="Arial"/>
                <a:ea typeface="Arial"/>
                <a:cs typeface="Arial"/>
                <a:sym typeface="Arial"/>
              </a:defRPr>
            </a:pPr>
            <a:r>
              <a:t>Pre-training</a:t>
            </a:r>
            <a:r>
              <a:t> </a:t>
            </a:r>
            <a:r>
              <a:t>BERT</a:t>
            </a:r>
          </a:p>
          <a:p>
            <a:pPr>
              <a:spcBef>
                <a:spcPts val="2800"/>
              </a:spcBef>
              <a:defRPr b="1" sz="2400">
                <a:solidFill>
                  <a:srgbClr val="4472C4"/>
                </a:solidFill>
                <a:latin typeface="Arial"/>
                <a:ea typeface="Arial"/>
                <a:cs typeface="Arial"/>
                <a:sym typeface="Arial"/>
              </a:defRPr>
            </a:pPr>
            <a:r>
              <a:t>Task</a:t>
            </a:r>
            <a:r>
              <a:t> </a:t>
            </a:r>
            <a:r>
              <a:t>#1:</a:t>
            </a:r>
            <a:r>
              <a:t> </a:t>
            </a:r>
            <a:r>
              <a:t>Masked</a:t>
            </a:r>
            <a:r>
              <a:t> </a:t>
            </a:r>
            <a:r>
              <a:t>LM</a:t>
            </a:r>
          </a:p>
        </p:txBody>
      </p:sp>
      <p:sp>
        <p:nvSpPr>
          <p:cNvPr id="1609" name="TextBox 4"/>
          <p:cNvSpPr txBox="1"/>
          <p:nvPr/>
        </p:nvSpPr>
        <p:spPr>
          <a:xfrm>
            <a:off x="688263" y="4404757"/>
            <a:ext cx="8536746" cy="19627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defTabSz="914400">
              <a:buSzPct val="100000"/>
              <a:buFont typeface="Arial"/>
              <a:buChar char="•"/>
              <a:defRPr sz="2400">
                <a:solidFill>
                  <a:srgbClr val="000000"/>
                </a:solidFill>
                <a:latin typeface="Arial"/>
                <a:ea typeface="Arial"/>
                <a:cs typeface="Arial"/>
                <a:sym typeface="Arial"/>
              </a:defRPr>
            </a:pPr>
            <a:r>
              <a:t>Problem:</a:t>
            </a:r>
            <a:r>
              <a:t> </a:t>
            </a:r>
            <a:r>
              <a:t>pre-training</a:t>
            </a:r>
            <a:r>
              <a:t> </a:t>
            </a:r>
            <a:r>
              <a:t>and</a:t>
            </a:r>
            <a:r>
              <a:t> </a:t>
            </a:r>
            <a:r>
              <a:t>fine-tuning</a:t>
            </a:r>
            <a:r>
              <a:t> </a:t>
            </a:r>
            <a:r>
              <a:t>mismatch</a:t>
            </a:r>
          </a:p>
          <a:p>
            <a:pPr lvl="1" marL="742950" indent="-285750" defTabSz="914400">
              <a:buSzPct val="100000"/>
              <a:buFont typeface="Arial"/>
              <a:buChar char="•"/>
              <a:defRPr sz="2000">
                <a:solidFill>
                  <a:srgbClr val="000000"/>
                </a:solidFill>
                <a:latin typeface="Arial"/>
                <a:ea typeface="Arial"/>
                <a:cs typeface="Arial"/>
                <a:sym typeface="Arial"/>
              </a:defRPr>
            </a:pPr>
            <a:r>
              <a:t>[MASK]</a:t>
            </a:r>
            <a:r>
              <a:t> </a:t>
            </a:r>
            <a:r>
              <a:t>will</a:t>
            </a:r>
            <a:r>
              <a:t> </a:t>
            </a:r>
            <a:r>
              <a:t>never</a:t>
            </a:r>
            <a:r>
              <a:t> </a:t>
            </a:r>
            <a:r>
              <a:t>appear</a:t>
            </a:r>
            <a:r>
              <a:t> </a:t>
            </a:r>
            <a:r>
              <a:t>in</a:t>
            </a:r>
            <a:r>
              <a:t> </a:t>
            </a:r>
            <a:r>
              <a:t>downstream</a:t>
            </a:r>
            <a:r>
              <a:t> </a:t>
            </a:r>
            <a:r>
              <a:t>task</a:t>
            </a:r>
            <a:r>
              <a:t> </a:t>
            </a:r>
            <a:r>
              <a:t>training</a:t>
            </a:r>
          </a:p>
          <a:p>
            <a:pPr marL="285750" indent="-285750" defTabSz="914400">
              <a:buSzPct val="100000"/>
              <a:buFont typeface="Arial"/>
              <a:buChar char="•"/>
              <a:defRPr sz="2400">
                <a:solidFill>
                  <a:srgbClr val="000000"/>
                </a:solidFill>
                <a:latin typeface="Arial"/>
                <a:ea typeface="Arial"/>
                <a:cs typeface="Arial"/>
                <a:sym typeface="Arial"/>
              </a:defRPr>
            </a:pPr>
            <a:r>
              <a:t>Solution:</a:t>
            </a:r>
            <a:r>
              <a:t> </a:t>
            </a:r>
            <a:r>
              <a:t>not</a:t>
            </a:r>
            <a:r>
              <a:t> </a:t>
            </a:r>
            <a:r>
              <a:t>always</a:t>
            </a:r>
            <a:r>
              <a:t> </a:t>
            </a:r>
            <a:r>
              <a:t>use</a:t>
            </a:r>
            <a:r>
              <a:t> </a:t>
            </a:r>
            <a:r>
              <a:t>[MASK]</a:t>
            </a:r>
          </a:p>
          <a:p>
            <a:pPr lvl="1" marL="742950" indent="-285750" defTabSz="914400">
              <a:buSzPct val="100000"/>
              <a:buFont typeface="Arial"/>
              <a:buChar char="•"/>
              <a:defRPr sz="2000">
                <a:solidFill>
                  <a:srgbClr val="000000"/>
                </a:solidFill>
                <a:latin typeface="Arial"/>
                <a:ea typeface="Arial"/>
                <a:cs typeface="Arial"/>
                <a:sym typeface="Arial"/>
              </a:defRPr>
            </a:pPr>
            <a:r>
              <a:t>80%</a:t>
            </a:r>
            <a:r>
              <a:t> </a:t>
            </a:r>
            <a:r>
              <a:t>use</a:t>
            </a:r>
            <a:r>
              <a:t> </a:t>
            </a:r>
            <a:r>
              <a:t>[MASK]</a:t>
            </a:r>
          </a:p>
          <a:p>
            <a:pPr lvl="1" marL="742950" indent="-285750" defTabSz="914400">
              <a:buSzPct val="100000"/>
              <a:buFont typeface="Arial"/>
              <a:buChar char="•"/>
              <a:defRPr sz="2000">
                <a:solidFill>
                  <a:srgbClr val="000000"/>
                </a:solidFill>
                <a:latin typeface="Arial"/>
                <a:ea typeface="Arial"/>
                <a:cs typeface="Arial"/>
                <a:sym typeface="Arial"/>
              </a:defRPr>
            </a:pPr>
            <a:r>
              <a:t>10%</a:t>
            </a:r>
            <a:r>
              <a:t> </a:t>
            </a:r>
            <a:r>
              <a:t>use</a:t>
            </a:r>
            <a:r>
              <a:t> </a:t>
            </a:r>
            <a:r>
              <a:t>a</a:t>
            </a:r>
            <a:r>
              <a:t> </a:t>
            </a:r>
            <a:r>
              <a:t>random</a:t>
            </a:r>
            <a:r>
              <a:t> </a:t>
            </a:r>
            <a:r>
              <a:t>token</a:t>
            </a:r>
          </a:p>
          <a:p>
            <a:pPr lvl="1" marL="742950" indent="-285750" defTabSz="914400">
              <a:buSzPct val="100000"/>
              <a:buFont typeface="Arial"/>
              <a:buChar char="•"/>
              <a:defRPr sz="2000">
                <a:solidFill>
                  <a:srgbClr val="000000"/>
                </a:solidFill>
                <a:latin typeface="Arial"/>
                <a:ea typeface="Arial"/>
                <a:cs typeface="Arial"/>
                <a:sym typeface="Arial"/>
              </a:defRPr>
            </a:pPr>
            <a:r>
              <a:t>10%</a:t>
            </a:r>
            <a:r>
              <a:t> </a:t>
            </a:r>
            <a:r>
              <a:t>use</a:t>
            </a:r>
            <a:r>
              <a:t> </a:t>
            </a:r>
            <a:r>
              <a:t>the</a:t>
            </a:r>
            <a:r>
              <a:t> </a:t>
            </a:r>
            <a:r>
              <a:t>original</a:t>
            </a:r>
            <a:r>
              <a:t> </a:t>
            </a:r>
            <a:r>
              <a:t>token</a:t>
            </a:r>
          </a:p>
        </p:txBody>
      </p:sp>
      <p:sp>
        <p:nvSpPr>
          <p:cNvPr id="1610" name="Slide Number Placeholder 5"/>
          <p:cNvSpPr txBox="1"/>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11" name="Title 1"/>
          <p:cNvSpPr txBox="1"/>
          <p:nvPr>
            <p:ph type="title"/>
          </p:nvPr>
        </p:nvSpPr>
        <p:spPr>
          <a:xfrm>
            <a:off x="596900" y="200025"/>
            <a:ext cx="10515600" cy="1325563"/>
          </a:xfrm>
          <a:prstGeom prst="rect">
            <a:avLst/>
          </a:prstGeom>
        </p:spPr>
        <p:txBody>
          <a:bodyPr/>
          <a:lstStyle/>
          <a:p>
            <a:pPr>
              <a:defRPr b="1" sz="3000">
                <a:latin typeface="Arial"/>
                <a:ea typeface="Arial"/>
                <a:cs typeface="Arial"/>
                <a:sym typeface="Arial"/>
              </a:defRPr>
            </a:pPr>
            <a:r>
              <a:t>BERT:</a:t>
            </a:r>
            <a:r>
              <a:t> </a:t>
            </a:r>
            <a:r>
              <a:t>Bidirectional Encoder Representations</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3" name="Content Placeholder 2"/>
          <p:cNvSpPr txBox="1"/>
          <p:nvPr>
            <p:ph type="body" idx="1"/>
          </p:nvPr>
        </p:nvSpPr>
        <p:spPr>
          <a:prstGeom prst="rect">
            <a:avLst/>
          </a:prstGeom>
        </p:spPr>
        <p:txBody>
          <a:bodyPr/>
          <a:lstStyle/>
          <a:p>
            <a:pPr marL="0" indent="0">
              <a:buSzTx/>
              <a:buNone/>
              <a:defRPr sz="2400">
                <a:latin typeface="Arial"/>
                <a:ea typeface="Arial"/>
                <a:cs typeface="Arial"/>
                <a:sym typeface="Arial"/>
              </a:defRPr>
            </a:pPr>
            <a:r>
              <a:t>Pre-training</a:t>
            </a:r>
            <a:r>
              <a:t> </a:t>
            </a:r>
            <a:r>
              <a:t>BERT</a:t>
            </a:r>
          </a:p>
          <a:p>
            <a:pPr>
              <a:spcBef>
                <a:spcPts val="2800"/>
              </a:spcBef>
              <a:defRPr sz="2400">
                <a:latin typeface="Arial"/>
                <a:ea typeface="Arial"/>
                <a:cs typeface="Arial"/>
                <a:sym typeface="Arial"/>
              </a:defRPr>
            </a:pPr>
            <a:r>
              <a:t>Task</a:t>
            </a:r>
            <a:r>
              <a:t> </a:t>
            </a:r>
            <a:r>
              <a:t>#1:</a:t>
            </a:r>
            <a:r>
              <a:t> </a:t>
            </a:r>
            <a:r>
              <a:t>Masked</a:t>
            </a:r>
            <a:r>
              <a:t> </a:t>
            </a:r>
            <a:r>
              <a:t>LM</a:t>
            </a:r>
          </a:p>
          <a:p>
            <a:pPr>
              <a:defRPr b="1" sz="2400">
                <a:solidFill>
                  <a:srgbClr val="4472C4"/>
                </a:solidFill>
                <a:latin typeface="Arial"/>
                <a:ea typeface="Arial"/>
                <a:cs typeface="Arial"/>
                <a:sym typeface="Arial"/>
              </a:defRPr>
            </a:pPr>
            <a:r>
              <a:t>Task</a:t>
            </a:r>
            <a:r>
              <a:t> </a:t>
            </a:r>
            <a:r>
              <a:t>#2:</a:t>
            </a:r>
            <a:r>
              <a:t> </a:t>
            </a:r>
            <a:r>
              <a:t>Next</a:t>
            </a:r>
            <a:r>
              <a:t> </a:t>
            </a:r>
            <a:r>
              <a:t>Sentence</a:t>
            </a:r>
            <a:r>
              <a:t> </a:t>
            </a:r>
            <a:r>
              <a:t>Prediction</a:t>
            </a:r>
            <a:r>
              <a:t> </a:t>
            </a:r>
            <a:r>
              <a:t>(NSP)</a:t>
            </a:r>
          </a:p>
        </p:txBody>
      </p:sp>
      <p:pic>
        <p:nvPicPr>
          <p:cNvPr id="1614" name="Picture 5" descr="Picture 5"/>
          <p:cNvPicPr>
            <a:picLocks noChangeAspect="1"/>
          </p:cNvPicPr>
          <p:nvPr/>
        </p:nvPicPr>
        <p:blipFill>
          <a:blip r:embed="rId2">
            <a:extLst/>
          </a:blip>
          <a:stretch>
            <a:fillRect/>
          </a:stretch>
        </p:blipFill>
        <p:spPr>
          <a:xfrm>
            <a:off x="2713159" y="3693195"/>
            <a:ext cx="5791201" cy="1270001"/>
          </a:xfrm>
          <a:prstGeom prst="rect">
            <a:avLst/>
          </a:prstGeom>
          <a:ln w="12700">
            <a:miter lim="400000"/>
          </a:ln>
        </p:spPr>
      </p:pic>
      <p:sp>
        <p:nvSpPr>
          <p:cNvPr id="1615" name="TextBox 6"/>
          <p:cNvSpPr txBox="1"/>
          <p:nvPr/>
        </p:nvSpPr>
        <p:spPr>
          <a:xfrm>
            <a:off x="878590" y="5080320"/>
            <a:ext cx="9216684" cy="11482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85750" indent="-285750" defTabSz="914400">
              <a:buSzPct val="100000"/>
              <a:buFont typeface="Arial"/>
              <a:buChar char="•"/>
              <a:defRPr sz="2400">
                <a:solidFill>
                  <a:srgbClr val="000000"/>
                </a:solidFill>
                <a:latin typeface="Arial"/>
                <a:ea typeface="Arial"/>
                <a:cs typeface="Arial"/>
                <a:sym typeface="Arial"/>
              </a:defRPr>
            </a:pPr>
            <a:r>
              <a:t>Predict</a:t>
            </a:r>
            <a:r>
              <a:t> </a:t>
            </a:r>
            <a:r>
              <a:t>whether</a:t>
            </a:r>
            <a:r>
              <a:t> </a:t>
            </a:r>
            <a:r>
              <a:t>B</a:t>
            </a:r>
            <a:r>
              <a:t> </a:t>
            </a:r>
            <a:r>
              <a:t>is</a:t>
            </a:r>
            <a:r>
              <a:t> </a:t>
            </a:r>
            <a:r>
              <a:t>the</a:t>
            </a:r>
            <a:r>
              <a:t> </a:t>
            </a:r>
            <a:r>
              <a:t>actual</a:t>
            </a:r>
            <a:r>
              <a:t> </a:t>
            </a:r>
            <a:r>
              <a:t>sentence</a:t>
            </a:r>
            <a:r>
              <a:t> </a:t>
            </a:r>
            <a:r>
              <a:t>that</a:t>
            </a:r>
            <a:r>
              <a:t> </a:t>
            </a:r>
            <a:r>
              <a:t>proceeds</a:t>
            </a:r>
            <a:r>
              <a:t> </a:t>
            </a:r>
            <a:r>
              <a:t>A</a:t>
            </a:r>
            <a:r>
              <a:t> </a:t>
            </a:r>
            <a:r>
              <a:t>(True</a:t>
            </a:r>
            <a:r>
              <a:t> </a:t>
            </a:r>
            <a:r>
              <a:t>/</a:t>
            </a:r>
            <a:r>
              <a:t> </a:t>
            </a:r>
            <a:r>
              <a:t>False)</a:t>
            </a:r>
          </a:p>
          <a:p>
            <a:pPr marL="285750" indent="-285750" defTabSz="914400">
              <a:buSzPct val="100000"/>
              <a:buFont typeface="Arial"/>
              <a:buChar char="•"/>
              <a:defRPr sz="2400">
                <a:solidFill>
                  <a:srgbClr val="000000"/>
                </a:solidFill>
                <a:latin typeface="Arial"/>
                <a:ea typeface="Arial"/>
                <a:cs typeface="Arial"/>
                <a:sym typeface="Arial"/>
              </a:defRPr>
            </a:pPr>
            <a:r>
              <a:t>To</a:t>
            </a:r>
            <a:r>
              <a:t> </a:t>
            </a:r>
            <a:r>
              <a:t>learn</a:t>
            </a:r>
            <a:r>
              <a:t> </a:t>
            </a:r>
            <a:r>
              <a:t>relationship</a:t>
            </a:r>
            <a:r>
              <a:t> </a:t>
            </a:r>
            <a:r>
              <a:t>between</a:t>
            </a:r>
            <a:r>
              <a:t> </a:t>
            </a:r>
            <a:r>
              <a:t>sentences</a:t>
            </a:r>
          </a:p>
        </p:txBody>
      </p:sp>
      <p:sp>
        <p:nvSpPr>
          <p:cNvPr id="1616" name="Slide Number Placeholder 3"/>
          <p:cNvSpPr txBox="1"/>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17" name="Title 1"/>
          <p:cNvSpPr txBox="1"/>
          <p:nvPr>
            <p:ph type="title"/>
          </p:nvPr>
        </p:nvSpPr>
        <p:spPr>
          <a:xfrm>
            <a:off x="596900" y="200025"/>
            <a:ext cx="10515600" cy="1325563"/>
          </a:xfrm>
          <a:prstGeom prst="rect">
            <a:avLst/>
          </a:prstGeom>
        </p:spPr>
        <p:txBody>
          <a:bodyPr/>
          <a:lstStyle/>
          <a:p>
            <a:pPr>
              <a:defRPr b="1" sz="3000">
                <a:latin typeface="Arial"/>
                <a:ea typeface="Arial"/>
                <a:cs typeface="Arial"/>
                <a:sym typeface="Arial"/>
              </a:defRPr>
            </a:pPr>
            <a:r>
              <a:t>BERT:</a:t>
            </a:r>
            <a:r>
              <a:t> </a:t>
            </a:r>
            <a:r>
              <a:t>Bidirectional Encoder Representations</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9" name="Content Placeholder 2"/>
          <p:cNvSpPr txBox="1"/>
          <p:nvPr>
            <p:ph type="body" sz="half" idx="1"/>
          </p:nvPr>
        </p:nvSpPr>
        <p:spPr>
          <a:xfrm>
            <a:off x="838200" y="1825625"/>
            <a:ext cx="5492263" cy="4351338"/>
          </a:xfrm>
          <a:prstGeom prst="rect">
            <a:avLst/>
          </a:prstGeom>
        </p:spPr>
        <p:txBody>
          <a:bodyPr/>
          <a:lstStyle/>
          <a:p>
            <a:pPr marL="0" indent="0">
              <a:buSzTx/>
              <a:buNone/>
              <a:defRPr sz="2400">
                <a:latin typeface="Arial"/>
                <a:ea typeface="Arial"/>
                <a:cs typeface="Arial"/>
                <a:sym typeface="Arial"/>
              </a:defRPr>
            </a:pPr>
            <a:r>
              <a:t>Pre-training</a:t>
            </a:r>
            <a:r>
              <a:t> </a:t>
            </a:r>
            <a:r>
              <a:t>BERT</a:t>
            </a:r>
          </a:p>
          <a:p>
            <a:pPr marL="0" indent="0">
              <a:buSzTx/>
              <a:buNone/>
              <a:defRPr sz="2400">
                <a:latin typeface="Arial"/>
                <a:ea typeface="Arial"/>
                <a:cs typeface="Arial"/>
                <a:sym typeface="Arial"/>
              </a:defRPr>
            </a:pPr>
          </a:p>
          <a:p>
            <a:pPr>
              <a:defRPr sz="2400">
                <a:latin typeface="Arial"/>
                <a:ea typeface="Arial"/>
                <a:cs typeface="Arial"/>
                <a:sym typeface="Arial"/>
              </a:defRPr>
            </a:pPr>
            <a:r>
              <a:t>Input:</a:t>
            </a:r>
            <a:r>
              <a:t> </a:t>
            </a:r>
            <a:r>
              <a:t>unlabeled</a:t>
            </a:r>
            <a:r>
              <a:t> </a:t>
            </a:r>
            <a:r>
              <a:t>sentence</a:t>
            </a:r>
            <a:r>
              <a:t> </a:t>
            </a:r>
            <a:r>
              <a:t>pair</a:t>
            </a:r>
          </a:p>
          <a:p>
            <a:pPr>
              <a:defRPr sz="2400">
                <a:latin typeface="Arial"/>
                <a:ea typeface="Arial"/>
                <a:cs typeface="Arial"/>
                <a:sym typeface="Arial"/>
              </a:defRPr>
            </a:pPr>
            <a:r>
              <a:t>Training</a:t>
            </a:r>
          </a:p>
          <a:p>
            <a:pPr lvl="1" marL="685800" indent="-228600">
              <a:spcBef>
                <a:spcPts val="500"/>
              </a:spcBef>
              <a:defRPr sz="2400">
                <a:latin typeface="Arial"/>
                <a:ea typeface="Arial"/>
                <a:cs typeface="Arial"/>
                <a:sym typeface="Arial"/>
              </a:defRPr>
            </a:pPr>
            <a:r>
              <a:t>Masked</a:t>
            </a:r>
            <a:r>
              <a:t> </a:t>
            </a:r>
            <a:r>
              <a:t>LM</a:t>
            </a:r>
          </a:p>
          <a:p>
            <a:pPr lvl="1" marL="685800" indent="-228600">
              <a:spcBef>
                <a:spcPts val="500"/>
              </a:spcBef>
              <a:defRPr sz="2400">
                <a:latin typeface="Arial"/>
                <a:ea typeface="Arial"/>
                <a:cs typeface="Arial"/>
                <a:sym typeface="Arial"/>
              </a:defRPr>
            </a:pPr>
            <a:r>
              <a:t>NSP</a:t>
            </a:r>
            <a:r>
              <a:t> </a:t>
            </a:r>
            <a:r>
              <a:t>(label</a:t>
            </a:r>
            <a:r>
              <a:t> </a:t>
            </a:r>
            <a:r>
              <a:t>position</a:t>
            </a:r>
            <a:r>
              <a:t> </a:t>
            </a:r>
            <a:r>
              <a:t>[CLS])</a:t>
            </a:r>
          </a:p>
        </p:txBody>
      </p:sp>
      <p:pic>
        <p:nvPicPr>
          <p:cNvPr id="1620" name="Picture 10" descr="Picture 10"/>
          <p:cNvPicPr>
            <a:picLocks noChangeAspect="1"/>
          </p:cNvPicPr>
          <p:nvPr/>
        </p:nvPicPr>
        <p:blipFill>
          <a:blip r:embed="rId2">
            <a:extLst/>
          </a:blip>
          <a:srcRect l="0" t="0" r="2580" b="11101"/>
          <a:stretch>
            <a:fillRect/>
          </a:stretch>
        </p:blipFill>
        <p:spPr>
          <a:xfrm>
            <a:off x="6096000" y="1596903"/>
            <a:ext cx="4961305" cy="4346699"/>
          </a:xfrm>
          <a:prstGeom prst="rect">
            <a:avLst/>
          </a:prstGeom>
          <a:ln w="12700">
            <a:miter lim="400000"/>
          </a:ln>
        </p:spPr>
      </p:pic>
      <p:sp>
        <p:nvSpPr>
          <p:cNvPr id="1621" name="Slide Number Placeholder 3"/>
          <p:cNvSpPr txBox="1"/>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22" name="Title 1"/>
          <p:cNvSpPr txBox="1"/>
          <p:nvPr>
            <p:ph type="title"/>
          </p:nvPr>
        </p:nvSpPr>
        <p:spPr>
          <a:xfrm>
            <a:off x="596900" y="200025"/>
            <a:ext cx="10515600" cy="1325563"/>
          </a:xfrm>
          <a:prstGeom prst="rect">
            <a:avLst/>
          </a:prstGeom>
        </p:spPr>
        <p:txBody>
          <a:bodyPr/>
          <a:lstStyle/>
          <a:p>
            <a:pPr>
              <a:defRPr b="1" sz="3000">
                <a:latin typeface="Arial"/>
                <a:ea typeface="Arial"/>
                <a:cs typeface="Arial"/>
                <a:sym typeface="Arial"/>
              </a:defRPr>
            </a:pPr>
            <a:r>
              <a:t>BERT:</a:t>
            </a:r>
            <a:r>
              <a:t> </a:t>
            </a:r>
            <a:r>
              <a:t>Bidirectional Encoder Representations</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4" name="Content Placeholder 2"/>
          <p:cNvSpPr txBox="1"/>
          <p:nvPr>
            <p:ph type="body" idx="1"/>
          </p:nvPr>
        </p:nvSpPr>
        <p:spPr>
          <a:prstGeom prst="rect">
            <a:avLst/>
          </a:prstGeom>
        </p:spPr>
        <p:txBody>
          <a:bodyPr/>
          <a:lstStyle/>
          <a:p>
            <a:pPr marL="0" indent="0">
              <a:buSzTx/>
              <a:buNone/>
              <a:defRPr sz="2400">
                <a:latin typeface="Arial"/>
                <a:ea typeface="Arial"/>
                <a:cs typeface="Arial"/>
                <a:sym typeface="Arial"/>
              </a:defRPr>
            </a:pPr>
            <a:r>
              <a:t>Fine-tuning</a:t>
            </a:r>
            <a:r>
              <a:t> </a:t>
            </a:r>
            <a:r>
              <a:t>BERT</a:t>
            </a:r>
          </a:p>
        </p:txBody>
      </p:sp>
      <p:pic>
        <p:nvPicPr>
          <p:cNvPr id="1625" name="Picture 5" descr="Picture 5"/>
          <p:cNvPicPr>
            <a:picLocks noChangeAspect="1"/>
          </p:cNvPicPr>
          <p:nvPr/>
        </p:nvPicPr>
        <p:blipFill>
          <a:blip r:embed="rId2">
            <a:extLst/>
          </a:blip>
          <a:stretch>
            <a:fillRect/>
          </a:stretch>
        </p:blipFill>
        <p:spPr>
          <a:xfrm>
            <a:off x="1066799" y="2409363"/>
            <a:ext cx="9870831" cy="4120731"/>
          </a:xfrm>
          <a:prstGeom prst="rect">
            <a:avLst/>
          </a:prstGeom>
          <a:ln w="12700">
            <a:miter lim="400000"/>
          </a:ln>
        </p:spPr>
      </p:pic>
      <p:sp>
        <p:nvSpPr>
          <p:cNvPr id="1626" name="Slide Number Placeholder 3"/>
          <p:cNvSpPr txBox="1"/>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27" name="Title 1"/>
          <p:cNvSpPr txBox="1"/>
          <p:nvPr>
            <p:ph type="title"/>
          </p:nvPr>
        </p:nvSpPr>
        <p:spPr>
          <a:xfrm>
            <a:off x="596900" y="200025"/>
            <a:ext cx="10515600" cy="1325563"/>
          </a:xfrm>
          <a:prstGeom prst="rect">
            <a:avLst/>
          </a:prstGeom>
        </p:spPr>
        <p:txBody>
          <a:bodyPr/>
          <a:lstStyle/>
          <a:p>
            <a:pPr>
              <a:defRPr b="1" sz="3000">
                <a:latin typeface="Arial"/>
                <a:ea typeface="Arial"/>
                <a:cs typeface="Arial"/>
                <a:sym typeface="Arial"/>
              </a:defRPr>
            </a:pPr>
            <a:r>
              <a:t>BERT:</a:t>
            </a:r>
            <a:r>
              <a:t> </a:t>
            </a:r>
            <a:r>
              <a:t>Bidirectional Encoder Representations</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9" name="Title 1"/>
          <p:cNvSpPr txBox="1"/>
          <p:nvPr>
            <p:ph type="title"/>
          </p:nvPr>
        </p:nvSpPr>
        <p:spPr>
          <a:xfrm>
            <a:off x="530748" y="467608"/>
            <a:ext cx="10515601" cy="1325564"/>
          </a:xfrm>
          <a:prstGeom prst="rect">
            <a:avLst/>
          </a:prstGeom>
        </p:spPr>
        <p:txBody>
          <a:bodyPr/>
          <a:lstStyle>
            <a:lvl1pPr>
              <a:defRPr b="1" sz="3000">
                <a:latin typeface="Arial"/>
                <a:ea typeface="Arial"/>
                <a:cs typeface="Arial"/>
                <a:sym typeface="Arial"/>
              </a:defRPr>
            </a:lvl1pPr>
          </a:lstStyle>
          <a:p>
            <a:pPr/>
            <a:r>
              <a:t>BERT experimental results</a:t>
            </a:r>
          </a:p>
        </p:txBody>
      </p:sp>
      <p:sp>
        <p:nvSpPr>
          <p:cNvPr id="1630" name="Slide Number Placeholder 3"/>
          <p:cNvSpPr txBox="1"/>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631" name="Image" descr="Image"/>
          <p:cNvPicPr>
            <a:picLocks noChangeAspect="1"/>
          </p:cNvPicPr>
          <p:nvPr/>
        </p:nvPicPr>
        <p:blipFill>
          <a:blip r:embed="rId2">
            <a:extLst/>
          </a:blip>
          <a:stretch>
            <a:fillRect/>
          </a:stretch>
        </p:blipFill>
        <p:spPr>
          <a:xfrm>
            <a:off x="596900" y="1785753"/>
            <a:ext cx="10998200" cy="2349501"/>
          </a:xfrm>
          <a:prstGeom prst="rect">
            <a:avLst/>
          </a:prstGeom>
          <a:ln w="12700">
            <a:miter lim="400000"/>
          </a:ln>
        </p:spPr>
      </p:pic>
      <p:pic>
        <p:nvPicPr>
          <p:cNvPr id="1632" name="Image" descr="Image"/>
          <p:cNvPicPr>
            <a:picLocks noChangeAspect="1"/>
          </p:cNvPicPr>
          <p:nvPr/>
        </p:nvPicPr>
        <p:blipFill>
          <a:blip r:embed="rId3">
            <a:extLst/>
          </a:blip>
          <a:stretch>
            <a:fillRect/>
          </a:stretch>
        </p:blipFill>
        <p:spPr>
          <a:xfrm>
            <a:off x="733074" y="4431097"/>
            <a:ext cx="11214101" cy="1968501"/>
          </a:xfrm>
          <a:prstGeom prst="rect">
            <a:avLst/>
          </a:prstGeom>
          <a:ln w="12700">
            <a:miter lim="400000"/>
          </a:ln>
        </p:spPr>
      </p:pic>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4" name="Title 1"/>
          <p:cNvSpPr txBox="1"/>
          <p:nvPr>
            <p:ph type="title"/>
          </p:nvPr>
        </p:nvSpPr>
        <p:spPr>
          <a:xfrm>
            <a:off x="530748" y="467608"/>
            <a:ext cx="10515601" cy="1325564"/>
          </a:xfrm>
          <a:prstGeom prst="rect">
            <a:avLst/>
          </a:prstGeom>
        </p:spPr>
        <p:txBody>
          <a:bodyPr/>
          <a:lstStyle>
            <a:lvl1pPr>
              <a:defRPr b="1" sz="3000">
                <a:latin typeface="Arial"/>
                <a:ea typeface="Arial"/>
                <a:cs typeface="Arial"/>
                <a:sym typeface="Arial"/>
              </a:defRPr>
            </a:lvl1pPr>
          </a:lstStyle>
          <a:p>
            <a:pPr/>
            <a:r>
              <a:t>Effects of pretraining tasks</a:t>
            </a:r>
          </a:p>
        </p:txBody>
      </p:sp>
      <p:sp>
        <p:nvSpPr>
          <p:cNvPr id="1635" name="Slide Number Placeholder 3"/>
          <p:cNvSpPr txBox="1"/>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636" name="Image" descr="Image"/>
          <p:cNvPicPr>
            <a:picLocks noChangeAspect="1"/>
          </p:cNvPicPr>
          <p:nvPr/>
        </p:nvPicPr>
        <p:blipFill>
          <a:blip r:embed="rId2">
            <a:extLst/>
          </a:blip>
          <a:stretch>
            <a:fillRect/>
          </a:stretch>
        </p:blipFill>
        <p:spPr>
          <a:xfrm>
            <a:off x="5638845" y="1714326"/>
            <a:ext cx="6184901" cy="3810001"/>
          </a:xfrm>
          <a:prstGeom prst="rect">
            <a:avLst/>
          </a:prstGeom>
          <a:ln w="12700">
            <a:miter lim="400000"/>
          </a:ln>
        </p:spPr>
      </p:pic>
      <p:sp>
        <p:nvSpPr>
          <p:cNvPr id="1637" name="Content Placeholder 2"/>
          <p:cNvSpPr txBox="1"/>
          <p:nvPr>
            <p:ph type="body" sz="half" idx="1"/>
          </p:nvPr>
        </p:nvSpPr>
        <p:spPr>
          <a:xfrm>
            <a:off x="838200" y="1825625"/>
            <a:ext cx="4707827" cy="4079059"/>
          </a:xfrm>
          <a:prstGeom prst="rect">
            <a:avLst/>
          </a:prstGeom>
        </p:spPr>
        <p:txBody>
          <a:bodyPr/>
          <a:lstStyle/>
          <a:p>
            <a:pPr marL="240631" indent="-240631">
              <a:buFontTx/>
              <a:defRPr sz="2400">
                <a:latin typeface="Arial"/>
                <a:ea typeface="Arial"/>
                <a:cs typeface="Arial"/>
                <a:sym typeface="Arial"/>
              </a:defRPr>
            </a:pPr>
            <a:r>
              <a:t>Masked LM (compared to left-to-right LM) is very important on some tasks, Next Sentence Prediction is important on other tasks</a:t>
            </a:r>
          </a:p>
          <a:p>
            <a:pPr marL="240631" indent="-240631">
              <a:buFontTx/>
              <a:defRPr sz="2400">
                <a:latin typeface="Arial"/>
                <a:ea typeface="Arial"/>
                <a:cs typeface="Arial"/>
                <a:sym typeface="Arial"/>
              </a:defRPr>
            </a:pPr>
          </a:p>
          <a:p>
            <a:pPr marL="240631" indent="-240631">
              <a:buFontTx/>
              <a:defRPr sz="2400">
                <a:latin typeface="Arial"/>
                <a:ea typeface="Arial"/>
                <a:cs typeface="Arial"/>
                <a:sym typeface="Arial"/>
              </a:defRPr>
            </a:pPr>
            <a:r>
              <a:t>Left-to-right model does very poorly on word-level task (SQuAD), although this is mitigated by BiLSTM</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9" name="Title 1"/>
          <p:cNvSpPr txBox="1"/>
          <p:nvPr>
            <p:ph type="title"/>
          </p:nvPr>
        </p:nvSpPr>
        <p:spPr>
          <a:prstGeom prst="rect">
            <a:avLst/>
          </a:prstGeom>
        </p:spPr>
        <p:txBody>
          <a:bodyPr/>
          <a:lstStyle>
            <a:lvl1pPr>
              <a:defRPr b="1" sz="3000">
                <a:latin typeface="Arial"/>
                <a:ea typeface="Arial"/>
                <a:cs typeface="Arial"/>
                <a:sym typeface="Arial"/>
              </a:defRPr>
            </a:lvl1pPr>
          </a:lstStyle>
          <a:p>
            <a:pPr/>
            <a:r>
              <a:t>Effects of dimensionality and training time</a:t>
            </a:r>
          </a:p>
        </p:txBody>
      </p:sp>
      <p:sp>
        <p:nvSpPr>
          <p:cNvPr id="1640" name="Content Placeholder 2"/>
          <p:cNvSpPr txBox="1"/>
          <p:nvPr>
            <p:ph type="body" sz="half" idx="1"/>
          </p:nvPr>
        </p:nvSpPr>
        <p:spPr>
          <a:xfrm>
            <a:off x="838200" y="1825625"/>
            <a:ext cx="4550556" cy="4308846"/>
          </a:xfrm>
          <a:prstGeom prst="rect">
            <a:avLst/>
          </a:prstGeom>
        </p:spPr>
        <p:txBody>
          <a:bodyPr/>
          <a:lstStyle/>
          <a:p>
            <a:pPr marL="240631" indent="-240631">
              <a:buFontTx/>
              <a:defRPr sz="2400">
                <a:latin typeface="Arial"/>
                <a:ea typeface="Arial"/>
                <a:cs typeface="Arial"/>
                <a:sym typeface="Arial"/>
              </a:defRPr>
            </a:pPr>
            <a:r>
              <a:t>Masked LM takes slightly longer to converge because we only predict 15% instead of 100% </a:t>
            </a:r>
          </a:p>
          <a:p>
            <a:pPr marL="240631" indent="-240631">
              <a:buFontTx/>
              <a:defRPr sz="2400">
                <a:latin typeface="Arial"/>
                <a:ea typeface="Arial"/>
                <a:cs typeface="Arial"/>
                <a:sym typeface="Arial"/>
              </a:defRPr>
            </a:pPr>
          </a:p>
          <a:p>
            <a:pPr marL="240631" indent="-240631">
              <a:buFontTx/>
              <a:defRPr sz="2400">
                <a:latin typeface="Arial"/>
                <a:ea typeface="Arial"/>
                <a:cs typeface="Arial"/>
                <a:sym typeface="Arial"/>
              </a:defRPr>
            </a:pPr>
            <a:r>
              <a:t>But absolute results are much better almost immediately</a:t>
            </a:r>
          </a:p>
        </p:txBody>
      </p:sp>
      <p:sp>
        <p:nvSpPr>
          <p:cNvPr id="1641" name="Slide Number Placeholder 5"/>
          <p:cNvSpPr txBox="1"/>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642" name="Image" descr="Image"/>
          <p:cNvPicPr>
            <a:picLocks noChangeAspect="1"/>
          </p:cNvPicPr>
          <p:nvPr/>
        </p:nvPicPr>
        <p:blipFill>
          <a:blip r:embed="rId2">
            <a:extLst/>
          </a:blip>
          <a:stretch>
            <a:fillRect/>
          </a:stretch>
        </p:blipFill>
        <p:spPr>
          <a:xfrm>
            <a:off x="5969574" y="2103626"/>
            <a:ext cx="5435601" cy="3759201"/>
          </a:xfrm>
          <a:prstGeom prst="rect">
            <a:avLst/>
          </a:prstGeom>
          <a:ln w="12700">
            <a:miter lim="400000"/>
          </a:ln>
        </p:spPr>
      </p:pic>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4" name="Title 1"/>
          <p:cNvSpPr txBox="1"/>
          <p:nvPr>
            <p:ph type="title"/>
          </p:nvPr>
        </p:nvSpPr>
        <p:spPr>
          <a:prstGeom prst="rect">
            <a:avLst/>
          </a:prstGeom>
        </p:spPr>
        <p:txBody>
          <a:bodyPr/>
          <a:lstStyle>
            <a:lvl1pPr>
              <a:defRPr b="1" sz="3000">
                <a:latin typeface="Arial"/>
                <a:ea typeface="Arial"/>
                <a:cs typeface="Arial"/>
                <a:sym typeface="Arial"/>
              </a:defRPr>
            </a:lvl1pPr>
          </a:lstStyle>
          <a:p>
            <a:pPr/>
            <a:r>
              <a:t>Effects of dimensionality and training time</a:t>
            </a:r>
          </a:p>
        </p:txBody>
      </p:sp>
      <p:sp>
        <p:nvSpPr>
          <p:cNvPr id="1645" name="Content Placeholder 2"/>
          <p:cNvSpPr txBox="1"/>
          <p:nvPr>
            <p:ph type="body" sz="half" idx="1"/>
          </p:nvPr>
        </p:nvSpPr>
        <p:spPr>
          <a:xfrm>
            <a:off x="838200" y="1825625"/>
            <a:ext cx="4550556" cy="4308846"/>
          </a:xfrm>
          <a:prstGeom prst="rect">
            <a:avLst/>
          </a:prstGeom>
        </p:spPr>
        <p:txBody>
          <a:bodyPr/>
          <a:lstStyle/>
          <a:p>
            <a:pPr marL="240631" indent="-240631">
              <a:buFontTx/>
              <a:defRPr sz="2400">
                <a:latin typeface="Arial"/>
                <a:ea typeface="Arial"/>
                <a:cs typeface="Arial"/>
                <a:sym typeface="Arial"/>
              </a:defRPr>
            </a:pPr>
            <a:r>
              <a:t>Big models help a lot </a:t>
            </a:r>
          </a:p>
          <a:p>
            <a:pPr marL="240631" indent="-240631">
              <a:buFontTx/>
              <a:defRPr sz="2400">
                <a:latin typeface="Arial"/>
                <a:ea typeface="Arial"/>
                <a:cs typeface="Arial"/>
                <a:sym typeface="Arial"/>
              </a:defRPr>
            </a:pPr>
          </a:p>
          <a:p>
            <a:pPr marL="240631" indent="-240631">
              <a:buFontTx/>
              <a:defRPr sz="2400">
                <a:latin typeface="Arial"/>
                <a:ea typeface="Arial"/>
                <a:cs typeface="Arial"/>
                <a:sym typeface="Arial"/>
              </a:defRPr>
            </a:pPr>
            <a:r>
              <a:t>Going from 110M -&gt; 340M params helps even on datasets with 3,600 labeled examples </a:t>
            </a:r>
          </a:p>
          <a:p>
            <a:pPr marL="240631" indent="-240631">
              <a:buFontTx/>
              <a:defRPr sz="2400">
                <a:latin typeface="Arial"/>
                <a:ea typeface="Arial"/>
                <a:cs typeface="Arial"/>
                <a:sym typeface="Arial"/>
              </a:defRPr>
            </a:pPr>
          </a:p>
          <a:p>
            <a:pPr marL="240631" indent="-240631">
              <a:buFontTx/>
              <a:defRPr sz="2400">
                <a:latin typeface="Arial"/>
                <a:ea typeface="Arial"/>
                <a:cs typeface="Arial"/>
                <a:sym typeface="Arial"/>
              </a:defRPr>
            </a:pPr>
            <a:r>
              <a:t>Improvements have not asymptoted </a:t>
            </a:r>
          </a:p>
        </p:txBody>
      </p:sp>
      <p:sp>
        <p:nvSpPr>
          <p:cNvPr id="1646" name="Slide Number Placeholder 5"/>
          <p:cNvSpPr txBox="1"/>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647" name="Image" descr="Image"/>
          <p:cNvPicPr>
            <a:picLocks noChangeAspect="1"/>
          </p:cNvPicPr>
          <p:nvPr/>
        </p:nvPicPr>
        <p:blipFill>
          <a:blip r:embed="rId2">
            <a:extLst/>
          </a:blip>
          <a:stretch>
            <a:fillRect/>
          </a:stretch>
        </p:blipFill>
        <p:spPr>
          <a:xfrm>
            <a:off x="5781187" y="2339340"/>
            <a:ext cx="5461001" cy="341630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Machine translation"/>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Machine translation</a:t>
            </a:r>
          </a:p>
        </p:txBody>
      </p:sp>
      <p:sp>
        <p:nvSpPr>
          <p:cNvPr id="289" name="Slide Number"/>
          <p:cNvSpPr txBox="1"/>
          <p:nvPr>
            <p:ph type="sldNum" sz="quarter" idx="4294967295"/>
          </p:nvPr>
        </p:nvSpPr>
        <p:spPr>
          <a:xfrm>
            <a:off x="10857975" y="6049983"/>
            <a:ext cx="225402"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b="1" sz="2000">
                <a:solidFill>
                  <a:srgbClr val="000000"/>
                </a:solidFill>
                <a:latin typeface="Arial"/>
                <a:ea typeface="Arial"/>
                <a:cs typeface="Arial"/>
                <a:sym typeface="Arial"/>
              </a:defRPr>
            </a:lvl1pPr>
          </a:lstStyle>
          <a:p>
            <a:pPr/>
            <a:fld id="{86CB4B4D-7CA3-9044-876B-883B54F8677D}" type="slidenum"/>
          </a:p>
        </p:txBody>
      </p:sp>
      <p:pic>
        <p:nvPicPr>
          <p:cNvPr id="290" name="Image" descr="Image"/>
          <p:cNvPicPr>
            <a:picLocks noChangeAspect="1"/>
          </p:cNvPicPr>
          <p:nvPr/>
        </p:nvPicPr>
        <p:blipFill>
          <a:blip r:embed="rId3">
            <a:extLst/>
          </a:blip>
          <a:stretch>
            <a:fillRect/>
          </a:stretch>
        </p:blipFill>
        <p:spPr>
          <a:xfrm>
            <a:off x="2331618" y="2965000"/>
            <a:ext cx="6464040" cy="1951656"/>
          </a:xfrm>
          <a:prstGeom prst="rect">
            <a:avLst/>
          </a:prstGeom>
          <a:ln w="12700">
            <a:miter lim="400000"/>
          </a:ln>
        </p:spPr>
      </p:pic>
      <p:sp>
        <p:nvSpPr>
          <p:cNvPr id="291" name="Translating a sentence from one language (source language) to another language (target language)"/>
          <p:cNvSpPr txBox="1"/>
          <p:nvPr>
            <p:ph type="body" sz="quarter" idx="4294967295"/>
          </p:nvPr>
        </p:nvSpPr>
        <p:spPr>
          <a:xfrm>
            <a:off x="483608" y="1496793"/>
            <a:ext cx="10747199" cy="1291673"/>
          </a:xfrm>
          <a:prstGeom prst="rect">
            <a:avLst/>
          </a:prstGeom>
        </p:spPr>
        <p:txBody>
          <a:bodyPr lIns="45719" tIns="45719" rIns="45719" bIns="45719"/>
          <a:lstStyle/>
          <a:p>
            <a:pPr marL="342899" indent="-342899" defTabSz="914400">
              <a:spcBef>
                <a:spcPts val="700"/>
              </a:spcBef>
              <a:defRPr sz="2300">
                <a:latin typeface="Arial"/>
                <a:ea typeface="Arial"/>
                <a:cs typeface="Arial"/>
                <a:sym typeface="Arial"/>
              </a:defRPr>
            </a:pPr>
            <a:r>
              <a:t>Translating a sentence from one language (</a:t>
            </a:r>
            <a:r>
              <a:rPr b="1">
                <a:solidFill>
                  <a:srgbClr val="0433FF"/>
                </a:solidFill>
              </a:rPr>
              <a:t>source language</a:t>
            </a:r>
            <a:r>
              <a:t>) to another language (</a:t>
            </a:r>
            <a:r>
              <a:rPr b="1">
                <a:solidFill>
                  <a:srgbClr val="0433FF"/>
                </a:solidFill>
              </a:rPr>
              <a:t>target language</a:t>
            </a:r>
            <a:r>
              <a:t>)</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9" name="Title 1"/>
          <p:cNvSpPr txBox="1"/>
          <p:nvPr>
            <p:ph type="title"/>
          </p:nvPr>
        </p:nvSpPr>
        <p:spPr>
          <a:prstGeom prst="rect">
            <a:avLst/>
          </a:prstGeom>
        </p:spPr>
        <p:txBody>
          <a:bodyPr/>
          <a:lstStyle/>
          <a:p>
            <a:pPr>
              <a:defRPr b="1" sz="3000">
                <a:latin typeface="Arial"/>
                <a:ea typeface="Arial"/>
                <a:cs typeface="Arial"/>
                <a:sym typeface="Arial"/>
              </a:defRPr>
            </a:pPr>
            <a:r>
              <a:t>BERT:</a:t>
            </a:r>
            <a:r>
              <a:t> </a:t>
            </a:r>
            <a:r>
              <a:t>Open source release</a:t>
            </a:r>
          </a:p>
        </p:txBody>
      </p:sp>
      <p:sp>
        <p:nvSpPr>
          <p:cNvPr id="1650" name="Content Placeholder 2"/>
          <p:cNvSpPr txBox="1"/>
          <p:nvPr>
            <p:ph type="body" sz="half" idx="1"/>
          </p:nvPr>
        </p:nvSpPr>
        <p:spPr>
          <a:xfrm>
            <a:off x="838200" y="1825625"/>
            <a:ext cx="5436365" cy="4351338"/>
          </a:xfrm>
          <a:prstGeom prst="rect">
            <a:avLst/>
          </a:prstGeom>
        </p:spPr>
        <p:txBody>
          <a:bodyPr/>
          <a:lstStyle/>
          <a:p>
            <a:pPr marL="0" indent="0">
              <a:buSzTx/>
              <a:buNone/>
              <a:defRPr sz="2400">
                <a:latin typeface="Arial"/>
                <a:ea typeface="Arial"/>
                <a:cs typeface="Arial"/>
                <a:sym typeface="Arial"/>
              </a:defRPr>
            </a:pPr>
            <a:r>
              <a:t>One reason for BERT’s success was the open source release</a:t>
            </a:r>
          </a:p>
          <a:p>
            <a:pPr lvl="1" marL="621631" indent="-240631">
              <a:buFontTx/>
              <a:defRPr sz="2400">
                <a:latin typeface="Arial"/>
                <a:ea typeface="Arial"/>
                <a:cs typeface="Arial"/>
                <a:sym typeface="Arial"/>
              </a:defRPr>
            </a:pPr>
            <a:r>
              <a:t>Minimum dependency</a:t>
            </a:r>
          </a:p>
          <a:p>
            <a:pPr lvl="1" marL="621631" indent="-240631">
              <a:buFontTx/>
              <a:defRPr sz="2400">
                <a:latin typeface="Arial"/>
                <a:ea typeface="Arial"/>
                <a:cs typeface="Arial"/>
                <a:sym typeface="Arial"/>
              </a:defRPr>
            </a:pPr>
            <a:r>
              <a:t>Abstracted so people could including a single file to use model</a:t>
            </a:r>
          </a:p>
          <a:p>
            <a:pPr lvl="1" marL="621631" indent="-240631" defTabSz="457200">
              <a:lnSpc>
                <a:spcPts val="4200"/>
              </a:lnSpc>
              <a:spcBef>
                <a:spcPts val="0"/>
              </a:spcBef>
              <a:buFontTx/>
              <a:defRPr sz="2400">
                <a:latin typeface="Arial"/>
                <a:ea typeface="Arial"/>
                <a:cs typeface="Arial"/>
                <a:sym typeface="Arial"/>
              </a:defRPr>
            </a:pPr>
            <a:r>
              <a:t>Thorough README</a:t>
            </a:r>
          </a:p>
          <a:p>
            <a:pPr lvl="1" marL="621631" indent="-240631" defTabSz="457200">
              <a:lnSpc>
                <a:spcPts val="4200"/>
              </a:lnSpc>
              <a:spcBef>
                <a:spcPts val="0"/>
              </a:spcBef>
              <a:buFontTx/>
              <a:defRPr sz="2400">
                <a:latin typeface="Arial"/>
                <a:ea typeface="Arial"/>
                <a:cs typeface="Arial"/>
                <a:sym typeface="Arial"/>
              </a:defRPr>
            </a:pPr>
            <a:r>
              <a:t>Idiomatic code</a:t>
            </a:r>
          </a:p>
          <a:p>
            <a:pPr lvl="1" marL="621631" indent="-240631" defTabSz="457200">
              <a:lnSpc>
                <a:spcPts val="4200"/>
              </a:lnSpc>
              <a:spcBef>
                <a:spcPts val="0"/>
              </a:spcBef>
              <a:buFontTx/>
              <a:defRPr sz="2400">
                <a:latin typeface="Arial"/>
                <a:ea typeface="Arial"/>
                <a:cs typeface="Arial"/>
                <a:sym typeface="Arial"/>
              </a:defRPr>
            </a:pPr>
            <a:r>
              <a:t>Well-documented code</a:t>
            </a:r>
          </a:p>
          <a:p>
            <a:pPr lvl="1" marL="621631" indent="-240631" defTabSz="457200">
              <a:lnSpc>
                <a:spcPts val="4200"/>
              </a:lnSpc>
              <a:spcBef>
                <a:spcPts val="0"/>
              </a:spcBef>
              <a:buFontTx/>
              <a:defRPr sz="2400">
                <a:latin typeface="Arial"/>
                <a:ea typeface="Arial"/>
                <a:cs typeface="Arial"/>
                <a:sym typeface="Arial"/>
              </a:defRPr>
            </a:pPr>
            <a:r>
              <a:t>Good support (for the first few months)</a:t>
            </a:r>
          </a:p>
        </p:txBody>
      </p:sp>
      <p:sp>
        <p:nvSpPr>
          <p:cNvPr id="1651" name="Slide Number Placeholder 5"/>
          <p:cNvSpPr txBox="1"/>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652" name="Image" descr="Image"/>
          <p:cNvPicPr>
            <a:picLocks noChangeAspect="1"/>
          </p:cNvPicPr>
          <p:nvPr/>
        </p:nvPicPr>
        <p:blipFill>
          <a:blip r:embed="rId2">
            <a:extLst/>
          </a:blip>
          <a:stretch>
            <a:fillRect/>
          </a:stretch>
        </p:blipFill>
        <p:spPr>
          <a:xfrm>
            <a:off x="6973092" y="732758"/>
            <a:ext cx="3946564" cy="1325564"/>
          </a:xfrm>
          <a:prstGeom prst="rect">
            <a:avLst/>
          </a:prstGeom>
          <a:ln w="12700">
            <a:miter lim="400000"/>
          </a:ln>
        </p:spPr>
      </p:pic>
      <p:sp>
        <p:nvSpPr>
          <p:cNvPr id="1653" name="from transformers import AutoTokenizer, AutoModelForMaskedLM…"/>
          <p:cNvSpPr txBox="1"/>
          <p:nvPr/>
        </p:nvSpPr>
        <p:spPr>
          <a:xfrm>
            <a:off x="6915077" y="2354927"/>
            <a:ext cx="4357757" cy="4053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ts val="4000"/>
              </a:lnSpc>
              <a:defRPr sz="2000">
                <a:solidFill>
                  <a:srgbClr val="333333"/>
                </a:solidFill>
                <a:latin typeface="Courier"/>
                <a:ea typeface="Courier"/>
                <a:cs typeface="Courier"/>
                <a:sym typeface="Courier"/>
              </a:defRPr>
            </a:pPr>
            <a:r>
              <a:rPr>
                <a:solidFill>
                  <a:srgbClr val="0433FF"/>
                </a:solidFill>
              </a:rPr>
              <a:t>from</a:t>
            </a:r>
            <a:r>
              <a:t> transformers </a:t>
            </a:r>
            <a:r>
              <a:rPr>
                <a:solidFill>
                  <a:srgbClr val="0433FF"/>
                </a:solidFill>
              </a:rPr>
              <a:t>import</a:t>
            </a:r>
            <a:r>
              <a:t> AutoTokenizer, AutoModelForMaskedLM</a:t>
            </a:r>
          </a:p>
          <a:p>
            <a:pPr>
              <a:lnSpc>
                <a:spcPts val="4000"/>
              </a:lnSpc>
              <a:defRPr sz="2000">
                <a:solidFill>
                  <a:srgbClr val="333333"/>
                </a:solidFill>
                <a:latin typeface="Courier"/>
                <a:ea typeface="Courier"/>
                <a:cs typeface="Courier"/>
                <a:sym typeface="Courier"/>
              </a:defRPr>
            </a:pPr>
          </a:p>
          <a:p>
            <a:pPr>
              <a:lnSpc>
                <a:spcPts val="4000"/>
              </a:lnSpc>
              <a:defRPr sz="2000">
                <a:solidFill>
                  <a:srgbClr val="333333"/>
                </a:solidFill>
                <a:latin typeface="Courier"/>
                <a:ea typeface="Courier"/>
                <a:cs typeface="Courier"/>
                <a:sym typeface="Courier"/>
              </a:defRPr>
            </a:pPr>
            <a:r>
              <a:t>tokenizer </a:t>
            </a:r>
            <a:r>
              <a:rPr>
                <a:solidFill>
                  <a:srgbClr val="FFFB00"/>
                </a:solidFill>
              </a:rPr>
              <a:t>=</a:t>
            </a:r>
            <a:r>
              <a:t> AutoTokenizer.from_pretrained("</a:t>
            </a:r>
            <a:r>
              <a:rPr>
                <a:solidFill>
                  <a:srgbClr val="FF2600"/>
                </a:solidFill>
              </a:rPr>
              <a:t>bert-base-uncased</a:t>
            </a:r>
            <a:r>
              <a:t>")</a:t>
            </a:r>
          </a:p>
          <a:p>
            <a:pPr>
              <a:lnSpc>
                <a:spcPts val="4000"/>
              </a:lnSpc>
              <a:defRPr sz="2000">
                <a:solidFill>
                  <a:srgbClr val="333333"/>
                </a:solidFill>
                <a:latin typeface="Courier"/>
                <a:ea typeface="Courier"/>
                <a:cs typeface="Courier"/>
                <a:sym typeface="Courier"/>
              </a:defRPr>
            </a:pPr>
          </a:p>
          <a:p>
            <a:pPr>
              <a:lnSpc>
                <a:spcPts val="4000"/>
              </a:lnSpc>
              <a:defRPr sz="2000">
                <a:solidFill>
                  <a:srgbClr val="333333"/>
                </a:solidFill>
                <a:latin typeface="Courier"/>
                <a:ea typeface="Courier"/>
                <a:cs typeface="Courier"/>
                <a:sym typeface="Courier"/>
              </a:defRPr>
            </a:pPr>
            <a:r>
              <a:t>model </a:t>
            </a:r>
            <a:r>
              <a:rPr>
                <a:solidFill>
                  <a:srgbClr val="FFFB00"/>
                </a:solidFill>
              </a:rPr>
              <a:t>=</a:t>
            </a:r>
            <a:r>
              <a:t> AutoModelForMaskedLM.from_pretrained("</a:t>
            </a:r>
            <a:r>
              <a:rPr>
                <a:solidFill>
                  <a:srgbClr val="FF2600"/>
                </a:solidFill>
              </a:rPr>
              <a:t>bert-base-uncased</a:t>
            </a:r>
            <a:r>
              <a:t>")</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5" name="Title 1"/>
          <p:cNvSpPr txBox="1"/>
          <p:nvPr>
            <p:ph type="title"/>
          </p:nvPr>
        </p:nvSpPr>
        <p:spPr>
          <a:xfrm>
            <a:off x="530748" y="467608"/>
            <a:ext cx="10515601" cy="1325564"/>
          </a:xfrm>
          <a:prstGeom prst="rect">
            <a:avLst/>
          </a:prstGeom>
        </p:spPr>
        <p:txBody>
          <a:bodyPr/>
          <a:lstStyle>
            <a:lvl1pPr>
              <a:defRPr b="1" sz="3000">
                <a:latin typeface="Arial"/>
                <a:ea typeface="Arial"/>
                <a:cs typeface="Arial"/>
                <a:sym typeface="Arial"/>
              </a:defRPr>
            </a:lvl1pPr>
          </a:lstStyle>
          <a:p>
            <a:pPr/>
            <a:r>
              <a:t>Homework 4</a:t>
            </a:r>
          </a:p>
        </p:txBody>
      </p:sp>
      <p:sp>
        <p:nvSpPr>
          <p:cNvPr id="1656" name="Content Placeholder 2"/>
          <p:cNvSpPr txBox="1"/>
          <p:nvPr>
            <p:ph type="body" sz="half" idx="1"/>
          </p:nvPr>
        </p:nvSpPr>
        <p:spPr>
          <a:xfrm>
            <a:off x="838200" y="1825625"/>
            <a:ext cx="4881340" cy="4272474"/>
          </a:xfrm>
          <a:prstGeom prst="rect">
            <a:avLst/>
          </a:prstGeom>
        </p:spPr>
        <p:txBody>
          <a:bodyPr/>
          <a:lstStyle/>
          <a:p>
            <a:pPr marL="240631" indent="-240631">
              <a:buFontTx/>
              <a:defRPr sz="2400">
                <a:latin typeface="Arial"/>
                <a:ea typeface="Arial"/>
                <a:cs typeface="Arial"/>
                <a:sym typeface="Arial"/>
              </a:defRPr>
            </a:pPr>
            <a:r>
              <a:t>Using Google colab to train a text classification model</a:t>
            </a:r>
          </a:p>
          <a:p>
            <a:pPr lvl="1" marL="621631" indent="-240631">
              <a:buFontTx/>
              <a:defRPr sz="2400">
                <a:latin typeface="Arial"/>
                <a:ea typeface="Arial"/>
                <a:cs typeface="Arial"/>
                <a:sym typeface="Arial"/>
              </a:defRPr>
            </a:pPr>
            <a:r>
              <a:t>Supports keras, tensor flow and pytorch</a:t>
            </a:r>
          </a:p>
          <a:p>
            <a:pPr lvl="1" marL="621631" indent="-240631">
              <a:buFontTx/>
              <a:defRPr sz="2400">
                <a:latin typeface="Arial"/>
                <a:ea typeface="Arial"/>
                <a:cs typeface="Arial"/>
                <a:sym typeface="Arial"/>
              </a:defRPr>
            </a:pPr>
            <a:r>
              <a:t>Free Tesla K80 GPU</a:t>
            </a:r>
          </a:p>
          <a:p>
            <a:pPr lvl="1" marL="621631" indent="-240631">
              <a:buFontTx/>
              <a:defRPr sz="2400">
                <a:latin typeface="Arial"/>
                <a:ea typeface="Arial"/>
                <a:cs typeface="Arial"/>
                <a:sym typeface="Arial"/>
              </a:defRPr>
            </a:pPr>
          </a:p>
          <a:p>
            <a:pPr marL="240631" indent="-240631">
              <a:buFontTx/>
              <a:defRPr sz="2400">
                <a:latin typeface="Arial"/>
                <a:ea typeface="Arial"/>
                <a:cs typeface="Arial"/>
                <a:sym typeface="Arial"/>
              </a:defRPr>
            </a:pPr>
            <a:r>
              <a:t>Homework 4: StackOverflow programming language prediction using hugging face’s transformer library</a:t>
            </a:r>
          </a:p>
        </p:txBody>
      </p:sp>
      <p:sp>
        <p:nvSpPr>
          <p:cNvPr id="1657" name="Slide Number Placeholder 3"/>
          <p:cNvSpPr txBox="1"/>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658" name="Image" descr="Image"/>
          <p:cNvPicPr>
            <a:picLocks noChangeAspect="1"/>
          </p:cNvPicPr>
          <p:nvPr/>
        </p:nvPicPr>
        <p:blipFill>
          <a:blip r:embed="rId2">
            <a:extLst/>
          </a:blip>
          <a:stretch>
            <a:fillRect/>
          </a:stretch>
        </p:blipFill>
        <p:spPr>
          <a:xfrm>
            <a:off x="6679763" y="1496823"/>
            <a:ext cx="3916370" cy="993550"/>
          </a:xfrm>
          <a:prstGeom prst="rect">
            <a:avLst/>
          </a:prstGeom>
          <a:ln w="12700">
            <a:miter lim="400000"/>
          </a:ln>
        </p:spPr>
      </p:pic>
      <p:pic>
        <p:nvPicPr>
          <p:cNvPr id="1659" name="Image" descr="Image"/>
          <p:cNvPicPr>
            <a:picLocks noChangeAspect="1"/>
          </p:cNvPicPr>
          <p:nvPr/>
        </p:nvPicPr>
        <p:blipFill>
          <a:blip r:embed="rId3">
            <a:extLst/>
          </a:blip>
          <a:stretch>
            <a:fillRect/>
          </a:stretch>
        </p:blipFill>
        <p:spPr>
          <a:xfrm>
            <a:off x="6378152" y="2783632"/>
            <a:ext cx="5540725" cy="2773385"/>
          </a:xfrm>
          <a:prstGeom prst="rect">
            <a:avLst/>
          </a:prstGeom>
          <a:ln w="12700">
            <a:miter lim="400000"/>
          </a:ln>
        </p:spPr>
      </p:pic>
      <p:sp>
        <p:nvSpPr>
          <p:cNvPr id="1660" name="Rectangle"/>
          <p:cNvSpPr/>
          <p:nvPr/>
        </p:nvSpPr>
        <p:spPr>
          <a:xfrm>
            <a:off x="6646883" y="5326812"/>
            <a:ext cx="1266913" cy="430286"/>
          </a:xfrm>
          <a:prstGeom prst="rect">
            <a:avLst/>
          </a:prstGeom>
          <a:ln w="25400">
            <a:solidFill>
              <a:srgbClr val="FF2600"/>
            </a:solidFill>
          </a:ln>
        </p:spPr>
        <p:txBody>
          <a:bodyPr lIns="45718" tIns="45718" rIns="45718" bIns="45718" anchor="ctr"/>
          <a:lstStyle/>
          <a:p>
            <a:pP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Slide Number"/>
          <p:cNvSpPr txBox="1"/>
          <p:nvPr>
            <p:ph type="sldNum" sz="quarter" idx="4294967295"/>
          </p:nvPr>
        </p:nvSpPr>
        <p:spPr>
          <a:xfrm>
            <a:off x="10857975" y="5237183"/>
            <a:ext cx="225402"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b="1" sz="2000">
                <a:solidFill>
                  <a:srgbClr val="000000"/>
                </a:solidFill>
                <a:latin typeface="Arial"/>
                <a:ea typeface="Arial"/>
                <a:cs typeface="Arial"/>
                <a:sym typeface="Arial"/>
              </a:defRPr>
            </a:lvl1pPr>
          </a:lstStyle>
          <a:p>
            <a:pPr/>
            <a:fld id="{86CB4B4D-7CA3-9044-876B-883B54F8677D}" type="slidenum"/>
          </a:p>
        </p:txBody>
      </p:sp>
      <p:sp>
        <p:nvSpPr>
          <p:cNvPr id="296" name="Rounded Rectangle"/>
          <p:cNvSpPr/>
          <p:nvPr/>
        </p:nvSpPr>
        <p:spPr>
          <a:xfrm rot="16200000">
            <a:off x="6496876" y="4994438"/>
            <a:ext cx="1069039" cy="413110"/>
          </a:xfrm>
          <a:prstGeom prst="roundRect">
            <a:avLst>
              <a:gd name="adj" fmla="val 38532"/>
            </a:avLst>
          </a:prstGeom>
          <a:solidFill>
            <a:srgbClr val="FFFFFF"/>
          </a:solidFill>
          <a:ln w="25400">
            <a:solidFill>
              <a:srgbClr val="941100"/>
            </a:solidFill>
          </a:ln>
        </p:spPr>
        <p:txBody>
          <a:bodyPr lIns="45718" tIns="45718" rIns="45718" bIns="45718" anchor="ctr"/>
          <a:lstStyle/>
          <a:p>
            <a:pPr/>
          </a:p>
        </p:txBody>
      </p:sp>
      <p:sp>
        <p:nvSpPr>
          <p:cNvPr id="297" name="Oval"/>
          <p:cNvSpPr/>
          <p:nvPr/>
        </p:nvSpPr>
        <p:spPr>
          <a:xfrm>
            <a:off x="6931395" y="4810516"/>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298" name="Oval"/>
          <p:cNvSpPr/>
          <p:nvPr/>
        </p:nvSpPr>
        <p:spPr>
          <a:xfrm>
            <a:off x="6938416" y="5114555"/>
            <a:ext cx="200002" cy="215593"/>
          </a:xfrm>
          <a:prstGeom prst="ellipse">
            <a:avLst/>
          </a:prstGeom>
          <a:solidFill>
            <a:srgbClr val="FF2600"/>
          </a:solidFill>
          <a:ln w="25400">
            <a:solidFill>
              <a:srgbClr val="941100"/>
            </a:solidFill>
          </a:ln>
        </p:spPr>
        <p:txBody>
          <a:bodyPr lIns="45718" tIns="45718" rIns="45718" bIns="45718" anchor="ctr"/>
          <a:lstStyle/>
          <a:p>
            <a:pPr/>
          </a:p>
        </p:txBody>
      </p:sp>
      <p:sp>
        <p:nvSpPr>
          <p:cNvPr id="299" name="Oval"/>
          <p:cNvSpPr/>
          <p:nvPr/>
        </p:nvSpPr>
        <p:spPr>
          <a:xfrm>
            <a:off x="6938416" y="5417570"/>
            <a:ext cx="200002" cy="215593"/>
          </a:xfrm>
          <a:prstGeom prst="ellipse">
            <a:avLst/>
          </a:prstGeom>
          <a:solidFill>
            <a:srgbClr val="FF2600"/>
          </a:solidFill>
          <a:ln w="25400">
            <a:solidFill>
              <a:srgbClr val="941100"/>
            </a:solidFill>
          </a:ln>
        </p:spPr>
        <p:txBody>
          <a:bodyPr lIns="45718" tIns="45718" rIns="45718" bIns="45718" anchor="ctr"/>
          <a:lstStyle/>
          <a:p>
            <a:pPr/>
          </a:p>
        </p:txBody>
      </p:sp>
      <p:sp>
        <p:nvSpPr>
          <p:cNvPr id="300" name="Rectangle"/>
          <p:cNvSpPr/>
          <p:nvPr/>
        </p:nvSpPr>
        <p:spPr>
          <a:xfrm>
            <a:off x="7927759" y="4360490"/>
            <a:ext cx="510663" cy="304035"/>
          </a:xfrm>
          <a:prstGeom prst="rect">
            <a:avLst/>
          </a:prstGeom>
          <a:solidFill>
            <a:srgbClr val="FFFFFF"/>
          </a:solidFill>
          <a:ln w="12700">
            <a:miter lim="400000"/>
          </a:ln>
        </p:spPr>
        <p:txBody>
          <a:bodyPr lIns="45718" tIns="45718" rIns="45718" bIns="45718" anchor="ctr"/>
          <a:lstStyle/>
          <a:p>
            <a:pPr>
              <a:defRPr>
                <a:solidFill>
                  <a:srgbClr val="FFFFFF"/>
                </a:solidFill>
              </a:defRPr>
            </a:pPr>
          </a:p>
        </p:txBody>
      </p:sp>
      <p:sp>
        <p:nvSpPr>
          <p:cNvPr id="301" name="Rectangle"/>
          <p:cNvSpPr/>
          <p:nvPr/>
        </p:nvSpPr>
        <p:spPr>
          <a:xfrm>
            <a:off x="9776249" y="3992555"/>
            <a:ext cx="510663" cy="304035"/>
          </a:xfrm>
          <a:prstGeom prst="rect">
            <a:avLst/>
          </a:prstGeom>
          <a:solidFill>
            <a:srgbClr val="FFFFFF"/>
          </a:solidFill>
          <a:ln w="12700">
            <a:miter lim="400000"/>
          </a:ln>
        </p:spPr>
        <p:txBody>
          <a:bodyPr lIns="45718" tIns="45718" rIns="45718" bIns="45718" anchor="ctr"/>
          <a:lstStyle/>
          <a:p>
            <a:pPr>
              <a:defRPr>
                <a:solidFill>
                  <a:srgbClr val="FFFFFF"/>
                </a:solidFill>
              </a:defRPr>
            </a:pPr>
          </a:p>
        </p:txBody>
      </p:sp>
      <p:sp>
        <p:nvSpPr>
          <p:cNvPr id="302" name="Rectangle"/>
          <p:cNvSpPr/>
          <p:nvPr/>
        </p:nvSpPr>
        <p:spPr>
          <a:xfrm>
            <a:off x="8182143" y="3992555"/>
            <a:ext cx="510663" cy="304035"/>
          </a:xfrm>
          <a:prstGeom prst="rect">
            <a:avLst/>
          </a:prstGeom>
          <a:solidFill>
            <a:srgbClr val="FFFFFF"/>
          </a:solidFill>
          <a:ln w="12700">
            <a:miter lim="400000"/>
          </a:ln>
        </p:spPr>
        <p:txBody>
          <a:bodyPr lIns="45718" tIns="45718" rIns="45718" bIns="45718" anchor="ctr"/>
          <a:lstStyle/>
          <a:p>
            <a:pPr>
              <a:defRPr>
                <a:solidFill>
                  <a:srgbClr val="FFFFFF"/>
                </a:solidFill>
              </a:defRPr>
            </a:pPr>
          </a:p>
        </p:txBody>
      </p:sp>
      <p:sp>
        <p:nvSpPr>
          <p:cNvPr id="303" name="Line"/>
          <p:cNvSpPr/>
          <p:nvPr/>
        </p:nvSpPr>
        <p:spPr>
          <a:xfrm flipV="1">
            <a:off x="7031432" y="4114356"/>
            <a:ext cx="1" cy="528682"/>
          </a:xfrm>
          <a:prstGeom prst="line">
            <a:avLst/>
          </a:prstGeom>
          <a:ln w="25400">
            <a:solidFill>
              <a:schemeClr val="accent1"/>
            </a:solidFill>
            <a:tailEnd type="triangle"/>
          </a:ln>
        </p:spPr>
        <p:txBody>
          <a:bodyPr lIns="45718" tIns="45718" rIns="45718" bIns="45718"/>
          <a:lstStyle/>
          <a:p>
            <a:pPr/>
          </a:p>
        </p:txBody>
      </p:sp>
      <p:sp>
        <p:nvSpPr>
          <p:cNvPr id="304" name="Line"/>
          <p:cNvSpPr/>
          <p:nvPr/>
        </p:nvSpPr>
        <p:spPr>
          <a:xfrm flipV="1">
            <a:off x="8271861" y="4114356"/>
            <a:ext cx="1" cy="528682"/>
          </a:xfrm>
          <a:prstGeom prst="line">
            <a:avLst/>
          </a:prstGeom>
          <a:ln w="25400">
            <a:solidFill>
              <a:schemeClr val="accent1"/>
            </a:solidFill>
            <a:tailEnd type="triangle"/>
          </a:ln>
        </p:spPr>
        <p:txBody>
          <a:bodyPr lIns="45718" tIns="45718" rIns="45718" bIns="45718"/>
          <a:lstStyle/>
          <a:p>
            <a:pPr/>
          </a:p>
        </p:txBody>
      </p:sp>
      <p:sp>
        <p:nvSpPr>
          <p:cNvPr id="305" name="Line"/>
          <p:cNvSpPr/>
          <p:nvPr/>
        </p:nvSpPr>
        <p:spPr>
          <a:xfrm flipV="1">
            <a:off x="9618085" y="4114356"/>
            <a:ext cx="1" cy="528682"/>
          </a:xfrm>
          <a:prstGeom prst="line">
            <a:avLst/>
          </a:prstGeom>
          <a:ln w="25400">
            <a:solidFill>
              <a:schemeClr val="accent1"/>
            </a:solidFill>
            <a:tailEnd type="triangle"/>
          </a:ln>
        </p:spPr>
        <p:txBody>
          <a:bodyPr lIns="45718" tIns="45718" rIns="45718" bIns="45718"/>
          <a:lstStyle/>
          <a:p>
            <a:pPr/>
          </a:p>
        </p:txBody>
      </p:sp>
      <p:sp>
        <p:nvSpPr>
          <p:cNvPr id="306" name="Line"/>
          <p:cNvSpPr/>
          <p:nvPr/>
        </p:nvSpPr>
        <p:spPr>
          <a:xfrm flipV="1">
            <a:off x="11059483" y="4114356"/>
            <a:ext cx="1" cy="528682"/>
          </a:xfrm>
          <a:prstGeom prst="line">
            <a:avLst/>
          </a:prstGeom>
          <a:ln w="25400">
            <a:solidFill>
              <a:schemeClr val="accent1"/>
            </a:solidFill>
            <a:tailEnd type="triangle"/>
          </a:ln>
        </p:spPr>
        <p:txBody>
          <a:bodyPr lIns="45718" tIns="45718" rIns="45718" bIns="45718"/>
          <a:lstStyle/>
          <a:p>
            <a:pPr/>
          </a:p>
        </p:txBody>
      </p:sp>
      <p:sp>
        <p:nvSpPr>
          <p:cNvPr id="307" name="Line"/>
          <p:cNvSpPr/>
          <p:nvPr/>
        </p:nvSpPr>
        <p:spPr>
          <a:xfrm>
            <a:off x="7218793" y="5131291"/>
            <a:ext cx="769974" cy="1"/>
          </a:xfrm>
          <a:prstGeom prst="line">
            <a:avLst/>
          </a:prstGeom>
          <a:ln w="25400">
            <a:solidFill>
              <a:schemeClr val="accent1"/>
            </a:solidFill>
            <a:tailEnd type="triangle"/>
          </a:ln>
        </p:spPr>
        <p:txBody>
          <a:bodyPr lIns="45718" tIns="45718" rIns="45718" bIns="45718"/>
          <a:lstStyle/>
          <a:p>
            <a:pPr/>
          </a:p>
        </p:txBody>
      </p:sp>
      <p:sp>
        <p:nvSpPr>
          <p:cNvPr id="308" name="Line"/>
          <p:cNvSpPr/>
          <p:nvPr/>
        </p:nvSpPr>
        <p:spPr>
          <a:xfrm>
            <a:off x="8458464" y="5131291"/>
            <a:ext cx="869974" cy="1"/>
          </a:xfrm>
          <a:prstGeom prst="line">
            <a:avLst/>
          </a:prstGeom>
          <a:ln w="25400">
            <a:solidFill>
              <a:schemeClr val="accent1"/>
            </a:solidFill>
            <a:tailEnd type="triangle"/>
          </a:ln>
        </p:spPr>
        <p:txBody>
          <a:bodyPr lIns="45718" tIns="45718" rIns="45718" bIns="45718"/>
          <a:lstStyle/>
          <a:p>
            <a:pPr/>
          </a:p>
        </p:txBody>
      </p:sp>
      <p:sp>
        <p:nvSpPr>
          <p:cNvPr id="309" name="Line"/>
          <p:cNvSpPr/>
          <p:nvPr/>
        </p:nvSpPr>
        <p:spPr>
          <a:xfrm>
            <a:off x="9801148" y="5131291"/>
            <a:ext cx="1070939" cy="1"/>
          </a:xfrm>
          <a:prstGeom prst="line">
            <a:avLst/>
          </a:prstGeom>
          <a:ln w="25400">
            <a:solidFill>
              <a:schemeClr val="accent1"/>
            </a:solidFill>
            <a:tailEnd type="triangle"/>
          </a:ln>
        </p:spPr>
        <p:txBody>
          <a:bodyPr lIns="45718" tIns="45718" rIns="45718" bIns="45718"/>
          <a:lstStyle/>
          <a:p>
            <a:pPr/>
          </a:p>
        </p:txBody>
      </p:sp>
      <p:pic>
        <p:nvPicPr>
          <p:cNvPr id="310" name="boldsymbol_h_1.pdf" descr="boldsymbol_h_1.pdf"/>
          <p:cNvPicPr>
            <a:picLocks noChangeAspect="1"/>
          </p:cNvPicPr>
          <p:nvPr/>
        </p:nvPicPr>
        <p:blipFill>
          <a:blip r:embed="rId3">
            <a:extLst/>
          </a:blip>
          <a:stretch>
            <a:fillRect/>
          </a:stretch>
        </p:blipFill>
        <p:spPr>
          <a:xfrm>
            <a:off x="6488818" y="4251312"/>
            <a:ext cx="241050" cy="220389"/>
          </a:xfrm>
          <a:prstGeom prst="rect">
            <a:avLst/>
          </a:prstGeom>
          <a:ln w="12700">
            <a:miter lim="400000"/>
          </a:ln>
        </p:spPr>
      </p:pic>
      <p:pic>
        <p:nvPicPr>
          <p:cNvPr id="311" name="boldsymbol_h_2.pdf" descr="boldsymbol_h_2.pdf"/>
          <p:cNvPicPr>
            <a:picLocks noChangeAspect="1"/>
          </p:cNvPicPr>
          <p:nvPr/>
        </p:nvPicPr>
        <p:blipFill>
          <a:blip r:embed="rId4">
            <a:extLst/>
          </a:blip>
          <a:stretch>
            <a:fillRect/>
          </a:stretch>
        </p:blipFill>
        <p:spPr>
          <a:xfrm>
            <a:off x="7829532" y="4250688"/>
            <a:ext cx="249341" cy="221636"/>
          </a:xfrm>
          <a:prstGeom prst="rect">
            <a:avLst/>
          </a:prstGeom>
          <a:ln w="12700">
            <a:miter lim="400000"/>
          </a:ln>
        </p:spPr>
      </p:pic>
      <p:pic>
        <p:nvPicPr>
          <p:cNvPr id="312" name="boldsymbol_h_3.pdf" descr="boldsymbol_h_3.pdf"/>
          <p:cNvPicPr>
            <a:picLocks noChangeAspect="1"/>
          </p:cNvPicPr>
          <p:nvPr/>
        </p:nvPicPr>
        <p:blipFill>
          <a:blip r:embed="rId5">
            <a:extLst/>
          </a:blip>
          <a:stretch>
            <a:fillRect/>
          </a:stretch>
        </p:blipFill>
        <p:spPr>
          <a:xfrm>
            <a:off x="9140931" y="4236924"/>
            <a:ext cx="252458" cy="224407"/>
          </a:xfrm>
          <a:prstGeom prst="rect">
            <a:avLst/>
          </a:prstGeom>
          <a:ln w="12700">
            <a:miter lim="400000"/>
          </a:ln>
        </p:spPr>
      </p:pic>
      <p:pic>
        <p:nvPicPr>
          <p:cNvPr id="313" name="boldsymbol_h_4.pdf" descr="boldsymbol_h_4.pdf"/>
          <p:cNvPicPr>
            <a:picLocks noChangeAspect="1"/>
          </p:cNvPicPr>
          <p:nvPr/>
        </p:nvPicPr>
        <p:blipFill>
          <a:blip r:embed="rId6">
            <a:extLst/>
          </a:blip>
          <a:stretch>
            <a:fillRect/>
          </a:stretch>
        </p:blipFill>
        <p:spPr>
          <a:xfrm>
            <a:off x="10603241" y="4220140"/>
            <a:ext cx="298283" cy="257975"/>
          </a:xfrm>
          <a:prstGeom prst="rect">
            <a:avLst/>
          </a:prstGeom>
          <a:ln w="12700">
            <a:miter lim="400000"/>
          </a:ln>
        </p:spPr>
      </p:pic>
      <p:pic>
        <p:nvPicPr>
          <p:cNvPr id="314" name="y_4.pdf" descr="y_4.pdf"/>
          <p:cNvPicPr>
            <a:picLocks noChangeAspect="1"/>
          </p:cNvPicPr>
          <p:nvPr/>
        </p:nvPicPr>
        <p:blipFill>
          <a:blip r:embed="rId7">
            <a:extLst/>
          </a:blip>
          <a:stretch>
            <a:fillRect/>
          </a:stretch>
        </p:blipFill>
        <p:spPr>
          <a:xfrm>
            <a:off x="10950557" y="3776534"/>
            <a:ext cx="311282" cy="240992"/>
          </a:xfrm>
          <a:prstGeom prst="rect">
            <a:avLst/>
          </a:prstGeom>
          <a:ln w="12700">
            <a:miter lim="400000"/>
          </a:ln>
        </p:spPr>
      </p:pic>
      <p:sp>
        <p:nvSpPr>
          <p:cNvPr id="315" name="Rounded Rectangle"/>
          <p:cNvSpPr/>
          <p:nvPr/>
        </p:nvSpPr>
        <p:spPr>
          <a:xfrm rot="16200000">
            <a:off x="7730181" y="4965805"/>
            <a:ext cx="1069039" cy="413109"/>
          </a:xfrm>
          <a:prstGeom prst="roundRect">
            <a:avLst>
              <a:gd name="adj" fmla="val 38532"/>
            </a:avLst>
          </a:prstGeom>
          <a:solidFill>
            <a:srgbClr val="FFFFFF"/>
          </a:solidFill>
          <a:ln w="25400">
            <a:solidFill>
              <a:srgbClr val="941100"/>
            </a:solidFill>
          </a:ln>
        </p:spPr>
        <p:txBody>
          <a:bodyPr lIns="45718" tIns="45718" rIns="45718" bIns="45718" anchor="ctr"/>
          <a:lstStyle/>
          <a:p>
            <a:pPr/>
          </a:p>
        </p:txBody>
      </p:sp>
      <p:sp>
        <p:nvSpPr>
          <p:cNvPr id="316" name="Oval"/>
          <p:cNvSpPr/>
          <p:nvPr/>
        </p:nvSpPr>
        <p:spPr>
          <a:xfrm>
            <a:off x="8164700" y="4781882"/>
            <a:ext cx="200002" cy="215593"/>
          </a:xfrm>
          <a:prstGeom prst="ellipse">
            <a:avLst/>
          </a:prstGeom>
          <a:solidFill>
            <a:srgbClr val="FF2600"/>
          </a:solidFill>
          <a:ln w="25400">
            <a:solidFill>
              <a:srgbClr val="941100"/>
            </a:solidFill>
          </a:ln>
        </p:spPr>
        <p:txBody>
          <a:bodyPr lIns="45718" tIns="45718" rIns="45718" bIns="45718" anchor="ctr"/>
          <a:lstStyle/>
          <a:p>
            <a:pPr/>
          </a:p>
        </p:txBody>
      </p:sp>
      <p:sp>
        <p:nvSpPr>
          <p:cNvPr id="317" name="Oval"/>
          <p:cNvSpPr/>
          <p:nvPr/>
        </p:nvSpPr>
        <p:spPr>
          <a:xfrm>
            <a:off x="8171722" y="5085922"/>
            <a:ext cx="200002" cy="215592"/>
          </a:xfrm>
          <a:prstGeom prst="ellipse">
            <a:avLst/>
          </a:prstGeom>
          <a:solidFill>
            <a:srgbClr val="FF2600"/>
          </a:solidFill>
          <a:ln w="25400">
            <a:solidFill>
              <a:srgbClr val="941100"/>
            </a:solidFill>
          </a:ln>
        </p:spPr>
        <p:txBody>
          <a:bodyPr lIns="45718" tIns="45718" rIns="45718" bIns="45718" anchor="ctr"/>
          <a:lstStyle/>
          <a:p>
            <a:pPr/>
          </a:p>
        </p:txBody>
      </p:sp>
      <p:sp>
        <p:nvSpPr>
          <p:cNvPr id="318" name="Oval"/>
          <p:cNvSpPr/>
          <p:nvPr/>
        </p:nvSpPr>
        <p:spPr>
          <a:xfrm>
            <a:off x="8171722" y="5388937"/>
            <a:ext cx="200002" cy="215592"/>
          </a:xfrm>
          <a:prstGeom prst="ellipse">
            <a:avLst/>
          </a:prstGeom>
          <a:solidFill>
            <a:srgbClr val="FF2600"/>
          </a:solidFill>
          <a:ln w="25400">
            <a:solidFill>
              <a:srgbClr val="941100"/>
            </a:solidFill>
          </a:ln>
        </p:spPr>
        <p:txBody>
          <a:bodyPr lIns="45718" tIns="45718" rIns="45718" bIns="45718" anchor="ctr"/>
          <a:lstStyle/>
          <a:p>
            <a:pPr/>
          </a:p>
        </p:txBody>
      </p:sp>
      <p:sp>
        <p:nvSpPr>
          <p:cNvPr id="319" name="Rounded Rectangle"/>
          <p:cNvSpPr/>
          <p:nvPr/>
        </p:nvSpPr>
        <p:spPr>
          <a:xfrm rot="16200000">
            <a:off x="9083565" y="4965805"/>
            <a:ext cx="1069039" cy="413109"/>
          </a:xfrm>
          <a:prstGeom prst="roundRect">
            <a:avLst>
              <a:gd name="adj" fmla="val 38532"/>
            </a:avLst>
          </a:prstGeom>
          <a:solidFill>
            <a:srgbClr val="FFFFFF"/>
          </a:solidFill>
          <a:ln w="25400">
            <a:solidFill>
              <a:srgbClr val="941100"/>
            </a:solidFill>
          </a:ln>
        </p:spPr>
        <p:txBody>
          <a:bodyPr lIns="45718" tIns="45718" rIns="45718" bIns="45718" anchor="ctr"/>
          <a:lstStyle/>
          <a:p>
            <a:pPr/>
          </a:p>
        </p:txBody>
      </p:sp>
      <p:sp>
        <p:nvSpPr>
          <p:cNvPr id="320" name="Oval"/>
          <p:cNvSpPr/>
          <p:nvPr/>
        </p:nvSpPr>
        <p:spPr>
          <a:xfrm>
            <a:off x="9518084" y="4781882"/>
            <a:ext cx="200002" cy="215593"/>
          </a:xfrm>
          <a:prstGeom prst="ellipse">
            <a:avLst/>
          </a:prstGeom>
          <a:solidFill>
            <a:srgbClr val="FF2600"/>
          </a:solidFill>
          <a:ln w="25400">
            <a:solidFill>
              <a:srgbClr val="941100"/>
            </a:solidFill>
          </a:ln>
        </p:spPr>
        <p:txBody>
          <a:bodyPr lIns="45718" tIns="45718" rIns="45718" bIns="45718" anchor="ctr"/>
          <a:lstStyle/>
          <a:p>
            <a:pPr/>
          </a:p>
        </p:txBody>
      </p:sp>
      <p:sp>
        <p:nvSpPr>
          <p:cNvPr id="321" name="Oval"/>
          <p:cNvSpPr/>
          <p:nvPr/>
        </p:nvSpPr>
        <p:spPr>
          <a:xfrm>
            <a:off x="9525106" y="5085922"/>
            <a:ext cx="200002" cy="215592"/>
          </a:xfrm>
          <a:prstGeom prst="ellipse">
            <a:avLst/>
          </a:prstGeom>
          <a:solidFill>
            <a:srgbClr val="FF2600"/>
          </a:solidFill>
          <a:ln w="25400">
            <a:solidFill>
              <a:srgbClr val="941100"/>
            </a:solidFill>
          </a:ln>
        </p:spPr>
        <p:txBody>
          <a:bodyPr lIns="45718" tIns="45718" rIns="45718" bIns="45718" anchor="ctr"/>
          <a:lstStyle/>
          <a:p>
            <a:pPr/>
          </a:p>
        </p:txBody>
      </p:sp>
      <p:sp>
        <p:nvSpPr>
          <p:cNvPr id="322" name="Oval"/>
          <p:cNvSpPr/>
          <p:nvPr/>
        </p:nvSpPr>
        <p:spPr>
          <a:xfrm>
            <a:off x="9525106" y="5388937"/>
            <a:ext cx="200002" cy="215592"/>
          </a:xfrm>
          <a:prstGeom prst="ellipse">
            <a:avLst/>
          </a:prstGeom>
          <a:solidFill>
            <a:srgbClr val="FF2600"/>
          </a:solidFill>
          <a:ln w="25400">
            <a:solidFill>
              <a:srgbClr val="941100"/>
            </a:solidFill>
          </a:ln>
        </p:spPr>
        <p:txBody>
          <a:bodyPr lIns="45718" tIns="45718" rIns="45718" bIns="45718" anchor="ctr"/>
          <a:lstStyle/>
          <a:p>
            <a:pPr/>
          </a:p>
        </p:txBody>
      </p:sp>
      <p:sp>
        <p:nvSpPr>
          <p:cNvPr id="323" name="Rounded Rectangle"/>
          <p:cNvSpPr/>
          <p:nvPr/>
        </p:nvSpPr>
        <p:spPr>
          <a:xfrm rot="16200000">
            <a:off x="10524965" y="4964142"/>
            <a:ext cx="1069039" cy="413109"/>
          </a:xfrm>
          <a:prstGeom prst="roundRect">
            <a:avLst>
              <a:gd name="adj" fmla="val 38532"/>
            </a:avLst>
          </a:prstGeom>
          <a:solidFill>
            <a:srgbClr val="FFFFFF"/>
          </a:solidFill>
          <a:ln w="25400">
            <a:solidFill>
              <a:srgbClr val="941100"/>
            </a:solidFill>
          </a:ln>
        </p:spPr>
        <p:txBody>
          <a:bodyPr lIns="45718" tIns="45718" rIns="45718" bIns="45718" anchor="ctr"/>
          <a:lstStyle/>
          <a:p>
            <a:pPr/>
          </a:p>
        </p:txBody>
      </p:sp>
      <p:sp>
        <p:nvSpPr>
          <p:cNvPr id="324" name="Oval"/>
          <p:cNvSpPr/>
          <p:nvPr/>
        </p:nvSpPr>
        <p:spPr>
          <a:xfrm>
            <a:off x="10959484" y="4780219"/>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325" name="Oval"/>
          <p:cNvSpPr/>
          <p:nvPr/>
        </p:nvSpPr>
        <p:spPr>
          <a:xfrm>
            <a:off x="10966506" y="5084259"/>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326" name="Oval"/>
          <p:cNvSpPr/>
          <p:nvPr/>
        </p:nvSpPr>
        <p:spPr>
          <a:xfrm>
            <a:off x="10966506" y="5387273"/>
            <a:ext cx="200001" cy="215593"/>
          </a:xfrm>
          <a:prstGeom prst="ellipse">
            <a:avLst/>
          </a:prstGeom>
          <a:solidFill>
            <a:srgbClr val="FF2600"/>
          </a:solidFill>
          <a:ln w="25400">
            <a:solidFill>
              <a:srgbClr val="941100"/>
            </a:solidFill>
          </a:ln>
        </p:spPr>
        <p:txBody>
          <a:bodyPr lIns="45718" tIns="45718" rIns="45718" bIns="45718" anchor="ctr"/>
          <a:lstStyle/>
          <a:p>
            <a:pPr/>
          </a:p>
        </p:txBody>
      </p:sp>
      <p:pic>
        <p:nvPicPr>
          <p:cNvPr id="327" name="boldsymbol_W_h.pdf" descr="boldsymbol_W_h.pdf"/>
          <p:cNvPicPr>
            <a:picLocks noChangeAspect="1"/>
          </p:cNvPicPr>
          <p:nvPr/>
        </p:nvPicPr>
        <p:blipFill>
          <a:blip r:embed="rId8">
            <a:extLst/>
          </a:blip>
          <a:stretch>
            <a:fillRect/>
          </a:stretch>
        </p:blipFill>
        <p:spPr>
          <a:xfrm>
            <a:off x="7332371" y="4762569"/>
            <a:ext cx="419450" cy="220389"/>
          </a:xfrm>
          <a:prstGeom prst="rect">
            <a:avLst/>
          </a:prstGeom>
          <a:ln w="12700">
            <a:miter lim="400000"/>
          </a:ln>
        </p:spPr>
      </p:pic>
      <p:pic>
        <p:nvPicPr>
          <p:cNvPr id="328" name="boldsymbol_W_h.pdf" descr="boldsymbol_W_h.pdf"/>
          <p:cNvPicPr>
            <a:picLocks noChangeAspect="1"/>
          </p:cNvPicPr>
          <p:nvPr/>
        </p:nvPicPr>
        <p:blipFill>
          <a:blip r:embed="rId8">
            <a:extLst/>
          </a:blip>
          <a:stretch>
            <a:fillRect/>
          </a:stretch>
        </p:blipFill>
        <p:spPr>
          <a:xfrm>
            <a:off x="8540634" y="4779484"/>
            <a:ext cx="419449" cy="220389"/>
          </a:xfrm>
          <a:prstGeom prst="rect">
            <a:avLst/>
          </a:prstGeom>
          <a:ln w="12700">
            <a:miter lim="400000"/>
          </a:ln>
        </p:spPr>
      </p:pic>
      <p:pic>
        <p:nvPicPr>
          <p:cNvPr id="329" name="boldsymbol_W_h.pdf" descr="boldsymbol_W_h.pdf"/>
          <p:cNvPicPr>
            <a:picLocks noChangeAspect="1"/>
          </p:cNvPicPr>
          <p:nvPr/>
        </p:nvPicPr>
        <p:blipFill>
          <a:blip r:embed="rId8">
            <a:extLst/>
          </a:blip>
          <a:stretch>
            <a:fillRect/>
          </a:stretch>
        </p:blipFill>
        <p:spPr>
          <a:xfrm>
            <a:off x="9919061" y="4795854"/>
            <a:ext cx="419449" cy="220389"/>
          </a:xfrm>
          <a:prstGeom prst="rect">
            <a:avLst/>
          </a:prstGeom>
          <a:ln w="12700">
            <a:miter lim="400000"/>
          </a:ln>
        </p:spPr>
      </p:pic>
      <p:sp>
        <p:nvSpPr>
          <p:cNvPr id="330" name="Line"/>
          <p:cNvSpPr/>
          <p:nvPr/>
        </p:nvSpPr>
        <p:spPr>
          <a:xfrm>
            <a:off x="4329740" y="5089326"/>
            <a:ext cx="2534034" cy="1"/>
          </a:xfrm>
          <a:prstGeom prst="line">
            <a:avLst/>
          </a:prstGeom>
          <a:ln w="25400">
            <a:solidFill>
              <a:schemeClr val="accent1"/>
            </a:solidFill>
            <a:tailEnd type="triangle"/>
          </a:ln>
        </p:spPr>
        <p:txBody>
          <a:bodyPr lIns="45718" tIns="45718" rIns="45718" bIns="45718"/>
          <a:lstStyle/>
          <a:p>
            <a:pPr/>
          </a:p>
        </p:txBody>
      </p:sp>
      <p:pic>
        <p:nvPicPr>
          <p:cNvPr id="331" name="Image" descr="Image"/>
          <p:cNvPicPr>
            <a:picLocks noChangeAspect="1"/>
          </p:cNvPicPr>
          <p:nvPr/>
        </p:nvPicPr>
        <p:blipFill>
          <a:blip r:embed="rId9">
            <a:extLst/>
          </a:blip>
          <a:stretch>
            <a:fillRect/>
          </a:stretch>
        </p:blipFill>
        <p:spPr>
          <a:xfrm>
            <a:off x="9493415" y="3671985"/>
            <a:ext cx="273201" cy="290827"/>
          </a:xfrm>
          <a:prstGeom prst="rect">
            <a:avLst/>
          </a:prstGeom>
          <a:ln w="12700">
            <a:miter lim="400000"/>
          </a:ln>
        </p:spPr>
      </p:pic>
      <p:pic>
        <p:nvPicPr>
          <p:cNvPr id="332" name="Image" descr="Image"/>
          <p:cNvPicPr>
            <a:picLocks noChangeAspect="1"/>
          </p:cNvPicPr>
          <p:nvPr/>
        </p:nvPicPr>
        <p:blipFill>
          <a:blip r:embed="rId10">
            <a:extLst/>
          </a:blip>
          <a:stretch>
            <a:fillRect/>
          </a:stretch>
        </p:blipFill>
        <p:spPr>
          <a:xfrm>
            <a:off x="8167161" y="3673018"/>
            <a:ext cx="285602" cy="314161"/>
          </a:xfrm>
          <a:prstGeom prst="rect">
            <a:avLst/>
          </a:prstGeom>
          <a:ln w="12700">
            <a:miter lim="400000"/>
          </a:ln>
        </p:spPr>
      </p:pic>
      <p:pic>
        <p:nvPicPr>
          <p:cNvPr id="333" name="Image" descr="Image"/>
          <p:cNvPicPr>
            <a:picLocks noChangeAspect="1"/>
          </p:cNvPicPr>
          <p:nvPr/>
        </p:nvPicPr>
        <p:blipFill>
          <a:blip r:embed="rId11">
            <a:extLst/>
          </a:blip>
          <a:stretch>
            <a:fillRect/>
          </a:stretch>
        </p:blipFill>
        <p:spPr>
          <a:xfrm>
            <a:off x="6985103" y="3705661"/>
            <a:ext cx="249341" cy="274275"/>
          </a:xfrm>
          <a:prstGeom prst="rect">
            <a:avLst/>
          </a:prstGeom>
          <a:ln w="12700">
            <a:miter lim="400000"/>
          </a:ln>
        </p:spPr>
      </p:pic>
      <p:pic>
        <p:nvPicPr>
          <p:cNvPr id="334" name="hat.pdf" descr="hat.pdf"/>
          <p:cNvPicPr>
            <a:picLocks noChangeAspect="1"/>
          </p:cNvPicPr>
          <p:nvPr/>
        </p:nvPicPr>
        <p:blipFill>
          <a:blip r:embed="rId12">
            <a:extLst/>
          </a:blip>
          <a:stretch>
            <a:fillRect/>
          </a:stretch>
        </p:blipFill>
        <p:spPr>
          <a:xfrm>
            <a:off x="11029825" y="3655679"/>
            <a:ext cx="139701" cy="88901"/>
          </a:xfrm>
          <a:prstGeom prst="rect">
            <a:avLst/>
          </a:prstGeom>
          <a:ln w="12700">
            <a:miter lim="400000"/>
          </a:ln>
        </p:spPr>
      </p:pic>
      <p:sp>
        <p:nvSpPr>
          <p:cNvPr id="335" name="man"/>
          <p:cNvSpPr txBox="1"/>
          <p:nvPr/>
        </p:nvSpPr>
        <p:spPr>
          <a:xfrm>
            <a:off x="6818152" y="5997793"/>
            <a:ext cx="548837"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man</a:t>
            </a:r>
          </a:p>
        </p:txBody>
      </p:sp>
      <p:sp>
        <p:nvSpPr>
          <p:cNvPr id="336" name="is"/>
          <p:cNvSpPr txBox="1"/>
          <p:nvPr/>
        </p:nvSpPr>
        <p:spPr>
          <a:xfrm>
            <a:off x="8015062" y="5961877"/>
            <a:ext cx="269227"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is</a:t>
            </a:r>
          </a:p>
        </p:txBody>
      </p:sp>
      <p:sp>
        <p:nvSpPr>
          <p:cNvPr id="337" name="born"/>
          <p:cNvSpPr txBox="1"/>
          <p:nvPr/>
        </p:nvSpPr>
        <p:spPr>
          <a:xfrm>
            <a:off x="9412874" y="5961877"/>
            <a:ext cx="561674"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born</a:t>
            </a:r>
          </a:p>
        </p:txBody>
      </p:sp>
      <p:sp>
        <p:nvSpPr>
          <p:cNvPr id="338" name="free"/>
          <p:cNvSpPr txBox="1"/>
          <p:nvPr/>
        </p:nvSpPr>
        <p:spPr>
          <a:xfrm>
            <a:off x="10791257" y="5961877"/>
            <a:ext cx="498050"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free</a:t>
            </a:r>
          </a:p>
        </p:txBody>
      </p:sp>
      <p:sp>
        <p:nvSpPr>
          <p:cNvPr id="339" name="Training NN method 3: Machine Translation"/>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Training NN method 3: Machine Translation</a:t>
            </a:r>
          </a:p>
        </p:txBody>
      </p:sp>
      <p:sp>
        <p:nvSpPr>
          <p:cNvPr id="340" name="is"/>
          <p:cNvSpPr txBox="1"/>
          <p:nvPr/>
        </p:nvSpPr>
        <p:spPr>
          <a:xfrm>
            <a:off x="5151591" y="3331567"/>
            <a:ext cx="269227"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is</a:t>
            </a:r>
          </a:p>
        </p:txBody>
      </p:sp>
      <p:sp>
        <p:nvSpPr>
          <p:cNvPr id="341" name="born"/>
          <p:cNvSpPr txBox="1"/>
          <p:nvPr/>
        </p:nvSpPr>
        <p:spPr>
          <a:xfrm>
            <a:off x="5148834" y="1327358"/>
            <a:ext cx="561674"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born</a:t>
            </a:r>
          </a:p>
        </p:txBody>
      </p:sp>
      <p:sp>
        <p:nvSpPr>
          <p:cNvPr id="342" name="free"/>
          <p:cNvSpPr txBox="1"/>
          <p:nvPr/>
        </p:nvSpPr>
        <p:spPr>
          <a:xfrm>
            <a:off x="5148834" y="2329463"/>
            <a:ext cx="498050"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free</a:t>
            </a:r>
          </a:p>
        </p:txBody>
      </p:sp>
      <p:sp>
        <p:nvSpPr>
          <p:cNvPr id="343" name="..."/>
          <p:cNvSpPr txBox="1"/>
          <p:nvPr/>
        </p:nvSpPr>
        <p:spPr>
          <a:xfrm>
            <a:off x="5161534" y="1783300"/>
            <a:ext cx="294676"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a:t>
            </a:r>
          </a:p>
        </p:txBody>
      </p:sp>
      <p:sp>
        <p:nvSpPr>
          <p:cNvPr id="344" name="..."/>
          <p:cNvSpPr txBox="1"/>
          <p:nvPr/>
        </p:nvSpPr>
        <p:spPr>
          <a:xfrm>
            <a:off x="5165636" y="2779398"/>
            <a:ext cx="294676"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a:t>
            </a:r>
          </a:p>
        </p:txBody>
      </p:sp>
      <p:sp>
        <p:nvSpPr>
          <p:cNvPr id="345" name="[0.01,"/>
          <p:cNvSpPr txBox="1"/>
          <p:nvPr/>
        </p:nvSpPr>
        <p:spPr>
          <a:xfrm>
            <a:off x="6699263" y="1357993"/>
            <a:ext cx="676085"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[0.01,</a:t>
            </a:r>
          </a:p>
        </p:txBody>
      </p:sp>
      <p:sp>
        <p:nvSpPr>
          <p:cNvPr id="346" name="0.01,"/>
          <p:cNvSpPr txBox="1"/>
          <p:nvPr/>
        </p:nvSpPr>
        <p:spPr>
          <a:xfrm>
            <a:off x="6761919" y="2360097"/>
            <a:ext cx="612573"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0.01,</a:t>
            </a:r>
          </a:p>
        </p:txBody>
      </p:sp>
      <p:sp>
        <p:nvSpPr>
          <p:cNvPr id="347" name="0.85]"/>
          <p:cNvSpPr txBox="1"/>
          <p:nvPr/>
        </p:nvSpPr>
        <p:spPr>
          <a:xfrm>
            <a:off x="6691666" y="2932170"/>
            <a:ext cx="612573"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0.85]</a:t>
            </a:r>
          </a:p>
        </p:txBody>
      </p:sp>
      <p:sp>
        <p:nvSpPr>
          <p:cNvPr id="348" name="..."/>
          <p:cNvSpPr txBox="1"/>
          <p:nvPr/>
        </p:nvSpPr>
        <p:spPr>
          <a:xfrm>
            <a:off x="6826387" y="1783300"/>
            <a:ext cx="294676"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a:t>
            </a:r>
          </a:p>
        </p:txBody>
      </p:sp>
      <p:sp>
        <p:nvSpPr>
          <p:cNvPr id="349" name="[0.79,"/>
          <p:cNvSpPr txBox="1"/>
          <p:nvPr/>
        </p:nvSpPr>
        <p:spPr>
          <a:xfrm>
            <a:off x="9235071" y="1333454"/>
            <a:ext cx="676086"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[0.79,</a:t>
            </a:r>
          </a:p>
        </p:txBody>
      </p:sp>
      <p:sp>
        <p:nvSpPr>
          <p:cNvPr id="350" name="0.01,"/>
          <p:cNvSpPr txBox="1"/>
          <p:nvPr/>
        </p:nvSpPr>
        <p:spPr>
          <a:xfrm>
            <a:off x="9297727" y="2335559"/>
            <a:ext cx="612573"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0.01,</a:t>
            </a:r>
          </a:p>
        </p:txBody>
      </p:sp>
      <p:sp>
        <p:nvSpPr>
          <p:cNvPr id="351" name="0.10]"/>
          <p:cNvSpPr txBox="1"/>
          <p:nvPr/>
        </p:nvSpPr>
        <p:spPr>
          <a:xfrm>
            <a:off x="9278717" y="3325472"/>
            <a:ext cx="612573"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0.10]</a:t>
            </a:r>
          </a:p>
        </p:txBody>
      </p:sp>
      <p:sp>
        <p:nvSpPr>
          <p:cNvPr id="352" name="..."/>
          <p:cNvSpPr txBox="1"/>
          <p:nvPr/>
        </p:nvSpPr>
        <p:spPr>
          <a:xfrm>
            <a:off x="9362195" y="1758762"/>
            <a:ext cx="294677"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a:t>
            </a:r>
          </a:p>
        </p:txBody>
      </p:sp>
      <p:sp>
        <p:nvSpPr>
          <p:cNvPr id="353" name="[0.09,"/>
          <p:cNvSpPr txBox="1"/>
          <p:nvPr/>
        </p:nvSpPr>
        <p:spPr>
          <a:xfrm>
            <a:off x="10660033" y="1311839"/>
            <a:ext cx="676086"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[0.09,</a:t>
            </a:r>
          </a:p>
        </p:txBody>
      </p:sp>
      <p:sp>
        <p:nvSpPr>
          <p:cNvPr id="354" name="0.82,"/>
          <p:cNvSpPr txBox="1"/>
          <p:nvPr/>
        </p:nvSpPr>
        <p:spPr>
          <a:xfrm>
            <a:off x="10722689" y="2313944"/>
            <a:ext cx="612573"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0.82,</a:t>
            </a:r>
          </a:p>
        </p:txBody>
      </p:sp>
      <p:sp>
        <p:nvSpPr>
          <p:cNvPr id="355" name="0.10]"/>
          <p:cNvSpPr txBox="1"/>
          <p:nvPr/>
        </p:nvSpPr>
        <p:spPr>
          <a:xfrm>
            <a:off x="10703679" y="3303857"/>
            <a:ext cx="612573"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0.10]</a:t>
            </a:r>
          </a:p>
        </p:txBody>
      </p:sp>
      <p:sp>
        <p:nvSpPr>
          <p:cNvPr id="356" name="..."/>
          <p:cNvSpPr txBox="1"/>
          <p:nvPr/>
        </p:nvSpPr>
        <p:spPr>
          <a:xfrm>
            <a:off x="10787157" y="1737147"/>
            <a:ext cx="294677"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a:t>
            </a:r>
          </a:p>
        </p:txBody>
      </p:sp>
      <p:sp>
        <p:nvSpPr>
          <p:cNvPr id="357" name="[0.09,"/>
          <p:cNvSpPr txBox="1"/>
          <p:nvPr/>
        </p:nvSpPr>
        <p:spPr>
          <a:xfrm>
            <a:off x="7888848" y="1374113"/>
            <a:ext cx="676086"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[0.09,</a:t>
            </a:r>
          </a:p>
        </p:txBody>
      </p:sp>
      <p:sp>
        <p:nvSpPr>
          <p:cNvPr id="358" name="0.10]"/>
          <p:cNvSpPr txBox="1"/>
          <p:nvPr/>
        </p:nvSpPr>
        <p:spPr>
          <a:xfrm>
            <a:off x="7932494" y="3366130"/>
            <a:ext cx="612573"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0.10]</a:t>
            </a:r>
          </a:p>
        </p:txBody>
      </p:sp>
      <p:sp>
        <p:nvSpPr>
          <p:cNvPr id="359" name="..."/>
          <p:cNvSpPr txBox="1"/>
          <p:nvPr/>
        </p:nvSpPr>
        <p:spPr>
          <a:xfrm>
            <a:off x="8036989" y="2332472"/>
            <a:ext cx="294676"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a:t>
            </a:r>
          </a:p>
        </p:txBody>
      </p:sp>
      <p:sp>
        <p:nvSpPr>
          <p:cNvPr id="360" name="0.85,"/>
          <p:cNvSpPr txBox="1"/>
          <p:nvPr/>
        </p:nvSpPr>
        <p:spPr>
          <a:xfrm>
            <a:off x="6733239" y="2912791"/>
            <a:ext cx="612573" cy="35066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2600"/>
                </a:solidFill>
                <a:latin typeface="Arial"/>
                <a:ea typeface="Arial"/>
                <a:cs typeface="Arial"/>
                <a:sym typeface="Arial"/>
              </a:defRPr>
            </a:lvl1pPr>
          </a:lstStyle>
          <a:p>
            <a:pPr/>
            <a:r>
              <a:t>0.85,</a:t>
            </a:r>
          </a:p>
        </p:txBody>
      </p:sp>
      <p:sp>
        <p:nvSpPr>
          <p:cNvPr id="361" name="0.62]"/>
          <p:cNvSpPr txBox="1"/>
          <p:nvPr/>
        </p:nvSpPr>
        <p:spPr>
          <a:xfrm>
            <a:off x="7965575" y="3355002"/>
            <a:ext cx="625187" cy="35066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2600"/>
                </a:solidFill>
                <a:latin typeface="Arial"/>
                <a:ea typeface="Arial"/>
                <a:cs typeface="Arial"/>
                <a:sym typeface="Arial"/>
              </a:defRPr>
            </a:lvl1pPr>
          </a:lstStyle>
          <a:p>
            <a:pPr/>
            <a:r>
              <a:t>0.62]</a:t>
            </a:r>
          </a:p>
        </p:txBody>
      </p:sp>
      <p:sp>
        <p:nvSpPr>
          <p:cNvPr id="362" name="[0.79,"/>
          <p:cNvSpPr txBox="1"/>
          <p:nvPr/>
        </p:nvSpPr>
        <p:spPr>
          <a:xfrm>
            <a:off x="9228765" y="1327358"/>
            <a:ext cx="688699" cy="35066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2600"/>
                </a:solidFill>
                <a:latin typeface="Arial"/>
                <a:ea typeface="Arial"/>
                <a:cs typeface="Arial"/>
                <a:sym typeface="Arial"/>
              </a:defRPr>
            </a:lvl1pPr>
          </a:lstStyle>
          <a:p>
            <a:pPr/>
            <a:r>
              <a:t>[0.79,</a:t>
            </a:r>
          </a:p>
        </p:txBody>
      </p:sp>
      <p:sp>
        <p:nvSpPr>
          <p:cNvPr id="363" name="0.82,"/>
          <p:cNvSpPr txBox="1"/>
          <p:nvPr/>
        </p:nvSpPr>
        <p:spPr>
          <a:xfrm>
            <a:off x="10754941" y="2329463"/>
            <a:ext cx="612574" cy="35066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2600"/>
                </a:solidFill>
                <a:latin typeface="Arial"/>
                <a:ea typeface="Arial"/>
                <a:cs typeface="Arial"/>
                <a:sym typeface="Arial"/>
              </a:defRPr>
            </a:lvl1pPr>
          </a:lstStyle>
          <a:p>
            <a:pPr/>
            <a:r>
              <a:t>0.82,</a:t>
            </a:r>
          </a:p>
        </p:txBody>
      </p:sp>
      <p:sp>
        <p:nvSpPr>
          <p:cNvPr id="364" name="0.01]"/>
          <p:cNvSpPr txBox="1"/>
          <p:nvPr/>
        </p:nvSpPr>
        <p:spPr>
          <a:xfrm>
            <a:off x="6752245" y="3363644"/>
            <a:ext cx="612574"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0.01]</a:t>
            </a:r>
          </a:p>
        </p:txBody>
      </p:sp>
      <p:sp>
        <p:nvSpPr>
          <p:cNvPr id="365" name="Rounded Rectangle"/>
          <p:cNvSpPr/>
          <p:nvPr/>
        </p:nvSpPr>
        <p:spPr>
          <a:xfrm rot="16200000">
            <a:off x="3621144" y="5023384"/>
            <a:ext cx="1069039" cy="397935"/>
          </a:xfrm>
          <a:prstGeom prst="roundRect">
            <a:avLst>
              <a:gd name="adj" fmla="val 38844"/>
            </a:avLst>
          </a:prstGeom>
          <a:solidFill>
            <a:srgbClr val="FFFFFF"/>
          </a:solidFill>
          <a:ln w="25400">
            <a:solidFill>
              <a:srgbClr val="9437FF"/>
            </a:solidFill>
          </a:ln>
        </p:spPr>
        <p:txBody>
          <a:bodyPr lIns="45718" tIns="45718" rIns="45718" bIns="45718" anchor="ctr"/>
          <a:lstStyle/>
          <a:p>
            <a:pPr/>
          </a:p>
        </p:txBody>
      </p:sp>
      <p:sp>
        <p:nvSpPr>
          <p:cNvPr id="366" name="Oval"/>
          <p:cNvSpPr/>
          <p:nvPr/>
        </p:nvSpPr>
        <p:spPr>
          <a:xfrm>
            <a:off x="4055663" y="5457070"/>
            <a:ext cx="200001" cy="215592"/>
          </a:xfrm>
          <a:prstGeom prst="ellipse">
            <a:avLst/>
          </a:prstGeom>
          <a:solidFill>
            <a:srgbClr val="9437FF"/>
          </a:solidFill>
          <a:ln w="25400">
            <a:solidFill>
              <a:srgbClr val="355E9C"/>
            </a:solidFill>
          </a:ln>
        </p:spPr>
        <p:txBody>
          <a:bodyPr lIns="45718" tIns="45718" rIns="45718" bIns="45718" anchor="ctr"/>
          <a:lstStyle/>
          <a:p>
            <a:pPr/>
          </a:p>
        </p:txBody>
      </p:sp>
      <p:sp>
        <p:nvSpPr>
          <p:cNvPr id="367" name="Oval"/>
          <p:cNvSpPr/>
          <p:nvPr/>
        </p:nvSpPr>
        <p:spPr>
          <a:xfrm>
            <a:off x="4060628" y="5148107"/>
            <a:ext cx="200002" cy="215592"/>
          </a:xfrm>
          <a:prstGeom prst="ellipse">
            <a:avLst/>
          </a:prstGeom>
          <a:solidFill>
            <a:srgbClr val="9437FF"/>
          </a:solidFill>
          <a:ln w="25400">
            <a:solidFill>
              <a:srgbClr val="355E9C"/>
            </a:solidFill>
          </a:ln>
        </p:spPr>
        <p:txBody>
          <a:bodyPr lIns="45718" tIns="45718" rIns="45718" bIns="45718" anchor="ctr"/>
          <a:lstStyle/>
          <a:p>
            <a:pPr/>
          </a:p>
        </p:txBody>
      </p:sp>
      <p:sp>
        <p:nvSpPr>
          <p:cNvPr id="368" name="Oval"/>
          <p:cNvSpPr/>
          <p:nvPr/>
        </p:nvSpPr>
        <p:spPr>
          <a:xfrm>
            <a:off x="4064502" y="4824552"/>
            <a:ext cx="200001" cy="215592"/>
          </a:xfrm>
          <a:prstGeom prst="ellipse">
            <a:avLst/>
          </a:prstGeom>
          <a:solidFill>
            <a:srgbClr val="9437FF"/>
          </a:solidFill>
          <a:ln w="25400">
            <a:solidFill>
              <a:srgbClr val="355E9C"/>
            </a:solidFill>
          </a:ln>
        </p:spPr>
        <p:txBody>
          <a:bodyPr lIns="45718" tIns="45718" rIns="45718" bIns="45718" anchor="ctr"/>
          <a:lstStyle/>
          <a:p>
            <a:pPr/>
          </a:p>
        </p:txBody>
      </p:sp>
      <p:sp>
        <p:nvSpPr>
          <p:cNvPr id="369" name="Rounded Rectangle"/>
          <p:cNvSpPr/>
          <p:nvPr/>
        </p:nvSpPr>
        <p:spPr>
          <a:xfrm rot="16200000">
            <a:off x="2399612" y="5023384"/>
            <a:ext cx="1069039" cy="397935"/>
          </a:xfrm>
          <a:prstGeom prst="roundRect">
            <a:avLst>
              <a:gd name="adj" fmla="val 38844"/>
            </a:avLst>
          </a:prstGeom>
          <a:solidFill>
            <a:srgbClr val="FFFFFF"/>
          </a:solidFill>
          <a:ln w="25400">
            <a:solidFill>
              <a:srgbClr val="9437FF"/>
            </a:solidFill>
          </a:ln>
        </p:spPr>
        <p:txBody>
          <a:bodyPr lIns="45718" tIns="45718" rIns="45718" bIns="45718" anchor="ctr"/>
          <a:lstStyle/>
          <a:p>
            <a:pPr/>
          </a:p>
        </p:txBody>
      </p:sp>
      <p:sp>
        <p:nvSpPr>
          <p:cNvPr id="370" name="Oval"/>
          <p:cNvSpPr/>
          <p:nvPr/>
        </p:nvSpPr>
        <p:spPr>
          <a:xfrm>
            <a:off x="2834131" y="5457070"/>
            <a:ext cx="200001" cy="215592"/>
          </a:xfrm>
          <a:prstGeom prst="ellipse">
            <a:avLst/>
          </a:prstGeom>
          <a:solidFill>
            <a:srgbClr val="9437FF"/>
          </a:solidFill>
          <a:ln w="25400">
            <a:solidFill>
              <a:srgbClr val="355E9C"/>
            </a:solidFill>
          </a:ln>
        </p:spPr>
        <p:txBody>
          <a:bodyPr lIns="45718" tIns="45718" rIns="45718" bIns="45718" anchor="ctr"/>
          <a:lstStyle/>
          <a:p>
            <a:pPr/>
          </a:p>
        </p:txBody>
      </p:sp>
      <p:sp>
        <p:nvSpPr>
          <p:cNvPr id="371" name="Oval"/>
          <p:cNvSpPr/>
          <p:nvPr/>
        </p:nvSpPr>
        <p:spPr>
          <a:xfrm>
            <a:off x="2839097" y="5148107"/>
            <a:ext cx="200001" cy="215592"/>
          </a:xfrm>
          <a:prstGeom prst="ellipse">
            <a:avLst/>
          </a:prstGeom>
          <a:solidFill>
            <a:srgbClr val="9437FF"/>
          </a:solidFill>
          <a:ln w="25400">
            <a:solidFill>
              <a:srgbClr val="355E9C"/>
            </a:solidFill>
          </a:ln>
        </p:spPr>
        <p:txBody>
          <a:bodyPr lIns="45718" tIns="45718" rIns="45718" bIns="45718" anchor="ctr"/>
          <a:lstStyle/>
          <a:p>
            <a:pPr/>
          </a:p>
        </p:txBody>
      </p:sp>
      <p:sp>
        <p:nvSpPr>
          <p:cNvPr id="372" name="Oval"/>
          <p:cNvSpPr/>
          <p:nvPr/>
        </p:nvSpPr>
        <p:spPr>
          <a:xfrm>
            <a:off x="2842970" y="4824552"/>
            <a:ext cx="200001" cy="215592"/>
          </a:xfrm>
          <a:prstGeom prst="ellipse">
            <a:avLst/>
          </a:prstGeom>
          <a:solidFill>
            <a:srgbClr val="9437FF"/>
          </a:solidFill>
          <a:ln w="25400">
            <a:solidFill>
              <a:srgbClr val="355E9C"/>
            </a:solidFill>
          </a:ln>
        </p:spPr>
        <p:txBody>
          <a:bodyPr lIns="45718" tIns="45718" rIns="45718" bIns="45718" anchor="ctr"/>
          <a:lstStyle/>
          <a:p>
            <a:pPr/>
          </a:p>
        </p:txBody>
      </p:sp>
      <p:sp>
        <p:nvSpPr>
          <p:cNvPr id="373" name="Rounded Rectangle"/>
          <p:cNvSpPr/>
          <p:nvPr/>
        </p:nvSpPr>
        <p:spPr>
          <a:xfrm rot="16200000">
            <a:off x="1185881" y="5023384"/>
            <a:ext cx="1069039" cy="397935"/>
          </a:xfrm>
          <a:prstGeom prst="roundRect">
            <a:avLst>
              <a:gd name="adj" fmla="val 38844"/>
            </a:avLst>
          </a:prstGeom>
          <a:solidFill>
            <a:srgbClr val="FFFFFF"/>
          </a:solidFill>
          <a:ln w="25400">
            <a:solidFill>
              <a:srgbClr val="9437FF"/>
            </a:solidFill>
          </a:ln>
        </p:spPr>
        <p:txBody>
          <a:bodyPr lIns="45718" tIns="45718" rIns="45718" bIns="45718" anchor="ctr"/>
          <a:lstStyle/>
          <a:p>
            <a:pPr/>
          </a:p>
        </p:txBody>
      </p:sp>
      <p:sp>
        <p:nvSpPr>
          <p:cNvPr id="374" name="Oval"/>
          <p:cNvSpPr/>
          <p:nvPr/>
        </p:nvSpPr>
        <p:spPr>
          <a:xfrm>
            <a:off x="1620400" y="5457070"/>
            <a:ext cx="200002" cy="215592"/>
          </a:xfrm>
          <a:prstGeom prst="ellipse">
            <a:avLst/>
          </a:prstGeom>
          <a:solidFill>
            <a:srgbClr val="9437FF"/>
          </a:solidFill>
          <a:ln w="25400">
            <a:solidFill>
              <a:srgbClr val="355E9C"/>
            </a:solidFill>
          </a:ln>
        </p:spPr>
        <p:txBody>
          <a:bodyPr lIns="45718" tIns="45718" rIns="45718" bIns="45718" anchor="ctr"/>
          <a:lstStyle/>
          <a:p>
            <a:pPr/>
          </a:p>
        </p:txBody>
      </p:sp>
      <p:sp>
        <p:nvSpPr>
          <p:cNvPr id="375" name="Oval"/>
          <p:cNvSpPr/>
          <p:nvPr/>
        </p:nvSpPr>
        <p:spPr>
          <a:xfrm>
            <a:off x="1625366" y="5148107"/>
            <a:ext cx="200001" cy="215592"/>
          </a:xfrm>
          <a:prstGeom prst="ellipse">
            <a:avLst/>
          </a:prstGeom>
          <a:solidFill>
            <a:srgbClr val="9437FF"/>
          </a:solidFill>
          <a:ln w="25400">
            <a:solidFill>
              <a:srgbClr val="355E9C"/>
            </a:solidFill>
          </a:ln>
        </p:spPr>
        <p:txBody>
          <a:bodyPr lIns="45718" tIns="45718" rIns="45718" bIns="45718" anchor="ctr"/>
          <a:lstStyle/>
          <a:p>
            <a:pPr/>
          </a:p>
        </p:txBody>
      </p:sp>
      <p:sp>
        <p:nvSpPr>
          <p:cNvPr id="376" name="Oval"/>
          <p:cNvSpPr/>
          <p:nvPr/>
        </p:nvSpPr>
        <p:spPr>
          <a:xfrm>
            <a:off x="1629239" y="4824552"/>
            <a:ext cx="200002" cy="215592"/>
          </a:xfrm>
          <a:prstGeom prst="ellipse">
            <a:avLst/>
          </a:prstGeom>
          <a:solidFill>
            <a:srgbClr val="9437FF"/>
          </a:solidFill>
          <a:ln w="25400">
            <a:solidFill>
              <a:srgbClr val="355E9C"/>
            </a:solidFill>
          </a:ln>
        </p:spPr>
        <p:txBody>
          <a:bodyPr lIns="45718" tIns="45718" rIns="45718" bIns="45718" anchor="ctr"/>
          <a:lstStyle/>
          <a:p>
            <a:pPr/>
          </a:p>
        </p:txBody>
      </p:sp>
      <p:sp>
        <p:nvSpPr>
          <p:cNvPr id="377" name="Line"/>
          <p:cNvSpPr/>
          <p:nvPr/>
        </p:nvSpPr>
        <p:spPr>
          <a:xfrm>
            <a:off x="3139629" y="5131291"/>
            <a:ext cx="820468" cy="1"/>
          </a:xfrm>
          <a:prstGeom prst="line">
            <a:avLst/>
          </a:prstGeom>
          <a:ln w="25400">
            <a:solidFill>
              <a:schemeClr val="accent1"/>
            </a:solidFill>
            <a:tailEnd type="triangle"/>
          </a:ln>
        </p:spPr>
        <p:txBody>
          <a:bodyPr lIns="45718" tIns="45718" rIns="45718" bIns="45718"/>
          <a:lstStyle/>
          <a:p>
            <a:pPr/>
          </a:p>
        </p:txBody>
      </p:sp>
      <p:sp>
        <p:nvSpPr>
          <p:cNvPr id="378" name="Line"/>
          <p:cNvSpPr/>
          <p:nvPr/>
        </p:nvSpPr>
        <p:spPr>
          <a:xfrm>
            <a:off x="1918097" y="5131291"/>
            <a:ext cx="820469" cy="1"/>
          </a:xfrm>
          <a:prstGeom prst="line">
            <a:avLst/>
          </a:prstGeom>
          <a:ln w="25400">
            <a:solidFill>
              <a:schemeClr val="accent1"/>
            </a:solidFill>
            <a:tailEnd type="triangle"/>
          </a:ln>
        </p:spPr>
        <p:txBody>
          <a:bodyPr lIns="45718" tIns="45718" rIns="45718" bIns="45718"/>
          <a:lstStyle/>
          <a:p>
            <a:pPr/>
          </a:p>
        </p:txBody>
      </p:sp>
      <p:sp>
        <p:nvSpPr>
          <p:cNvPr id="379" name="fers"/>
          <p:cNvSpPr txBox="1"/>
          <p:nvPr/>
        </p:nvSpPr>
        <p:spPr>
          <a:xfrm>
            <a:off x="3911604" y="5997793"/>
            <a:ext cx="485214"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fers</a:t>
            </a:r>
          </a:p>
        </p:txBody>
      </p:sp>
      <p:sp>
        <p:nvSpPr>
          <p:cNvPr id="380" name="le"/>
          <p:cNvSpPr txBox="1"/>
          <p:nvPr/>
        </p:nvSpPr>
        <p:spPr>
          <a:xfrm>
            <a:off x="2693946" y="6033039"/>
            <a:ext cx="282063"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le</a:t>
            </a:r>
          </a:p>
        </p:txBody>
      </p:sp>
      <p:sp>
        <p:nvSpPr>
          <p:cNvPr id="381" name="dans"/>
          <p:cNvSpPr txBox="1"/>
          <p:nvPr/>
        </p:nvSpPr>
        <p:spPr>
          <a:xfrm>
            <a:off x="1471376" y="6033039"/>
            <a:ext cx="599848"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dans</a:t>
            </a:r>
          </a:p>
        </p:txBody>
      </p:sp>
      <p:sp>
        <p:nvSpPr>
          <p:cNvPr id="382" name="Line"/>
          <p:cNvSpPr/>
          <p:nvPr/>
        </p:nvSpPr>
        <p:spPr>
          <a:xfrm>
            <a:off x="677521" y="5131291"/>
            <a:ext cx="820469" cy="1"/>
          </a:xfrm>
          <a:prstGeom prst="line">
            <a:avLst/>
          </a:prstGeom>
          <a:ln w="25400">
            <a:solidFill>
              <a:schemeClr val="accent1"/>
            </a:solidFill>
            <a:tailEnd type="triangle"/>
          </a:ln>
        </p:spPr>
        <p:txBody>
          <a:bodyPr lIns="45718" tIns="45718" rIns="45718" bIns="45718"/>
          <a:lstStyle/>
          <a:p>
            <a:pPr/>
          </a:p>
        </p:txBody>
      </p:sp>
      <p:sp>
        <p:nvSpPr>
          <p:cNvPr id="383" name="Minimizes the cross entropy loss:"/>
          <p:cNvSpPr txBox="1"/>
          <p:nvPr>
            <p:ph type="body" sz="quarter" idx="4294967295"/>
          </p:nvPr>
        </p:nvSpPr>
        <p:spPr>
          <a:xfrm>
            <a:off x="581369" y="1284788"/>
            <a:ext cx="3968266" cy="1115823"/>
          </a:xfrm>
          <a:prstGeom prst="rect">
            <a:avLst/>
          </a:prstGeom>
        </p:spPr>
        <p:txBody>
          <a:bodyPr lIns="45719" tIns="45719" rIns="45719" bIns="45719"/>
          <a:lstStyle>
            <a:lvl1pPr marL="342899" indent="-342899" defTabSz="914400">
              <a:spcBef>
                <a:spcPts val="700"/>
              </a:spcBef>
              <a:defRPr sz="2300">
                <a:latin typeface="Arial"/>
                <a:ea typeface="Arial"/>
                <a:cs typeface="Arial"/>
                <a:sym typeface="Arial"/>
              </a:defRPr>
            </a:lvl1pPr>
          </a:lstStyle>
          <a:p>
            <a:pPr/>
            <a:r>
              <a:t>Minimizes the cross entropy loss:</a:t>
            </a:r>
          </a:p>
        </p:txBody>
      </p:sp>
      <p:sp>
        <p:nvSpPr>
          <p:cNvPr id="384" name="(only output sentences)"/>
          <p:cNvSpPr txBox="1"/>
          <p:nvPr/>
        </p:nvSpPr>
        <p:spPr>
          <a:xfrm>
            <a:off x="1818258" y="3969242"/>
            <a:ext cx="2682363"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i="1">
                <a:solidFill>
                  <a:srgbClr val="FF2600"/>
                </a:solidFill>
                <a:latin typeface="Arial"/>
                <a:ea typeface="Arial"/>
                <a:cs typeface="Arial"/>
                <a:sym typeface="Arial"/>
              </a:defRPr>
            </a:lvl1pPr>
          </a:lstStyle>
          <a:p>
            <a:pPr/>
            <a:r>
              <a:t>(only output sentences)</a:t>
            </a:r>
          </a:p>
        </p:txBody>
      </p:sp>
      <p:pic>
        <p:nvPicPr>
          <p:cNvPr id="385" name="Image" descr="Image"/>
          <p:cNvPicPr>
            <a:picLocks noChangeAspect="1"/>
          </p:cNvPicPr>
          <p:nvPr/>
        </p:nvPicPr>
        <p:blipFill>
          <a:blip r:embed="rId13">
            <a:extLst/>
          </a:blip>
          <a:stretch>
            <a:fillRect/>
          </a:stretch>
        </p:blipFill>
        <p:spPr>
          <a:xfrm>
            <a:off x="4084594" y="4209004"/>
            <a:ext cx="382489" cy="355804"/>
          </a:xfrm>
          <a:prstGeom prst="rect">
            <a:avLst/>
          </a:prstGeom>
          <a:ln w="12700">
            <a:miter lim="400000"/>
          </a:ln>
        </p:spPr>
      </p:pic>
      <p:pic>
        <p:nvPicPr>
          <p:cNvPr id="386" name="Image" descr="Image"/>
          <p:cNvPicPr>
            <a:picLocks noChangeAspect="1"/>
          </p:cNvPicPr>
          <p:nvPr/>
        </p:nvPicPr>
        <p:blipFill>
          <a:blip r:embed="rId14">
            <a:extLst/>
          </a:blip>
          <a:stretch>
            <a:fillRect/>
          </a:stretch>
        </p:blipFill>
        <p:spPr>
          <a:xfrm>
            <a:off x="2676137" y="4219183"/>
            <a:ext cx="710457" cy="355229"/>
          </a:xfrm>
          <a:prstGeom prst="rect">
            <a:avLst/>
          </a:prstGeom>
          <a:ln w="12700">
            <a:miter lim="400000"/>
          </a:ln>
        </p:spPr>
      </p:pic>
      <p:pic>
        <p:nvPicPr>
          <p:cNvPr id="387" name="Image" descr="Image"/>
          <p:cNvPicPr>
            <a:picLocks noChangeAspect="1"/>
          </p:cNvPicPr>
          <p:nvPr/>
        </p:nvPicPr>
        <p:blipFill>
          <a:blip r:embed="rId15">
            <a:extLst/>
          </a:blip>
          <a:stretch>
            <a:fillRect/>
          </a:stretch>
        </p:blipFill>
        <p:spPr>
          <a:xfrm>
            <a:off x="1381115" y="4235079"/>
            <a:ext cx="676086" cy="33804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36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363"/>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5" fill="hold">
                                  <p:stCondLst>
                                    <p:cond delay="0"/>
                                  </p:stCondLst>
                                  <p:iterate type="el" backwards="0">
                                    <p:tmAbs val="0"/>
                                  </p:iterate>
                                  <p:childTnLst>
                                    <p:set>
                                      <p:cBhvr>
                                        <p:cTn id="21" fill="hold"/>
                                        <p:tgtEl>
                                          <p:spTgt spid="3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3" grpId="4"/>
      <p:bldP build="whole" bldLvl="1" animBg="1" rev="0" advAuto="0" spid="384" grpId="5"/>
      <p:bldP build="whole" bldLvl="1" animBg="1" rev="0" advAuto="0" spid="361" grpId="2"/>
      <p:bldP build="whole" bldLvl="1" animBg="1" rev="0" advAuto="0" spid="362" grpId="3"/>
      <p:bldP build="whole" bldLvl="1" animBg="1" rev="0" advAuto="0" spid="360" grpId="1"/>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1" name="Encoder-decoder framework"/>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Encoder-decoder framework</a:t>
            </a:r>
          </a:p>
        </p:txBody>
      </p:sp>
      <p:sp>
        <p:nvSpPr>
          <p:cNvPr id="392" name="Slide Number"/>
          <p:cNvSpPr txBox="1"/>
          <p:nvPr>
            <p:ph type="sldNum" sz="quarter" idx="4294967295"/>
          </p:nvPr>
        </p:nvSpPr>
        <p:spPr>
          <a:xfrm>
            <a:off x="10857975" y="6049983"/>
            <a:ext cx="225402"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b="1" sz="2000">
                <a:solidFill>
                  <a:srgbClr val="000000"/>
                </a:solidFill>
                <a:latin typeface="Arial"/>
                <a:ea typeface="Arial"/>
                <a:cs typeface="Arial"/>
                <a:sym typeface="Arial"/>
              </a:defRPr>
            </a:lvl1pPr>
          </a:lstStyle>
          <a:p>
            <a:pPr/>
            <a:fld id="{86CB4B4D-7CA3-9044-876B-883B54F8677D}" type="slidenum"/>
          </a:p>
        </p:txBody>
      </p:sp>
      <p:sp>
        <p:nvSpPr>
          <p:cNvPr id="393" name="…          dans         les            fers     &lt;START&gt;"/>
          <p:cNvSpPr txBox="1"/>
          <p:nvPr>
            <p:ph type="body" sz="quarter" idx="4294967295"/>
          </p:nvPr>
        </p:nvSpPr>
        <p:spPr>
          <a:xfrm>
            <a:off x="509514" y="4771626"/>
            <a:ext cx="10773906" cy="657449"/>
          </a:xfrm>
          <a:prstGeom prst="rect">
            <a:avLst/>
          </a:prstGeom>
        </p:spPr>
        <p:txBody>
          <a:bodyPr lIns="45719" tIns="45719" rIns="45719" bIns="45719"/>
          <a:lstStyle>
            <a:lvl1pPr marL="0" indent="0" defTabSz="914400">
              <a:spcBef>
                <a:spcPts val="700"/>
              </a:spcBef>
              <a:buSzTx/>
              <a:buFontTx/>
              <a:buNone/>
              <a:defRPr i="1" sz="2300">
                <a:latin typeface="Arial"/>
                <a:ea typeface="Arial"/>
                <a:cs typeface="Arial"/>
                <a:sym typeface="Arial"/>
              </a:defRPr>
            </a:lvl1pPr>
          </a:lstStyle>
          <a:p>
            <a:pPr/>
            <a:r>
              <a:t>     …          dans         les            fers     &lt;START&gt;              </a:t>
            </a:r>
          </a:p>
        </p:txBody>
      </p:sp>
      <p:sp>
        <p:nvSpPr>
          <p:cNvPr id="394" name="Rectangle"/>
          <p:cNvSpPr/>
          <p:nvPr/>
        </p:nvSpPr>
        <p:spPr>
          <a:xfrm>
            <a:off x="1847711" y="2652718"/>
            <a:ext cx="510663" cy="304035"/>
          </a:xfrm>
          <a:prstGeom prst="rect">
            <a:avLst/>
          </a:prstGeom>
          <a:solidFill>
            <a:srgbClr val="FFFFFF"/>
          </a:solidFill>
          <a:ln w="12700">
            <a:miter lim="400000"/>
          </a:ln>
        </p:spPr>
        <p:txBody>
          <a:bodyPr lIns="45718" tIns="45718" rIns="45718" bIns="45718" anchor="ctr"/>
          <a:lstStyle/>
          <a:p>
            <a:pPr>
              <a:defRPr>
                <a:solidFill>
                  <a:srgbClr val="FFFFFF"/>
                </a:solidFill>
              </a:defRPr>
            </a:pPr>
          </a:p>
        </p:txBody>
      </p:sp>
      <p:sp>
        <p:nvSpPr>
          <p:cNvPr id="395" name="Line"/>
          <p:cNvSpPr/>
          <p:nvPr/>
        </p:nvSpPr>
        <p:spPr>
          <a:xfrm flipV="1">
            <a:off x="2214332" y="4044601"/>
            <a:ext cx="1" cy="528682"/>
          </a:xfrm>
          <a:prstGeom prst="line">
            <a:avLst/>
          </a:prstGeom>
          <a:ln w="25400">
            <a:solidFill>
              <a:schemeClr val="accent1"/>
            </a:solidFill>
            <a:tailEnd type="triangle"/>
          </a:ln>
        </p:spPr>
        <p:txBody>
          <a:bodyPr lIns="45718" tIns="45718" rIns="45718" bIns="45718"/>
          <a:lstStyle/>
          <a:p>
            <a:pPr/>
          </a:p>
        </p:txBody>
      </p:sp>
      <p:sp>
        <p:nvSpPr>
          <p:cNvPr id="396" name="Line"/>
          <p:cNvSpPr/>
          <p:nvPr/>
        </p:nvSpPr>
        <p:spPr>
          <a:xfrm flipV="1">
            <a:off x="3553243" y="4044601"/>
            <a:ext cx="1" cy="528682"/>
          </a:xfrm>
          <a:prstGeom prst="line">
            <a:avLst/>
          </a:prstGeom>
          <a:ln w="25400">
            <a:solidFill>
              <a:schemeClr val="accent1"/>
            </a:solidFill>
            <a:tailEnd type="triangle"/>
          </a:ln>
        </p:spPr>
        <p:txBody>
          <a:bodyPr lIns="45718" tIns="45718" rIns="45718" bIns="45718"/>
          <a:lstStyle/>
          <a:p>
            <a:pPr/>
          </a:p>
        </p:txBody>
      </p:sp>
      <p:sp>
        <p:nvSpPr>
          <p:cNvPr id="397" name="Line"/>
          <p:cNvSpPr/>
          <p:nvPr/>
        </p:nvSpPr>
        <p:spPr>
          <a:xfrm flipV="1">
            <a:off x="5005730" y="4044601"/>
            <a:ext cx="1" cy="528682"/>
          </a:xfrm>
          <a:prstGeom prst="line">
            <a:avLst/>
          </a:prstGeom>
          <a:ln w="25400">
            <a:solidFill>
              <a:schemeClr val="accent1"/>
            </a:solidFill>
            <a:tailEnd type="triangle"/>
          </a:ln>
        </p:spPr>
        <p:txBody>
          <a:bodyPr lIns="45718" tIns="45718" rIns="45718" bIns="45718"/>
          <a:lstStyle/>
          <a:p>
            <a:pPr/>
          </a:p>
        </p:txBody>
      </p:sp>
      <p:sp>
        <p:nvSpPr>
          <p:cNvPr id="398" name="Line"/>
          <p:cNvSpPr/>
          <p:nvPr/>
        </p:nvSpPr>
        <p:spPr>
          <a:xfrm flipV="1">
            <a:off x="2191812" y="2406584"/>
            <a:ext cx="1" cy="528682"/>
          </a:xfrm>
          <a:prstGeom prst="line">
            <a:avLst/>
          </a:prstGeom>
          <a:ln w="25400">
            <a:solidFill>
              <a:schemeClr val="accent1"/>
            </a:solidFill>
            <a:tailEnd type="triangle"/>
          </a:ln>
        </p:spPr>
        <p:txBody>
          <a:bodyPr lIns="45718" tIns="45718" rIns="45718" bIns="45718"/>
          <a:lstStyle/>
          <a:p>
            <a:pPr/>
          </a:p>
        </p:txBody>
      </p:sp>
      <p:sp>
        <p:nvSpPr>
          <p:cNvPr id="399" name="Line"/>
          <p:cNvSpPr/>
          <p:nvPr/>
        </p:nvSpPr>
        <p:spPr>
          <a:xfrm flipV="1">
            <a:off x="3538036" y="2406584"/>
            <a:ext cx="1" cy="528682"/>
          </a:xfrm>
          <a:prstGeom prst="line">
            <a:avLst/>
          </a:prstGeom>
          <a:ln w="25400">
            <a:solidFill>
              <a:schemeClr val="accent1"/>
            </a:solidFill>
            <a:tailEnd type="triangle"/>
          </a:ln>
        </p:spPr>
        <p:txBody>
          <a:bodyPr lIns="45718" tIns="45718" rIns="45718" bIns="45718"/>
          <a:lstStyle/>
          <a:p>
            <a:pPr/>
          </a:p>
        </p:txBody>
      </p:sp>
      <p:sp>
        <p:nvSpPr>
          <p:cNvPr id="400" name="Line"/>
          <p:cNvSpPr/>
          <p:nvPr/>
        </p:nvSpPr>
        <p:spPr>
          <a:xfrm>
            <a:off x="5184152" y="3423519"/>
            <a:ext cx="769974" cy="1"/>
          </a:xfrm>
          <a:prstGeom prst="line">
            <a:avLst/>
          </a:prstGeom>
          <a:ln w="25400">
            <a:solidFill>
              <a:schemeClr val="accent1"/>
            </a:solidFill>
            <a:tailEnd type="triangle"/>
          </a:ln>
        </p:spPr>
        <p:txBody>
          <a:bodyPr lIns="45718" tIns="45718" rIns="45718" bIns="45718"/>
          <a:lstStyle/>
          <a:p>
            <a:pPr/>
          </a:p>
        </p:txBody>
      </p:sp>
      <p:sp>
        <p:nvSpPr>
          <p:cNvPr id="401" name="Line"/>
          <p:cNvSpPr/>
          <p:nvPr/>
        </p:nvSpPr>
        <p:spPr>
          <a:xfrm>
            <a:off x="1138745" y="3423519"/>
            <a:ext cx="769974" cy="1"/>
          </a:xfrm>
          <a:prstGeom prst="line">
            <a:avLst/>
          </a:prstGeom>
          <a:ln w="25400">
            <a:solidFill>
              <a:schemeClr val="accent1"/>
            </a:solidFill>
            <a:tailEnd type="triangle"/>
          </a:ln>
        </p:spPr>
        <p:txBody>
          <a:bodyPr lIns="45718" tIns="45718" rIns="45718" bIns="45718"/>
          <a:lstStyle/>
          <a:p>
            <a:pPr/>
          </a:p>
        </p:txBody>
      </p:sp>
      <p:sp>
        <p:nvSpPr>
          <p:cNvPr id="402" name="Line"/>
          <p:cNvSpPr/>
          <p:nvPr/>
        </p:nvSpPr>
        <p:spPr>
          <a:xfrm>
            <a:off x="2378415" y="3423519"/>
            <a:ext cx="869974" cy="1"/>
          </a:xfrm>
          <a:prstGeom prst="line">
            <a:avLst/>
          </a:prstGeom>
          <a:ln w="25400">
            <a:solidFill>
              <a:schemeClr val="accent1"/>
            </a:solidFill>
            <a:tailEnd type="triangle"/>
          </a:ln>
        </p:spPr>
        <p:txBody>
          <a:bodyPr lIns="45718" tIns="45718" rIns="45718" bIns="45718"/>
          <a:lstStyle/>
          <a:p>
            <a:pPr/>
          </a:p>
        </p:txBody>
      </p:sp>
      <p:sp>
        <p:nvSpPr>
          <p:cNvPr id="403" name="Line"/>
          <p:cNvSpPr/>
          <p:nvPr/>
        </p:nvSpPr>
        <p:spPr>
          <a:xfrm>
            <a:off x="3721100" y="3423519"/>
            <a:ext cx="1070938" cy="1"/>
          </a:xfrm>
          <a:prstGeom prst="line">
            <a:avLst/>
          </a:prstGeom>
          <a:ln w="25400">
            <a:solidFill>
              <a:schemeClr val="accent1"/>
            </a:solidFill>
            <a:tailEnd type="triangle"/>
          </a:ln>
        </p:spPr>
        <p:txBody>
          <a:bodyPr lIns="45718" tIns="45718" rIns="45718" bIns="45718"/>
          <a:lstStyle/>
          <a:p>
            <a:pPr/>
          </a:p>
        </p:txBody>
      </p:sp>
      <p:sp>
        <p:nvSpPr>
          <p:cNvPr id="404" name="Rounded Rectangle"/>
          <p:cNvSpPr/>
          <p:nvPr/>
        </p:nvSpPr>
        <p:spPr>
          <a:xfrm rot="16200000">
            <a:off x="1650133" y="3258033"/>
            <a:ext cx="1069039" cy="413109"/>
          </a:xfrm>
          <a:prstGeom prst="roundRect">
            <a:avLst>
              <a:gd name="adj" fmla="val 38532"/>
            </a:avLst>
          </a:prstGeom>
          <a:solidFill>
            <a:srgbClr val="FFFFFF"/>
          </a:solidFill>
          <a:ln w="25400">
            <a:solidFill>
              <a:srgbClr val="9437FF"/>
            </a:solidFill>
          </a:ln>
        </p:spPr>
        <p:txBody>
          <a:bodyPr lIns="45718" tIns="45718" rIns="45718" bIns="45718" anchor="ctr"/>
          <a:lstStyle/>
          <a:p>
            <a:pPr/>
          </a:p>
        </p:txBody>
      </p:sp>
      <p:sp>
        <p:nvSpPr>
          <p:cNvPr id="405" name="Oval"/>
          <p:cNvSpPr/>
          <p:nvPr/>
        </p:nvSpPr>
        <p:spPr>
          <a:xfrm>
            <a:off x="2084652" y="3074110"/>
            <a:ext cx="200001" cy="215593"/>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406" name="Oval"/>
          <p:cNvSpPr/>
          <p:nvPr/>
        </p:nvSpPr>
        <p:spPr>
          <a:xfrm>
            <a:off x="2091673" y="3378150"/>
            <a:ext cx="200002" cy="215592"/>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407" name="Oval"/>
          <p:cNvSpPr/>
          <p:nvPr/>
        </p:nvSpPr>
        <p:spPr>
          <a:xfrm>
            <a:off x="2091673" y="3681165"/>
            <a:ext cx="200002" cy="215593"/>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408" name="Rounded Rectangle"/>
          <p:cNvSpPr/>
          <p:nvPr/>
        </p:nvSpPr>
        <p:spPr>
          <a:xfrm rot="16200000">
            <a:off x="3003517" y="3258033"/>
            <a:ext cx="1069039" cy="413109"/>
          </a:xfrm>
          <a:prstGeom prst="roundRect">
            <a:avLst>
              <a:gd name="adj" fmla="val 38532"/>
            </a:avLst>
          </a:prstGeom>
          <a:solidFill>
            <a:srgbClr val="FFFFFF"/>
          </a:solidFill>
          <a:ln w="25400">
            <a:solidFill>
              <a:srgbClr val="9437FF"/>
            </a:solidFill>
          </a:ln>
        </p:spPr>
        <p:txBody>
          <a:bodyPr lIns="45718" tIns="45718" rIns="45718" bIns="45718" anchor="ctr"/>
          <a:lstStyle/>
          <a:p>
            <a:pPr/>
          </a:p>
        </p:txBody>
      </p:sp>
      <p:sp>
        <p:nvSpPr>
          <p:cNvPr id="409" name="Oval"/>
          <p:cNvSpPr/>
          <p:nvPr/>
        </p:nvSpPr>
        <p:spPr>
          <a:xfrm>
            <a:off x="3438036" y="3074110"/>
            <a:ext cx="200001" cy="215593"/>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410" name="Oval"/>
          <p:cNvSpPr/>
          <p:nvPr/>
        </p:nvSpPr>
        <p:spPr>
          <a:xfrm>
            <a:off x="3445058" y="3378150"/>
            <a:ext cx="200001" cy="215592"/>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411" name="Oval"/>
          <p:cNvSpPr/>
          <p:nvPr/>
        </p:nvSpPr>
        <p:spPr>
          <a:xfrm>
            <a:off x="3445058" y="3681165"/>
            <a:ext cx="200001" cy="215593"/>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412" name="Rounded Rectangle"/>
          <p:cNvSpPr/>
          <p:nvPr/>
        </p:nvSpPr>
        <p:spPr>
          <a:xfrm rot="16200000">
            <a:off x="4444917" y="3256370"/>
            <a:ext cx="1069039" cy="413109"/>
          </a:xfrm>
          <a:prstGeom prst="roundRect">
            <a:avLst>
              <a:gd name="adj" fmla="val 38532"/>
            </a:avLst>
          </a:prstGeom>
          <a:solidFill>
            <a:srgbClr val="FFFFFF"/>
          </a:solidFill>
          <a:ln w="25400">
            <a:solidFill>
              <a:srgbClr val="9437FF"/>
            </a:solidFill>
          </a:ln>
        </p:spPr>
        <p:txBody>
          <a:bodyPr lIns="45718" tIns="45718" rIns="45718" bIns="45718" anchor="ctr"/>
          <a:lstStyle/>
          <a:p>
            <a:pPr/>
          </a:p>
        </p:txBody>
      </p:sp>
      <p:sp>
        <p:nvSpPr>
          <p:cNvPr id="413" name="Oval"/>
          <p:cNvSpPr/>
          <p:nvPr/>
        </p:nvSpPr>
        <p:spPr>
          <a:xfrm>
            <a:off x="4879436" y="3072447"/>
            <a:ext cx="200001" cy="215592"/>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414" name="Oval"/>
          <p:cNvSpPr/>
          <p:nvPr/>
        </p:nvSpPr>
        <p:spPr>
          <a:xfrm>
            <a:off x="4886458" y="3376486"/>
            <a:ext cx="200001" cy="215593"/>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415" name="Oval"/>
          <p:cNvSpPr/>
          <p:nvPr/>
        </p:nvSpPr>
        <p:spPr>
          <a:xfrm>
            <a:off x="4886458" y="3679502"/>
            <a:ext cx="200001" cy="215592"/>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pic>
        <p:nvPicPr>
          <p:cNvPr id="416" name="boldsymbol_W_h.pdf" descr="boldsymbol_W_h.pdf"/>
          <p:cNvPicPr>
            <a:picLocks noChangeAspect="1"/>
          </p:cNvPicPr>
          <p:nvPr/>
        </p:nvPicPr>
        <p:blipFill>
          <a:blip r:embed="rId3">
            <a:extLst/>
          </a:blip>
          <a:stretch>
            <a:fillRect/>
          </a:stretch>
        </p:blipFill>
        <p:spPr>
          <a:xfrm>
            <a:off x="1252323" y="3054797"/>
            <a:ext cx="419449" cy="220389"/>
          </a:xfrm>
          <a:prstGeom prst="rect">
            <a:avLst/>
          </a:prstGeom>
          <a:ln w="12700">
            <a:miter lim="400000"/>
          </a:ln>
        </p:spPr>
      </p:pic>
      <p:pic>
        <p:nvPicPr>
          <p:cNvPr id="417" name="boldsymbol_W_h.pdf" descr="boldsymbol_W_h.pdf"/>
          <p:cNvPicPr>
            <a:picLocks noChangeAspect="1"/>
          </p:cNvPicPr>
          <p:nvPr/>
        </p:nvPicPr>
        <p:blipFill>
          <a:blip r:embed="rId3">
            <a:extLst/>
          </a:blip>
          <a:stretch>
            <a:fillRect/>
          </a:stretch>
        </p:blipFill>
        <p:spPr>
          <a:xfrm>
            <a:off x="2460586" y="3071712"/>
            <a:ext cx="419449" cy="220389"/>
          </a:xfrm>
          <a:prstGeom prst="rect">
            <a:avLst/>
          </a:prstGeom>
          <a:ln w="12700">
            <a:miter lim="400000"/>
          </a:ln>
        </p:spPr>
      </p:pic>
      <p:pic>
        <p:nvPicPr>
          <p:cNvPr id="418" name="boldsymbol_W_h.pdf" descr="boldsymbol_W_h.pdf"/>
          <p:cNvPicPr>
            <a:picLocks noChangeAspect="1"/>
          </p:cNvPicPr>
          <p:nvPr/>
        </p:nvPicPr>
        <p:blipFill>
          <a:blip r:embed="rId3">
            <a:extLst/>
          </a:blip>
          <a:stretch>
            <a:fillRect/>
          </a:stretch>
        </p:blipFill>
        <p:spPr>
          <a:xfrm>
            <a:off x="3839012" y="3088082"/>
            <a:ext cx="419450" cy="220389"/>
          </a:xfrm>
          <a:prstGeom prst="rect">
            <a:avLst/>
          </a:prstGeom>
          <a:ln w="12700">
            <a:miter lim="400000"/>
          </a:ln>
        </p:spPr>
      </p:pic>
      <p:sp>
        <p:nvSpPr>
          <p:cNvPr id="419" name="Line"/>
          <p:cNvSpPr/>
          <p:nvPr/>
        </p:nvSpPr>
        <p:spPr>
          <a:xfrm flipV="1">
            <a:off x="4979436" y="2377014"/>
            <a:ext cx="1" cy="528682"/>
          </a:xfrm>
          <a:prstGeom prst="line">
            <a:avLst/>
          </a:prstGeom>
          <a:ln w="25400">
            <a:solidFill>
              <a:schemeClr val="accent1"/>
            </a:solidFill>
            <a:tailEnd type="triangle"/>
          </a:ln>
        </p:spPr>
        <p:txBody>
          <a:bodyPr lIns="45718" tIns="45718" rIns="45718" bIns="45718"/>
          <a:lstStyle/>
          <a:p>
            <a:pPr/>
          </a:p>
        </p:txBody>
      </p:sp>
      <p:sp>
        <p:nvSpPr>
          <p:cNvPr id="420" name="Rounded Rectangle"/>
          <p:cNvSpPr/>
          <p:nvPr/>
        </p:nvSpPr>
        <p:spPr>
          <a:xfrm rot="16200000">
            <a:off x="5689174" y="3220583"/>
            <a:ext cx="1069039" cy="397934"/>
          </a:xfrm>
          <a:prstGeom prst="roundRect">
            <a:avLst>
              <a:gd name="adj" fmla="val 38844"/>
            </a:avLst>
          </a:prstGeom>
          <a:solidFill>
            <a:srgbClr val="FFFFFF"/>
          </a:solidFill>
          <a:ln w="25400">
            <a:solidFill>
              <a:srgbClr val="FF2600"/>
            </a:solidFill>
          </a:ln>
        </p:spPr>
        <p:txBody>
          <a:bodyPr lIns="45718" tIns="45718" rIns="45718" bIns="45718" anchor="ctr"/>
          <a:lstStyle/>
          <a:p>
            <a:pPr/>
          </a:p>
        </p:txBody>
      </p:sp>
      <p:sp>
        <p:nvSpPr>
          <p:cNvPr id="421" name="Oval"/>
          <p:cNvSpPr/>
          <p:nvPr/>
        </p:nvSpPr>
        <p:spPr>
          <a:xfrm>
            <a:off x="6123693" y="3654268"/>
            <a:ext cx="200001" cy="215593"/>
          </a:xfrm>
          <a:prstGeom prst="ellipse">
            <a:avLst/>
          </a:prstGeom>
          <a:solidFill>
            <a:srgbClr val="FF2600"/>
          </a:solidFill>
          <a:ln w="25400">
            <a:solidFill>
              <a:srgbClr val="000000"/>
            </a:solidFill>
          </a:ln>
        </p:spPr>
        <p:txBody>
          <a:bodyPr lIns="45718" tIns="45718" rIns="45718" bIns="45718" anchor="ctr"/>
          <a:lstStyle/>
          <a:p>
            <a:pPr/>
          </a:p>
        </p:txBody>
      </p:sp>
      <p:sp>
        <p:nvSpPr>
          <p:cNvPr id="422" name="Oval"/>
          <p:cNvSpPr/>
          <p:nvPr/>
        </p:nvSpPr>
        <p:spPr>
          <a:xfrm>
            <a:off x="6128659" y="3345305"/>
            <a:ext cx="200001" cy="215593"/>
          </a:xfrm>
          <a:prstGeom prst="ellipse">
            <a:avLst/>
          </a:prstGeom>
          <a:solidFill>
            <a:srgbClr val="FF2600"/>
          </a:solidFill>
          <a:ln w="25400">
            <a:solidFill>
              <a:srgbClr val="000000"/>
            </a:solidFill>
          </a:ln>
        </p:spPr>
        <p:txBody>
          <a:bodyPr lIns="45718" tIns="45718" rIns="45718" bIns="45718" anchor="ctr"/>
          <a:lstStyle/>
          <a:p>
            <a:pPr/>
          </a:p>
        </p:txBody>
      </p:sp>
      <p:sp>
        <p:nvSpPr>
          <p:cNvPr id="423" name="Oval"/>
          <p:cNvSpPr/>
          <p:nvPr/>
        </p:nvSpPr>
        <p:spPr>
          <a:xfrm>
            <a:off x="6132532" y="3021751"/>
            <a:ext cx="200001" cy="215592"/>
          </a:xfrm>
          <a:prstGeom prst="ellipse">
            <a:avLst/>
          </a:prstGeom>
          <a:solidFill>
            <a:srgbClr val="FF2600"/>
          </a:solidFill>
          <a:ln w="25400">
            <a:solidFill>
              <a:srgbClr val="000000"/>
            </a:solidFill>
          </a:ln>
        </p:spPr>
        <p:txBody>
          <a:bodyPr lIns="45718" tIns="45718" rIns="45718" bIns="45718" anchor="ctr"/>
          <a:lstStyle/>
          <a:p>
            <a:pPr/>
          </a:p>
        </p:txBody>
      </p:sp>
      <p:sp>
        <p:nvSpPr>
          <p:cNvPr id="424" name="Line"/>
          <p:cNvSpPr/>
          <p:nvPr/>
        </p:nvSpPr>
        <p:spPr>
          <a:xfrm>
            <a:off x="6406940" y="3429000"/>
            <a:ext cx="769974" cy="0"/>
          </a:xfrm>
          <a:prstGeom prst="line">
            <a:avLst/>
          </a:prstGeom>
          <a:ln w="25400">
            <a:solidFill>
              <a:schemeClr val="accent1"/>
            </a:solidFill>
            <a:tailEnd type="triangle"/>
          </a:ln>
        </p:spPr>
        <p:txBody>
          <a:bodyPr lIns="45718" tIns="45718" rIns="45718" bIns="45718"/>
          <a:lstStyle/>
          <a:p>
            <a:pPr/>
          </a:p>
        </p:txBody>
      </p:sp>
      <p:sp>
        <p:nvSpPr>
          <p:cNvPr id="425" name="Line"/>
          <p:cNvSpPr/>
          <p:nvPr/>
        </p:nvSpPr>
        <p:spPr>
          <a:xfrm flipV="1">
            <a:off x="6232532" y="4006501"/>
            <a:ext cx="1" cy="528682"/>
          </a:xfrm>
          <a:prstGeom prst="line">
            <a:avLst/>
          </a:prstGeom>
          <a:ln w="25400">
            <a:solidFill>
              <a:schemeClr val="accent1"/>
            </a:solidFill>
            <a:tailEnd type="triangle"/>
          </a:ln>
        </p:spPr>
        <p:txBody>
          <a:bodyPr lIns="45718" tIns="45718" rIns="45718" bIns="45718"/>
          <a:lstStyle/>
          <a:p>
            <a:pPr/>
          </a:p>
        </p:txBody>
      </p:sp>
      <p:sp>
        <p:nvSpPr>
          <p:cNvPr id="426" name="Line"/>
          <p:cNvSpPr/>
          <p:nvPr/>
        </p:nvSpPr>
        <p:spPr>
          <a:xfrm flipV="1">
            <a:off x="6266538" y="1969657"/>
            <a:ext cx="1" cy="888341"/>
          </a:xfrm>
          <a:prstGeom prst="line">
            <a:avLst/>
          </a:prstGeom>
          <a:ln w="25400">
            <a:solidFill>
              <a:schemeClr val="accent1"/>
            </a:solidFill>
            <a:tailEnd type="triangle"/>
          </a:ln>
        </p:spPr>
        <p:txBody>
          <a:bodyPr lIns="45718" tIns="45718" rIns="45718" bIns="45718"/>
          <a:lstStyle/>
          <a:p>
            <a:pPr/>
          </a:p>
        </p:txBody>
      </p:sp>
      <p:pic>
        <p:nvPicPr>
          <p:cNvPr id="427" name="Image" descr="Image"/>
          <p:cNvPicPr>
            <a:picLocks noChangeAspect="1"/>
          </p:cNvPicPr>
          <p:nvPr/>
        </p:nvPicPr>
        <p:blipFill>
          <a:blip r:embed="rId4">
            <a:extLst/>
          </a:blip>
          <a:stretch>
            <a:fillRect/>
          </a:stretch>
        </p:blipFill>
        <p:spPr>
          <a:xfrm>
            <a:off x="4389606" y="2231124"/>
            <a:ext cx="382488" cy="355803"/>
          </a:xfrm>
          <a:prstGeom prst="rect">
            <a:avLst/>
          </a:prstGeom>
          <a:ln w="12700">
            <a:miter lim="400000"/>
          </a:ln>
        </p:spPr>
      </p:pic>
      <p:pic>
        <p:nvPicPr>
          <p:cNvPr id="428" name="Image" descr="Image"/>
          <p:cNvPicPr>
            <a:picLocks noChangeAspect="1"/>
          </p:cNvPicPr>
          <p:nvPr/>
        </p:nvPicPr>
        <p:blipFill>
          <a:blip r:embed="rId5">
            <a:extLst/>
          </a:blip>
          <a:stretch>
            <a:fillRect/>
          </a:stretch>
        </p:blipFill>
        <p:spPr>
          <a:xfrm>
            <a:off x="2790649" y="2241303"/>
            <a:ext cx="710456" cy="355229"/>
          </a:xfrm>
          <a:prstGeom prst="rect">
            <a:avLst/>
          </a:prstGeom>
          <a:ln w="12700">
            <a:miter lim="400000"/>
          </a:ln>
        </p:spPr>
      </p:pic>
      <p:pic>
        <p:nvPicPr>
          <p:cNvPr id="429" name="Image" descr="Image"/>
          <p:cNvPicPr>
            <a:picLocks noChangeAspect="1"/>
          </p:cNvPicPr>
          <p:nvPr/>
        </p:nvPicPr>
        <p:blipFill>
          <a:blip r:embed="rId6">
            <a:extLst/>
          </a:blip>
          <a:stretch>
            <a:fillRect/>
          </a:stretch>
        </p:blipFill>
        <p:spPr>
          <a:xfrm>
            <a:off x="1495626" y="2257198"/>
            <a:ext cx="676086" cy="338043"/>
          </a:xfrm>
          <a:prstGeom prst="rect">
            <a:avLst/>
          </a:prstGeom>
          <a:ln w="12700">
            <a:miter lim="400000"/>
          </a:ln>
        </p:spPr>
      </p:pic>
      <p:pic>
        <p:nvPicPr>
          <p:cNvPr id="430" name="boldsymbol_h_1.pdf" descr="boldsymbol_h_1.pdf"/>
          <p:cNvPicPr>
            <a:picLocks noChangeAspect="1"/>
          </p:cNvPicPr>
          <p:nvPr/>
        </p:nvPicPr>
        <p:blipFill>
          <a:blip r:embed="rId7">
            <a:extLst/>
          </a:blip>
          <a:stretch>
            <a:fillRect/>
          </a:stretch>
        </p:blipFill>
        <p:spPr>
          <a:xfrm>
            <a:off x="6364317" y="2525699"/>
            <a:ext cx="241050" cy="220389"/>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4" name="Encoder-decoder framework"/>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Encoder-decoder framework</a:t>
            </a:r>
          </a:p>
        </p:txBody>
      </p:sp>
      <p:sp>
        <p:nvSpPr>
          <p:cNvPr id="435" name="Slide Number"/>
          <p:cNvSpPr txBox="1"/>
          <p:nvPr>
            <p:ph type="sldNum" sz="quarter" idx="4294967295"/>
          </p:nvPr>
        </p:nvSpPr>
        <p:spPr>
          <a:xfrm>
            <a:off x="10857975" y="6049983"/>
            <a:ext cx="225402"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b="1" sz="2000">
                <a:solidFill>
                  <a:srgbClr val="000000"/>
                </a:solidFill>
                <a:latin typeface="Arial"/>
                <a:ea typeface="Arial"/>
                <a:cs typeface="Arial"/>
                <a:sym typeface="Arial"/>
              </a:defRPr>
            </a:lvl1pPr>
          </a:lstStyle>
          <a:p>
            <a:pPr/>
            <a:fld id="{86CB4B4D-7CA3-9044-876B-883B54F8677D}" type="slidenum"/>
          </a:p>
        </p:txBody>
      </p:sp>
      <p:sp>
        <p:nvSpPr>
          <p:cNvPr id="436" name="…          dans         les            fers     &lt;START&gt;      man"/>
          <p:cNvSpPr txBox="1"/>
          <p:nvPr>
            <p:ph type="body" sz="quarter" idx="4294967295"/>
          </p:nvPr>
        </p:nvSpPr>
        <p:spPr>
          <a:xfrm>
            <a:off x="509514" y="4771626"/>
            <a:ext cx="10773906" cy="657449"/>
          </a:xfrm>
          <a:prstGeom prst="rect">
            <a:avLst/>
          </a:prstGeom>
        </p:spPr>
        <p:txBody>
          <a:bodyPr lIns="45719" tIns="45719" rIns="45719" bIns="45719"/>
          <a:lstStyle>
            <a:lvl1pPr marL="0" indent="0" defTabSz="914400">
              <a:spcBef>
                <a:spcPts val="700"/>
              </a:spcBef>
              <a:buSzTx/>
              <a:buFontTx/>
              <a:buNone/>
              <a:defRPr i="1" sz="2300">
                <a:latin typeface="Arial"/>
                <a:ea typeface="Arial"/>
                <a:cs typeface="Arial"/>
                <a:sym typeface="Arial"/>
              </a:defRPr>
            </a:lvl1pPr>
          </a:lstStyle>
          <a:p>
            <a:pPr/>
            <a:r>
              <a:t>    …          dans         les            fers     &lt;START&gt;      man              </a:t>
            </a:r>
          </a:p>
        </p:txBody>
      </p:sp>
      <p:sp>
        <p:nvSpPr>
          <p:cNvPr id="437" name="Rectangle"/>
          <p:cNvSpPr/>
          <p:nvPr/>
        </p:nvSpPr>
        <p:spPr>
          <a:xfrm>
            <a:off x="1847711" y="2652718"/>
            <a:ext cx="510663" cy="304035"/>
          </a:xfrm>
          <a:prstGeom prst="rect">
            <a:avLst/>
          </a:prstGeom>
          <a:solidFill>
            <a:srgbClr val="FFFFFF"/>
          </a:solidFill>
          <a:ln w="12700">
            <a:miter lim="400000"/>
          </a:ln>
        </p:spPr>
        <p:txBody>
          <a:bodyPr lIns="45718" tIns="45718" rIns="45718" bIns="45718" anchor="ctr"/>
          <a:lstStyle/>
          <a:p>
            <a:pPr>
              <a:defRPr>
                <a:solidFill>
                  <a:srgbClr val="FFFFFF"/>
                </a:solidFill>
              </a:defRPr>
            </a:pPr>
          </a:p>
        </p:txBody>
      </p:sp>
      <p:sp>
        <p:nvSpPr>
          <p:cNvPr id="438" name="Line"/>
          <p:cNvSpPr/>
          <p:nvPr/>
        </p:nvSpPr>
        <p:spPr>
          <a:xfrm flipV="1">
            <a:off x="2214332" y="4044601"/>
            <a:ext cx="1" cy="528682"/>
          </a:xfrm>
          <a:prstGeom prst="line">
            <a:avLst/>
          </a:prstGeom>
          <a:ln w="25400">
            <a:solidFill>
              <a:schemeClr val="accent1"/>
            </a:solidFill>
            <a:tailEnd type="triangle"/>
          </a:ln>
        </p:spPr>
        <p:txBody>
          <a:bodyPr lIns="45718" tIns="45718" rIns="45718" bIns="45718"/>
          <a:lstStyle/>
          <a:p>
            <a:pPr/>
          </a:p>
        </p:txBody>
      </p:sp>
      <p:sp>
        <p:nvSpPr>
          <p:cNvPr id="439" name="Line"/>
          <p:cNvSpPr/>
          <p:nvPr/>
        </p:nvSpPr>
        <p:spPr>
          <a:xfrm flipV="1">
            <a:off x="3553243" y="4044601"/>
            <a:ext cx="1" cy="528682"/>
          </a:xfrm>
          <a:prstGeom prst="line">
            <a:avLst/>
          </a:prstGeom>
          <a:ln w="25400">
            <a:solidFill>
              <a:schemeClr val="accent1"/>
            </a:solidFill>
            <a:tailEnd type="triangle"/>
          </a:ln>
        </p:spPr>
        <p:txBody>
          <a:bodyPr lIns="45718" tIns="45718" rIns="45718" bIns="45718"/>
          <a:lstStyle/>
          <a:p>
            <a:pPr/>
          </a:p>
        </p:txBody>
      </p:sp>
      <p:sp>
        <p:nvSpPr>
          <p:cNvPr id="440" name="Line"/>
          <p:cNvSpPr/>
          <p:nvPr/>
        </p:nvSpPr>
        <p:spPr>
          <a:xfrm flipV="1">
            <a:off x="5005730" y="4044601"/>
            <a:ext cx="1" cy="528682"/>
          </a:xfrm>
          <a:prstGeom prst="line">
            <a:avLst/>
          </a:prstGeom>
          <a:ln w="25400">
            <a:solidFill>
              <a:schemeClr val="accent1"/>
            </a:solidFill>
            <a:tailEnd type="triangle"/>
          </a:ln>
        </p:spPr>
        <p:txBody>
          <a:bodyPr lIns="45718" tIns="45718" rIns="45718" bIns="45718"/>
          <a:lstStyle/>
          <a:p>
            <a:pPr/>
          </a:p>
        </p:txBody>
      </p:sp>
      <p:sp>
        <p:nvSpPr>
          <p:cNvPr id="441" name="Line"/>
          <p:cNvSpPr/>
          <p:nvPr/>
        </p:nvSpPr>
        <p:spPr>
          <a:xfrm flipV="1">
            <a:off x="2191812" y="2406584"/>
            <a:ext cx="1" cy="528682"/>
          </a:xfrm>
          <a:prstGeom prst="line">
            <a:avLst/>
          </a:prstGeom>
          <a:ln w="25400">
            <a:solidFill>
              <a:schemeClr val="accent1"/>
            </a:solidFill>
            <a:tailEnd type="triangle"/>
          </a:ln>
        </p:spPr>
        <p:txBody>
          <a:bodyPr lIns="45718" tIns="45718" rIns="45718" bIns="45718"/>
          <a:lstStyle/>
          <a:p>
            <a:pPr/>
          </a:p>
        </p:txBody>
      </p:sp>
      <p:sp>
        <p:nvSpPr>
          <p:cNvPr id="442" name="Line"/>
          <p:cNvSpPr/>
          <p:nvPr/>
        </p:nvSpPr>
        <p:spPr>
          <a:xfrm flipV="1">
            <a:off x="3538036" y="2406584"/>
            <a:ext cx="1" cy="528682"/>
          </a:xfrm>
          <a:prstGeom prst="line">
            <a:avLst/>
          </a:prstGeom>
          <a:ln w="25400">
            <a:solidFill>
              <a:schemeClr val="accent1"/>
            </a:solidFill>
            <a:tailEnd type="triangle"/>
          </a:ln>
        </p:spPr>
        <p:txBody>
          <a:bodyPr lIns="45718" tIns="45718" rIns="45718" bIns="45718"/>
          <a:lstStyle/>
          <a:p>
            <a:pPr/>
          </a:p>
        </p:txBody>
      </p:sp>
      <p:sp>
        <p:nvSpPr>
          <p:cNvPr id="443" name="Line"/>
          <p:cNvSpPr/>
          <p:nvPr/>
        </p:nvSpPr>
        <p:spPr>
          <a:xfrm>
            <a:off x="5184152" y="3423519"/>
            <a:ext cx="769974" cy="1"/>
          </a:xfrm>
          <a:prstGeom prst="line">
            <a:avLst/>
          </a:prstGeom>
          <a:ln w="25400">
            <a:solidFill>
              <a:schemeClr val="accent1"/>
            </a:solidFill>
            <a:tailEnd type="triangle"/>
          </a:ln>
        </p:spPr>
        <p:txBody>
          <a:bodyPr lIns="45718" tIns="45718" rIns="45718" bIns="45718"/>
          <a:lstStyle/>
          <a:p>
            <a:pPr/>
          </a:p>
        </p:txBody>
      </p:sp>
      <p:sp>
        <p:nvSpPr>
          <p:cNvPr id="444" name="Line"/>
          <p:cNvSpPr/>
          <p:nvPr/>
        </p:nvSpPr>
        <p:spPr>
          <a:xfrm>
            <a:off x="1138745" y="3423519"/>
            <a:ext cx="769974" cy="1"/>
          </a:xfrm>
          <a:prstGeom prst="line">
            <a:avLst/>
          </a:prstGeom>
          <a:ln w="25400">
            <a:solidFill>
              <a:schemeClr val="accent1"/>
            </a:solidFill>
            <a:tailEnd type="triangle"/>
          </a:ln>
        </p:spPr>
        <p:txBody>
          <a:bodyPr lIns="45718" tIns="45718" rIns="45718" bIns="45718"/>
          <a:lstStyle/>
          <a:p>
            <a:pPr/>
          </a:p>
        </p:txBody>
      </p:sp>
      <p:sp>
        <p:nvSpPr>
          <p:cNvPr id="445" name="Line"/>
          <p:cNvSpPr/>
          <p:nvPr/>
        </p:nvSpPr>
        <p:spPr>
          <a:xfrm>
            <a:off x="2378415" y="3423519"/>
            <a:ext cx="869974" cy="1"/>
          </a:xfrm>
          <a:prstGeom prst="line">
            <a:avLst/>
          </a:prstGeom>
          <a:ln w="25400">
            <a:solidFill>
              <a:schemeClr val="accent1"/>
            </a:solidFill>
            <a:tailEnd type="triangle"/>
          </a:ln>
        </p:spPr>
        <p:txBody>
          <a:bodyPr lIns="45718" tIns="45718" rIns="45718" bIns="45718"/>
          <a:lstStyle/>
          <a:p>
            <a:pPr/>
          </a:p>
        </p:txBody>
      </p:sp>
      <p:sp>
        <p:nvSpPr>
          <p:cNvPr id="446" name="Line"/>
          <p:cNvSpPr/>
          <p:nvPr/>
        </p:nvSpPr>
        <p:spPr>
          <a:xfrm>
            <a:off x="3721100" y="3423519"/>
            <a:ext cx="1070938" cy="1"/>
          </a:xfrm>
          <a:prstGeom prst="line">
            <a:avLst/>
          </a:prstGeom>
          <a:ln w="25400">
            <a:solidFill>
              <a:schemeClr val="accent1"/>
            </a:solidFill>
            <a:tailEnd type="triangle"/>
          </a:ln>
        </p:spPr>
        <p:txBody>
          <a:bodyPr lIns="45718" tIns="45718" rIns="45718" bIns="45718"/>
          <a:lstStyle/>
          <a:p>
            <a:pPr/>
          </a:p>
        </p:txBody>
      </p:sp>
      <p:sp>
        <p:nvSpPr>
          <p:cNvPr id="447" name="Rounded Rectangle"/>
          <p:cNvSpPr/>
          <p:nvPr/>
        </p:nvSpPr>
        <p:spPr>
          <a:xfrm rot="16200000">
            <a:off x="1650133" y="3258033"/>
            <a:ext cx="1069039" cy="413109"/>
          </a:xfrm>
          <a:prstGeom prst="roundRect">
            <a:avLst>
              <a:gd name="adj" fmla="val 38532"/>
            </a:avLst>
          </a:prstGeom>
          <a:solidFill>
            <a:srgbClr val="FFFFFF"/>
          </a:solidFill>
          <a:ln w="25400">
            <a:solidFill>
              <a:srgbClr val="9437FF"/>
            </a:solidFill>
          </a:ln>
        </p:spPr>
        <p:txBody>
          <a:bodyPr lIns="45718" tIns="45718" rIns="45718" bIns="45718" anchor="ctr"/>
          <a:lstStyle/>
          <a:p>
            <a:pPr/>
          </a:p>
        </p:txBody>
      </p:sp>
      <p:sp>
        <p:nvSpPr>
          <p:cNvPr id="448" name="Oval"/>
          <p:cNvSpPr/>
          <p:nvPr/>
        </p:nvSpPr>
        <p:spPr>
          <a:xfrm>
            <a:off x="2084652" y="3074110"/>
            <a:ext cx="200001" cy="215593"/>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449" name="Oval"/>
          <p:cNvSpPr/>
          <p:nvPr/>
        </p:nvSpPr>
        <p:spPr>
          <a:xfrm>
            <a:off x="2091673" y="3378150"/>
            <a:ext cx="200002" cy="215592"/>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450" name="Oval"/>
          <p:cNvSpPr/>
          <p:nvPr/>
        </p:nvSpPr>
        <p:spPr>
          <a:xfrm>
            <a:off x="2091673" y="3681165"/>
            <a:ext cx="200002" cy="215593"/>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451" name="Rounded Rectangle"/>
          <p:cNvSpPr/>
          <p:nvPr/>
        </p:nvSpPr>
        <p:spPr>
          <a:xfrm rot="16200000">
            <a:off x="3003517" y="3258033"/>
            <a:ext cx="1069039" cy="413109"/>
          </a:xfrm>
          <a:prstGeom prst="roundRect">
            <a:avLst>
              <a:gd name="adj" fmla="val 38532"/>
            </a:avLst>
          </a:prstGeom>
          <a:solidFill>
            <a:srgbClr val="FFFFFF"/>
          </a:solidFill>
          <a:ln w="25400">
            <a:solidFill>
              <a:srgbClr val="9437FF"/>
            </a:solidFill>
          </a:ln>
        </p:spPr>
        <p:txBody>
          <a:bodyPr lIns="45718" tIns="45718" rIns="45718" bIns="45718" anchor="ctr"/>
          <a:lstStyle/>
          <a:p>
            <a:pPr/>
          </a:p>
        </p:txBody>
      </p:sp>
      <p:sp>
        <p:nvSpPr>
          <p:cNvPr id="452" name="Oval"/>
          <p:cNvSpPr/>
          <p:nvPr/>
        </p:nvSpPr>
        <p:spPr>
          <a:xfrm>
            <a:off x="3438036" y="3074110"/>
            <a:ext cx="200001" cy="215593"/>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453" name="Oval"/>
          <p:cNvSpPr/>
          <p:nvPr/>
        </p:nvSpPr>
        <p:spPr>
          <a:xfrm>
            <a:off x="3445058" y="3378150"/>
            <a:ext cx="200001" cy="215592"/>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454" name="Oval"/>
          <p:cNvSpPr/>
          <p:nvPr/>
        </p:nvSpPr>
        <p:spPr>
          <a:xfrm>
            <a:off x="3445058" y="3681165"/>
            <a:ext cx="200001" cy="215593"/>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455" name="Rounded Rectangle"/>
          <p:cNvSpPr/>
          <p:nvPr/>
        </p:nvSpPr>
        <p:spPr>
          <a:xfrm rot="16200000">
            <a:off x="4444917" y="3256370"/>
            <a:ext cx="1069039" cy="413109"/>
          </a:xfrm>
          <a:prstGeom prst="roundRect">
            <a:avLst>
              <a:gd name="adj" fmla="val 38532"/>
            </a:avLst>
          </a:prstGeom>
          <a:solidFill>
            <a:srgbClr val="FFFFFF"/>
          </a:solidFill>
          <a:ln w="25400">
            <a:solidFill>
              <a:srgbClr val="9437FF"/>
            </a:solidFill>
          </a:ln>
        </p:spPr>
        <p:txBody>
          <a:bodyPr lIns="45718" tIns="45718" rIns="45718" bIns="45718" anchor="ctr"/>
          <a:lstStyle/>
          <a:p>
            <a:pPr/>
          </a:p>
        </p:txBody>
      </p:sp>
      <p:sp>
        <p:nvSpPr>
          <p:cNvPr id="456" name="Oval"/>
          <p:cNvSpPr/>
          <p:nvPr/>
        </p:nvSpPr>
        <p:spPr>
          <a:xfrm>
            <a:off x="4879436" y="3072447"/>
            <a:ext cx="200001" cy="215592"/>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457" name="Oval"/>
          <p:cNvSpPr/>
          <p:nvPr/>
        </p:nvSpPr>
        <p:spPr>
          <a:xfrm>
            <a:off x="4886458" y="3376486"/>
            <a:ext cx="200001" cy="215593"/>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sp>
        <p:nvSpPr>
          <p:cNvPr id="458" name="Oval"/>
          <p:cNvSpPr/>
          <p:nvPr/>
        </p:nvSpPr>
        <p:spPr>
          <a:xfrm>
            <a:off x="4886458" y="3679502"/>
            <a:ext cx="200001" cy="215592"/>
          </a:xfrm>
          <a:prstGeom prst="ellipse">
            <a:avLst/>
          </a:prstGeom>
          <a:solidFill>
            <a:srgbClr val="9437FF"/>
          </a:solidFill>
          <a:ln w="25400">
            <a:solidFill>
              <a:srgbClr val="000000"/>
            </a:solidFill>
          </a:ln>
        </p:spPr>
        <p:txBody>
          <a:bodyPr lIns="45718" tIns="45718" rIns="45718" bIns="45718" anchor="ctr"/>
          <a:lstStyle/>
          <a:p>
            <a:pPr>
              <a:defRPr>
                <a:solidFill>
                  <a:srgbClr val="9437FF"/>
                </a:solidFill>
              </a:defRPr>
            </a:pPr>
          </a:p>
        </p:txBody>
      </p:sp>
      <p:pic>
        <p:nvPicPr>
          <p:cNvPr id="459" name="boldsymbol_W_h.pdf" descr="boldsymbol_W_h.pdf"/>
          <p:cNvPicPr>
            <a:picLocks noChangeAspect="1"/>
          </p:cNvPicPr>
          <p:nvPr/>
        </p:nvPicPr>
        <p:blipFill>
          <a:blip r:embed="rId3">
            <a:extLst/>
          </a:blip>
          <a:stretch>
            <a:fillRect/>
          </a:stretch>
        </p:blipFill>
        <p:spPr>
          <a:xfrm>
            <a:off x="1252323" y="3054797"/>
            <a:ext cx="419449" cy="220389"/>
          </a:xfrm>
          <a:prstGeom prst="rect">
            <a:avLst/>
          </a:prstGeom>
          <a:ln w="12700">
            <a:miter lim="400000"/>
          </a:ln>
        </p:spPr>
      </p:pic>
      <p:pic>
        <p:nvPicPr>
          <p:cNvPr id="460" name="boldsymbol_W_h.pdf" descr="boldsymbol_W_h.pdf"/>
          <p:cNvPicPr>
            <a:picLocks noChangeAspect="1"/>
          </p:cNvPicPr>
          <p:nvPr/>
        </p:nvPicPr>
        <p:blipFill>
          <a:blip r:embed="rId3">
            <a:extLst/>
          </a:blip>
          <a:stretch>
            <a:fillRect/>
          </a:stretch>
        </p:blipFill>
        <p:spPr>
          <a:xfrm>
            <a:off x="2460586" y="3071712"/>
            <a:ext cx="419449" cy="220389"/>
          </a:xfrm>
          <a:prstGeom prst="rect">
            <a:avLst/>
          </a:prstGeom>
          <a:ln w="12700">
            <a:miter lim="400000"/>
          </a:ln>
        </p:spPr>
      </p:pic>
      <p:pic>
        <p:nvPicPr>
          <p:cNvPr id="461" name="boldsymbol_W_h.pdf" descr="boldsymbol_W_h.pdf"/>
          <p:cNvPicPr>
            <a:picLocks noChangeAspect="1"/>
          </p:cNvPicPr>
          <p:nvPr/>
        </p:nvPicPr>
        <p:blipFill>
          <a:blip r:embed="rId3">
            <a:extLst/>
          </a:blip>
          <a:stretch>
            <a:fillRect/>
          </a:stretch>
        </p:blipFill>
        <p:spPr>
          <a:xfrm>
            <a:off x="3839012" y="3088082"/>
            <a:ext cx="419450" cy="220389"/>
          </a:xfrm>
          <a:prstGeom prst="rect">
            <a:avLst/>
          </a:prstGeom>
          <a:ln w="12700">
            <a:miter lim="400000"/>
          </a:ln>
        </p:spPr>
      </p:pic>
      <p:sp>
        <p:nvSpPr>
          <p:cNvPr id="462" name="Line"/>
          <p:cNvSpPr/>
          <p:nvPr/>
        </p:nvSpPr>
        <p:spPr>
          <a:xfrm flipV="1">
            <a:off x="4979436" y="2377014"/>
            <a:ext cx="1" cy="528682"/>
          </a:xfrm>
          <a:prstGeom prst="line">
            <a:avLst/>
          </a:prstGeom>
          <a:ln w="25400">
            <a:solidFill>
              <a:schemeClr val="accent1"/>
            </a:solidFill>
            <a:tailEnd type="triangle"/>
          </a:ln>
        </p:spPr>
        <p:txBody>
          <a:bodyPr lIns="45718" tIns="45718" rIns="45718" bIns="45718"/>
          <a:lstStyle/>
          <a:p>
            <a:pPr/>
          </a:p>
        </p:txBody>
      </p:sp>
      <p:sp>
        <p:nvSpPr>
          <p:cNvPr id="463" name="Rounded Rectangle"/>
          <p:cNvSpPr/>
          <p:nvPr/>
        </p:nvSpPr>
        <p:spPr>
          <a:xfrm rot="16200000">
            <a:off x="6924608" y="3239483"/>
            <a:ext cx="1069039" cy="397935"/>
          </a:xfrm>
          <a:prstGeom prst="roundRect">
            <a:avLst>
              <a:gd name="adj" fmla="val 38844"/>
            </a:avLst>
          </a:prstGeom>
          <a:solidFill>
            <a:srgbClr val="FFFFFF"/>
          </a:solidFill>
          <a:ln w="25400">
            <a:solidFill>
              <a:srgbClr val="FF2600"/>
            </a:solidFill>
          </a:ln>
        </p:spPr>
        <p:txBody>
          <a:bodyPr lIns="45718" tIns="45718" rIns="45718" bIns="45718" anchor="ctr"/>
          <a:lstStyle/>
          <a:p>
            <a:pPr/>
          </a:p>
        </p:txBody>
      </p:sp>
      <p:sp>
        <p:nvSpPr>
          <p:cNvPr id="464" name="Oval"/>
          <p:cNvSpPr/>
          <p:nvPr/>
        </p:nvSpPr>
        <p:spPr>
          <a:xfrm>
            <a:off x="7359127" y="3673169"/>
            <a:ext cx="200001" cy="215592"/>
          </a:xfrm>
          <a:prstGeom prst="ellipse">
            <a:avLst/>
          </a:prstGeom>
          <a:solidFill>
            <a:srgbClr val="FF2600"/>
          </a:solidFill>
          <a:ln w="25400">
            <a:solidFill>
              <a:srgbClr val="000000"/>
            </a:solidFill>
          </a:ln>
        </p:spPr>
        <p:txBody>
          <a:bodyPr lIns="45718" tIns="45718" rIns="45718" bIns="45718" anchor="ctr"/>
          <a:lstStyle/>
          <a:p>
            <a:pPr/>
          </a:p>
        </p:txBody>
      </p:sp>
      <p:sp>
        <p:nvSpPr>
          <p:cNvPr id="465" name="Oval"/>
          <p:cNvSpPr/>
          <p:nvPr/>
        </p:nvSpPr>
        <p:spPr>
          <a:xfrm>
            <a:off x="7364093" y="3364206"/>
            <a:ext cx="200001" cy="215592"/>
          </a:xfrm>
          <a:prstGeom prst="ellipse">
            <a:avLst/>
          </a:prstGeom>
          <a:solidFill>
            <a:srgbClr val="FF2600"/>
          </a:solidFill>
          <a:ln w="25400">
            <a:solidFill>
              <a:srgbClr val="000000"/>
            </a:solidFill>
          </a:ln>
        </p:spPr>
        <p:txBody>
          <a:bodyPr lIns="45718" tIns="45718" rIns="45718" bIns="45718" anchor="ctr"/>
          <a:lstStyle/>
          <a:p>
            <a:pPr/>
          </a:p>
        </p:txBody>
      </p:sp>
      <p:sp>
        <p:nvSpPr>
          <p:cNvPr id="466" name="Oval"/>
          <p:cNvSpPr/>
          <p:nvPr/>
        </p:nvSpPr>
        <p:spPr>
          <a:xfrm>
            <a:off x="7367966" y="3040651"/>
            <a:ext cx="200001" cy="215592"/>
          </a:xfrm>
          <a:prstGeom prst="ellipse">
            <a:avLst/>
          </a:prstGeom>
          <a:solidFill>
            <a:srgbClr val="FF2600"/>
          </a:solidFill>
          <a:ln w="25400">
            <a:solidFill>
              <a:srgbClr val="000000"/>
            </a:solidFill>
          </a:ln>
        </p:spPr>
        <p:txBody>
          <a:bodyPr lIns="45718" tIns="45718" rIns="45718" bIns="45718" anchor="ctr"/>
          <a:lstStyle/>
          <a:p>
            <a:pPr/>
          </a:p>
        </p:txBody>
      </p:sp>
      <p:sp>
        <p:nvSpPr>
          <p:cNvPr id="467" name="Rounded Rectangle"/>
          <p:cNvSpPr/>
          <p:nvPr/>
        </p:nvSpPr>
        <p:spPr>
          <a:xfrm rot="16200000">
            <a:off x="5689174" y="3220583"/>
            <a:ext cx="1069039" cy="397934"/>
          </a:xfrm>
          <a:prstGeom prst="roundRect">
            <a:avLst>
              <a:gd name="adj" fmla="val 38844"/>
            </a:avLst>
          </a:prstGeom>
          <a:solidFill>
            <a:srgbClr val="FFFFFF"/>
          </a:solidFill>
          <a:ln w="25400">
            <a:solidFill>
              <a:srgbClr val="FF2600"/>
            </a:solidFill>
          </a:ln>
        </p:spPr>
        <p:txBody>
          <a:bodyPr lIns="45718" tIns="45718" rIns="45718" bIns="45718" anchor="ctr"/>
          <a:lstStyle/>
          <a:p>
            <a:pPr/>
          </a:p>
        </p:txBody>
      </p:sp>
      <p:sp>
        <p:nvSpPr>
          <p:cNvPr id="468" name="Oval"/>
          <p:cNvSpPr/>
          <p:nvPr/>
        </p:nvSpPr>
        <p:spPr>
          <a:xfrm>
            <a:off x="6123693" y="3654268"/>
            <a:ext cx="200001" cy="215593"/>
          </a:xfrm>
          <a:prstGeom prst="ellipse">
            <a:avLst/>
          </a:prstGeom>
          <a:solidFill>
            <a:srgbClr val="FF2600"/>
          </a:solidFill>
          <a:ln w="25400">
            <a:solidFill>
              <a:srgbClr val="000000"/>
            </a:solidFill>
          </a:ln>
        </p:spPr>
        <p:txBody>
          <a:bodyPr lIns="45718" tIns="45718" rIns="45718" bIns="45718" anchor="ctr"/>
          <a:lstStyle/>
          <a:p>
            <a:pPr/>
          </a:p>
        </p:txBody>
      </p:sp>
      <p:sp>
        <p:nvSpPr>
          <p:cNvPr id="469" name="Oval"/>
          <p:cNvSpPr/>
          <p:nvPr/>
        </p:nvSpPr>
        <p:spPr>
          <a:xfrm>
            <a:off x="6128659" y="3345305"/>
            <a:ext cx="200001" cy="215593"/>
          </a:xfrm>
          <a:prstGeom prst="ellipse">
            <a:avLst/>
          </a:prstGeom>
          <a:solidFill>
            <a:srgbClr val="FF2600"/>
          </a:solidFill>
          <a:ln w="25400">
            <a:solidFill>
              <a:srgbClr val="000000"/>
            </a:solidFill>
          </a:ln>
        </p:spPr>
        <p:txBody>
          <a:bodyPr lIns="45718" tIns="45718" rIns="45718" bIns="45718" anchor="ctr"/>
          <a:lstStyle/>
          <a:p>
            <a:pPr/>
          </a:p>
        </p:txBody>
      </p:sp>
      <p:sp>
        <p:nvSpPr>
          <p:cNvPr id="470" name="Oval"/>
          <p:cNvSpPr/>
          <p:nvPr/>
        </p:nvSpPr>
        <p:spPr>
          <a:xfrm>
            <a:off x="6132532" y="3021751"/>
            <a:ext cx="200001" cy="215592"/>
          </a:xfrm>
          <a:prstGeom prst="ellipse">
            <a:avLst/>
          </a:prstGeom>
          <a:solidFill>
            <a:srgbClr val="FF2600"/>
          </a:solidFill>
          <a:ln w="25400">
            <a:solidFill>
              <a:srgbClr val="000000"/>
            </a:solidFill>
          </a:ln>
        </p:spPr>
        <p:txBody>
          <a:bodyPr lIns="45718" tIns="45718" rIns="45718" bIns="45718" anchor="ctr"/>
          <a:lstStyle/>
          <a:p>
            <a:pPr/>
          </a:p>
        </p:txBody>
      </p:sp>
      <p:sp>
        <p:nvSpPr>
          <p:cNvPr id="471" name="Line"/>
          <p:cNvSpPr/>
          <p:nvPr/>
        </p:nvSpPr>
        <p:spPr>
          <a:xfrm>
            <a:off x="6406940" y="3429000"/>
            <a:ext cx="769974" cy="0"/>
          </a:xfrm>
          <a:prstGeom prst="line">
            <a:avLst/>
          </a:prstGeom>
          <a:ln w="25400">
            <a:solidFill>
              <a:schemeClr val="accent1"/>
            </a:solidFill>
            <a:tailEnd type="triangle"/>
          </a:ln>
        </p:spPr>
        <p:txBody>
          <a:bodyPr lIns="45718" tIns="45718" rIns="45718" bIns="45718"/>
          <a:lstStyle/>
          <a:p>
            <a:pPr/>
          </a:p>
        </p:txBody>
      </p:sp>
      <p:sp>
        <p:nvSpPr>
          <p:cNvPr id="472" name="Line"/>
          <p:cNvSpPr/>
          <p:nvPr/>
        </p:nvSpPr>
        <p:spPr>
          <a:xfrm flipV="1">
            <a:off x="6232532" y="4006501"/>
            <a:ext cx="1" cy="528682"/>
          </a:xfrm>
          <a:prstGeom prst="line">
            <a:avLst/>
          </a:prstGeom>
          <a:ln w="25400">
            <a:solidFill>
              <a:schemeClr val="accent1"/>
            </a:solidFill>
            <a:tailEnd type="triangle"/>
          </a:ln>
        </p:spPr>
        <p:txBody>
          <a:bodyPr lIns="45718" tIns="45718" rIns="45718" bIns="45718"/>
          <a:lstStyle/>
          <a:p>
            <a:pPr/>
          </a:p>
        </p:txBody>
      </p:sp>
      <p:sp>
        <p:nvSpPr>
          <p:cNvPr id="473" name="Line"/>
          <p:cNvSpPr/>
          <p:nvPr/>
        </p:nvSpPr>
        <p:spPr>
          <a:xfrm flipV="1">
            <a:off x="7464092" y="3993801"/>
            <a:ext cx="1" cy="528682"/>
          </a:xfrm>
          <a:prstGeom prst="line">
            <a:avLst/>
          </a:prstGeom>
          <a:ln w="25400">
            <a:solidFill>
              <a:schemeClr val="accent1"/>
            </a:solidFill>
            <a:tailEnd type="triangle"/>
          </a:ln>
        </p:spPr>
        <p:txBody>
          <a:bodyPr lIns="45718" tIns="45718" rIns="45718" bIns="45718"/>
          <a:lstStyle/>
          <a:p>
            <a:pPr/>
          </a:p>
        </p:txBody>
      </p:sp>
      <p:sp>
        <p:nvSpPr>
          <p:cNvPr id="474" name="Line"/>
          <p:cNvSpPr/>
          <p:nvPr/>
        </p:nvSpPr>
        <p:spPr>
          <a:xfrm flipV="1">
            <a:off x="7459127" y="2017355"/>
            <a:ext cx="1" cy="888341"/>
          </a:xfrm>
          <a:prstGeom prst="line">
            <a:avLst/>
          </a:prstGeom>
          <a:ln w="25400">
            <a:solidFill>
              <a:schemeClr val="accent1"/>
            </a:solidFill>
            <a:tailEnd type="triangle"/>
          </a:ln>
        </p:spPr>
        <p:txBody>
          <a:bodyPr lIns="45718" tIns="45718" rIns="45718" bIns="45718"/>
          <a:lstStyle/>
          <a:p>
            <a:pPr/>
          </a:p>
        </p:txBody>
      </p:sp>
      <p:sp>
        <p:nvSpPr>
          <p:cNvPr id="475" name="Line"/>
          <p:cNvSpPr/>
          <p:nvPr/>
        </p:nvSpPr>
        <p:spPr>
          <a:xfrm flipV="1">
            <a:off x="6266538" y="1969657"/>
            <a:ext cx="1" cy="888341"/>
          </a:xfrm>
          <a:prstGeom prst="line">
            <a:avLst/>
          </a:prstGeom>
          <a:ln w="25400">
            <a:solidFill>
              <a:schemeClr val="accent1"/>
            </a:solidFill>
            <a:tailEnd type="triangle"/>
          </a:ln>
        </p:spPr>
        <p:txBody>
          <a:bodyPr lIns="45718" tIns="45718" rIns="45718" bIns="45718"/>
          <a:lstStyle/>
          <a:p>
            <a:pPr/>
          </a:p>
        </p:txBody>
      </p:sp>
      <p:sp>
        <p:nvSpPr>
          <p:cNvPr id="476" name="man"/>
          <p:cNvSpPr txBox="1"/>
          <p:nvPr/>
        </p:nvSpPr>
        <p:spPr>
          <a:xfrm>
            <a:off x="6000346" y="1557319"/>
            <a:ext cx="4788467" cy="528682"/>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defTabSz="914400">
              <a:spcBef>
                <a:spcPts val="700"/>
              </a:spcBef>
              <a:defRPr i="1" sz="2300">
                <a:solidFill>
                  <a:srgbClr val="000000"/>
                </a:solidFill>
                <a:latin typeface="Arial"/>
                <a:ea typeface="Arial"/>
                <a:cs typeface="Arial"/>
                <a:sym typeface="Arial"/>
              </a:defRPr>
            </a:lvl1pPr>
          </a:lstStyle>
          <a:p>
            <a:pPr/>
            <a:r>
              <a:t>man                       </a:t>
            </a:r>
          </a:p>
        </p:txBody>
      </p:sp>
      <p:pic>
        <p:nvPicPr>
          <p:cNvPr id="477" name="Image" descr="Image"/>
          <p:cNvPicPr>
            <a:picLocks noChangeAspect="1"/>
          </p:cNvPicPr>
          <p:nvPr/>
        </p:nvPicPr>
        <p:blipFill>
          <a:blip r:embed="rId4">
            <a:extLst/>
          </a:blip>
          <a:stretch>
            <a:fillRect/>
          </a:stretch>
        </p:blipFill>
        <p:spPr>
          <a:xfrm>
            <a:off x="4440406" y="2320024"/>
            <a:ext cx="382488" cy="355803"/>
          </a:xfrm>
          <a:prstGeom prst="rect">
            <a:avLst/>
          </a:prstGeom>
          <a:ln w="12700">
            <a:miter lim="400000"/>
          </a:ln>
        </p:spPr>
      </p:pic>
      <p:pic>
        <p:nvPicPr>
          <p:cNvPr id="478" name="Image" descr="Image"/>
          <p:cNvPicPr>
            <a:picLocks noChangeAspect="1"/>
          </p:cNvPicPr>
          <p:nvPr/>
        </p:nvPicPr>
        <p:blipFill>
          <a:blip r:embed="rId5">
            <a:extLst/>
          </a:blip>
          <a:stretch>
            <a:fillRect/>
          </a:stretch>
        </p:blipFill>
        <p:spPr>
          <a:xfrm>
            <a:off x="2727149" y="2330203"/>
            <a:ext cx="710456" cy="355229"/>
          </a:xfrm>
          <a:prstGeom prst="rect">
            <a:avLst/>
          </a:prstGeom>
          <a:ln w="12700">
            <a:miter lim="400000"/>
          </a:ln>
        </p:spPr>
      </p:pic>
      <p:pic>
        <p:nvPicPr>
          <p:cNvPr id="479" name="Image" descr="Image"/>
          <p:cNvPicPr>
            <a:picLocks noChangeAspect="1"/>
          </p:cNvPicPr>
          <p:nvPr/>
        </p:nvPicPr>
        <p:blipFill>
          <a:blip r:embed="rId6">
            <a:extLst/>
          </a:blip>
          <a:stretch>
            <a:fillRect/>
          </a:stretch>
        </p:blipFill>
        <p:spPr>
          <a:xfrm>
            <a:off x="1432126" y="2346098"/>
            <a:ext cx="676086" cy="338043"/>
          </a:xfrm>
          <a:prstGeom prst="rect">
            <a:avLst/>
          </a:prstGeom>
          <a:ln w="12700">
            <a:miter lim="400000"/>
          </a:ln>
        </p:spPr>
      </p:pic>
      <p:pic>
        <p:nvPicPr>
          <p:cNvPr id="480" name="boldsymbol_h_1.pdf" descr="boldsymbol_h_1.pdf"/>
          <p:cNvPicPr>
            <a:picLocks noChangeAspect="1"/>
          </p:cNvPicPr>
          <p:nvPr/>
        </p:nvPicPr>
        <p:blipFill>
          <a:blip r:embed="rId7">
            <a:extLst/>
          </a:blip>
          <a:stretch>
            <a:fillRect/>
          </a:stretch>
        </p:blipFill>
        <p:spPr>
          <a:xfrm>
            <a:off x="6364317" y="2525699"/>
            <a:ext cx="241050" cy="220389"/>
          </a:xfrm>
          <a:prstGeom prst="rect">
            <a:avLst/>
          </a:prstGeom>
          <a:ln w="12700">
            <a:miter lim="400000"/>
          </a:ln>
        </p:spPr>
      </p:pic>
      <p:pic>
        <p:nvPicPr>
          <p:cNvPr id="481" name="boldsymbol_h_2.pdf" descr="boldsymbol_h_2.pdf"/>
          <p:cNvPicPr>
            <a:picLocks noChangeAspect="1"/>
          </p:cNvPicPr>
          <p:nvPr/>
        </p:nvPicPr>
        <p:blipFill>
          <a:blip r:embed="rId8">
            <a:extLst/>
          </a:blip>
          <a:stretch>
            <a:fillRect/>
          </a:stretch>
        </p:blipFill>
        <p:spPr>
          <a:xfrm>
            <a:off x="7705032" y="2525076"/>
            <a:ext cx="249340" cy="221636"/>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ThemeILtemplates">
  <a:themeElements>
    <a:clrScheme name="ThemeILtemplates">
      <a:dk1>
        <a:srgbClr val="131F33"/>
      </a:dk1>
      <a:lt1>
        <a:srgbClr val="332C20"/>
      </a:lt1>
      <a:dk2>
        <a:srgbClr val="A7A7A7"/>
      </a:dk2>
      <a:lt2>
        <a:srgbClr val="535353"/>
      </a:lt2>
      <a:accent1>
        <a:srgbClr val="131F33"/>
      </a:accent1>
      <a:accent2>
        <a:srgbClr val="FA6300"/>
      </a:accent2>
      <a:accent3>
        <a:srgbClr val="555555"/>
      </a:accent3>
      <a:accent4>
        <a:srgbClr val="888888"/>
      </a:accent4>
      <a:accent5>
        <a:srgbClr val="4BACC6"/>
      </a:accent5>
      <a:accent6>
        <a:srgbClr val="F79646"/>
      </a:accent6>
      <a:hlink>
        <a:srgbClr val="0000FF"/>
      </a:hlink>
      <a:folHlink>
        <a:srgbClr val="FF00FF"/>
      </a:folHlink>
    </a:clrScheme>
    <a:fontScheme name="ThemeILtemplates">
      <a:majorFont>
        <a:latin typeface="Helvetica"/>
        <a:ea typeface="Helvetica"/>
        <a:cs typeface="Helvetica"/>
      </a:majorFont>
      <a:minorFont>
        <a:latin typeface="Trebuchet MS"/>
        <a:ea typeface="Trebuchet MS"/>
        <a:cs typeface="Trebuchet MS"/>
      </a:minorFont>
    </a:fontScheme>
    <a:fmtScheme name="ThemeILtemplat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32C20"/>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ThemeILtemplates">
  <a:themeElements>
    <a:clrScheme name="ThemeILtemplates">
      <a:dk1>
        <a:srgbClr val="131F33"/>
      </a:dk1>
      <a:lt1>
        <a:srgbClr val="332C20"/>
      </a:lt1>
      <a:dk2>
        <a:srgbClr val="A7A7A7"/>
      </a:dk2>
      <a:lt2>
        <a:srgbClr val="535353"/>
      </a:lt2>
      <a:accent1>
        <a:srgbClr val="131F33"/>
      </a:accent1>
      <a:accent2>
        <a:srgbClr val="FA6300"/>
      </a:accent2>
      <a:accent3>
        <a:srgbClr val="555555"/>
      </a:accent3>
      <a:accent4>
        <a:srgbClr val="888888"/>
      </a:accent4>
      <a:accent5>
        <a:srgbClr val="4BACC6"/>
      </a:accent5>
      <a:accent6>
        <a:srgbClr val="F79646"/>
      </a:accent6>
      <a:hlink>
        <a:srgbClr val="0000FF"/>
      </a:hlink>
      <a:folHlink>
        <a:srgbClr val="FF00FF"/>
      </a:folHlink>
    </a:clrScheme>
    <a:fontScheme name="ThemeILtemplates">
      <a:majorFont>
        <a:latin typeface="Helvetica"/>
        <a:ea typeface="Helvetica"/>
        <a:cs typeface="Helvetica"/>
      </a:majorFont>
      <a:minorFont>
        <a:latin typeface="Trebuchet MS"/>
        <a:ea typeface="Trebuchet MS"/>
        <a:cs typeface="Trebuchet MS"/>
      </a:minorFont>
    </a:fontScheme>
    <a:fmtScheme name="ThemeILtemplat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32C20"/>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